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07"/>
  </p:notesMasterIdLst>
  <p:sldIdLst>
    <p:sldId id="565" r:id="rId2"/>
    <p:sldId id="257" r:id="rId3"/>
    <p:sldId id="265" r:id="rId4"/>
    <p:sldId id="266" r:id="rId5"/>
    <p:sldId id="267" r:id="rId6"/>
    <p:sldId id="268" r:id="rId7"/>
    <p:sldId id="269" r:id="rId8"/>
    <p:sldId id="270" r:id="rId9"/>
    <p:sldId id="271" r:id="rId10"/>
    <p:sldId id="272" r:id="rId11"/>
    <p:sldId id="440" r:id="rId12"/>
    <p:sldId id="273" r:id="rId13"/>
    <p:sldId id="274" r:id="rId14"/>
    <p:sldId id="275" r:id="rId15"/>
    <p:sldId id="276" r:id="rId16"/>
    <p:sldId id="277" r:id="rId17"/>
    <p:sldId id="278" r:id="rId18"/>
    <p:sldId id="279" r:id="rId19"/>
    <p:sldId id="280" r:id="rId20"/>
    <p:sldId id="281" r:id="rId21"/>
    <p:sldId id="282" r:id="rId22"/>
    <p:sldId id="283" r:id="rId23"/>
    <p:sldId id="258" r:id="rId24"/>
    <p:sldId id="284" r:id="rId25"/>
    <p:sldId id="285" r:id="rId26"/>
    <p:sldId id="441"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554" r:id="rId66"/>
    <p:sldId id="324" r:id="rId67"/>
    <p:sldId id="555" r:id="rId68"/>
    <p:sldId id="325" r:id="rId69"/>
    <p:sldId id="326" r:id="rId70"/>
    <p:sldId id="327" r:id="rId71"/>
    <p:sldId id="328" r:id="rId72"/>
    <p:sldId id="329" r:id="rId73"/>
    <p:sldId id="330" r:id="rId74"/>
    <p:sldId id="331" r:id="rId75"/>
    <p:sldId id="332" r:id="rId76"/>
    <p:sldId id="333" r:id="rId77"/>
    <p:sldId id="556" r:id="rId78"/>
    <p:sldId id="334" r:id="rId79"/>
    <p:sldId id="557" r:id="rId80"/>
    <p:sldId id="335" r:id="rId81"/>
    <p:sldId id="336" r:id="rId82"/>
    <p:sldId id="260" r:id="rId83"/>
    <p:sldId id="337" r:id="rId84"/>
    <p:sldId id="338" r:id="rId85"/>
    <p:sldId id="442"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558"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259"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559" r:id="rId148"/>
    <p:sldId id="398" r:id="rId149"/>
    <p:sldId id="399" r:id="rId150"/>
    <p:sldId id="400" r:id="rId151"/>
    <p:sldId id="560" r:id="rId152"/>
    <p:sldId id="401" r:id="rId153"/>
    <p:sldId id="402" r:id="rId154"/>
    <p:sldId id="403" r:id="rId155"/>
    <p:sldId id="404" r:id="rId156"/>
    <p:sldId id="406" r:id="rId157"/>
    <p:sldId id="561" r:id="rId158"/>
    <p:sldId id="405" r:id="rId159"/>
    <p:sldId id="407" r:id="rId160"/>
    <p:sldId id="562"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563" r:id="rId175"/>
    <p:sldId id="421" r:id="rId176"/>
    <p:sldId id="422" r:id="rId177"/>
    <p:sldId id="423" r:id="rId178"/>
    <p:sldId id="424" r:id="rId179"/>
    <p:sldId id="425" r:id="rId180"/>
    <p:sldId id="426" r:id="rId181"/>
    <p:sldId id="427" r:id="rId182"/>
    <p:sldId id="428" r:id="rId183"/>
    <p:sldId id="429" r:id="rId184"/>
    <p:sldId id="430" r:id="rId185"/>
    <p:sldId id="431" r:id="rId186"/>
    <p:sldId id="432" r:id="rId187"/>
    <p:sldId id="433" r:id="rId188"/>
    <p:sldId id="434" r:id="rId189"/>
    <p:sldId id="435" r:id="rId190"/>
    <p:sldId id="436" r:id="rId191"/>
    <p:sldId id="437" r:id="rId192"/>
    <p:sldId id="438" r:id="rId193"/>
    <p:sldId id="439" r:id="rId194"/>
    <p:sldId id="264" r:id="rId195"/>
    <p:sldId id="443" r:id="rId196"/>
    <p:sldId id="444" r:id="rId197"/>
    <p:sldId id="445" r:id="rId198"/>
    <p:sldId id="446" r:id="rId199"/>
    <p:sldId id="447" r:id="rId200"/>
    <p:sldId id="448" r:id="rId201"/>
    <p:sldId id="449" r:id="rId202"/>
    <p:sldId id="450" r:id="rId203"/>
    <p:sldId id="451" r:id="rId204"/>
    <p:sldId id="452" r:id="rId205"/>
    <p:sldId id="453" r:id="rId206"/>
    <p:sldId id="454" r:id="rId207"/>
    <p:sldId id="455" r:id="rId208"/>
    <p:sldId id="456" r:id="rId209"/>
    <p:sldId id="457" r:id="rId210"/>
    <p:sldId id="458" r:id="rId211"/>
    <p:sldId id="459" r:id="rId212"/>
    <p:sldId id="460" r:id="rId213"/>
    <p:sldId id="461" r:id="rId214"/>
    <p:sldId id="462" r:id="rId215"/>
    <p:sldId id="463" r:id="rId216"/>
    <p:sldId id="464" r:id="rId217"/>
    <p:sldId id="465" r:id="rId218"/>
    <p:sldId id="466" r:id="rId219"/>
    <p:sldId id="467" r:id="rId220"/>
    <p:sldId id="468" r:id="rId221"/>
    <p:sldId id="469" r:id="rId222"/>
    <p:sldId id="470" r:id="rId223"/>
    <p:sldId id="471" r:id="rId224"/>
    <p:sldId id="472" r:id="rId225"/>
    <p:sldId id="473" r:id="rId226"/>
    <p:sldId id="474" r:id="rId227"/>
    <p:sldId id="475" r:id="rId228"/>
    <p:sldId id="476" r:id="rId229"/>
    <p:sldId id="477" r:id="rId230"/>
    <p:sldId id="478" r:id="rId231"/>
    <p:sldId id="262" r:id="rId232"/>
    <p:sldId id="479" r:id="rId233"/>
    <p:sldId id="480" r:id="rId234"/>
    <p:sldId id="481" r:id="rId235"/>
    <p:sldId id="482" r:id="rId236"/>
    <p:sldId id="483" r:id="rId237"/>
    <p:sldId id="484" r:id="rId238"/>
    <p:sldId id="485" r:id="rId239"/>
    <p:sldId id="486" r:id="rId240"/>
    <p:sldId id="487" r:id="rId241"/>
    <p:sldId id="488" r:id="rId242"/>
    <p:sldId id="489" r:id="rId243"/>
    <p:sldId id="490" r:id="rId244"/>
    <p:sldId id="491" r:id="rId245"/>
    <p:sldId id="492" r:id="rId246"/>
    <p:sldId id="493"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10" r:id="rId260"/>
    <p:sldId id="511" r:id="rId261"/>
    <p:sldId id="512" r:id="rId262"/>
    <p:sldId id="513" r:id="rId263"/>
    <p:sldId id="263" r:id="rId264"/>
    <p:sldId id="553" r:id="rId265"/>
    <p:sldId id="514" r:id="rId266"/>
    <p:sldId id="515" r:id="rId267"/>
    <p:sldId id="516" r:id="rId268"/>
    <p:sldId id="517" r:id="rId269"/>
    <p:sldId id="518" r:id="rId270"/>
    <p:sldId id="519" r:id="rId271"/>
    <p:sldId id="520" r:id="rId272"/>
    <p:sldId id="521" r:id="rId273"/>
    <p:sldId id="522" r:id="rId274"/>
    <p:sldId id="523" r:id="rId275"/>
    <p:sldId id="524" r:id="rId276"/>
    <p:sldId id="525" r:id="rId277"/>
    <p:sldId id="526" r:id="rId278"/>
    <p:sldId id="527" r:id="rId279"/>
    <p:sldId id="528" r:id="rId280"/>
    <p:sldId id="529" r:id="rId281"/>
    <p:sldId id="530" r:id="rId282"/>
    <p:sldId id="531" r:id="rId283"/>
    <p:sldId id="532" r:id="rId284"/>
    <p:sldId id="534" r:id="rId285"/>
    <p:sldId id="533" r:id="rId286"/>
    <p:sldId id="535" r:id="rId287"/>
    <p:sldId id="536" r:id="rId288"/>
    <p:sldId id="537" r:id="rId289"/>
    <p:sldId id="538" r:id="rId290"/>
    <p:sldId id="539" r:id="rId291"/>
    <p:sldId id="540" r:id="rId292"/>
    <p:sldId id="541" r:id="rId293"/>
    <p:sldId id="564" r:id="rId294"/>
    <p:sldId id="542" r:id="rId295"/>
    <p:sldId id="543" r:id="rId296"/>
    <p:sldId id="261" r:id="rId297"/>
    <p:sldId id="544" r:id="rId298"/>
    <p:sldId id="545" r:id="rId299"/>
    <p:sldId id="546" r:id="rId300"/>
    <p:sldId id="547" r:id="rId301"/>
    <p:sldId id="548" r:id="rId302"/>
    <p:sldId id="549" r:id="rId303"/>
    <p:sldId id="550" r:id="rId304"/>
    <p:sldId id="552" r:id="rId305"/>
    <p:sldId id="551" r:id="rId30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 – Climate Change Adaptation and Mitigation" id="{9DBEAFB0-527B-4D3E-B2E7-72BB79E6BDF9}">
          <p14:sldIdLst>
            <p14:sldId id="565"/>
            <p14:sldId id="257"/>
            <p14:sldId id="265"/>
            <p14:sldId id="266"/>
            <p14:sldId id="267"/>
            <p14:sldId id="268"/>
            <p14:sldId id="269"/>
            <p14:sldId id="270"/>
            <p14:sldId id="271"/>
            <p14:sldId id="272"/>
            <p14:sldId id="440"/>
            <p14:sldId id="273"/>
            <p14:sldId id="274"/>
            <p14:sldId id="275"/>
            <p14:sldId id="276"/>
            <p14:sldId id="277"/>
            <p14:sldId id="278"/>
            <p14:sldId id="279"/>
            <p14:sldId id="280"/>
            <p14:sldId id="281"/>
            <p14:sldId id="282"/>
            <p14:sldId id="283"/>
          </p14:sldIdLst>
        </p14:section>
        <p14:section name="Scientific and Institutional Map of Climate Change: Basic Concepts and Policies for Adaptation in the EU and Greece" id="{AAEC80D8-7103-42EF-B2B2-EEE2432514A7}">
          <p14:sldIdLst>
            <p14:sldId id="258"/>
            <p14:sldId id="284"/>
            <p14:sldId id="285"/>
            <p14:sldId id="441"/>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554"/>
            <p14:sldId id="324"/>
            <p14:sldId id="555"/>
            <p14:sldId id="325"/>
            <p14:sldId id="326"/>
            <p14:sldId id="327"/>
            <p14:sldId id="328"/>
            <p14:sldId id="329"/>
            <p14:sldId id="330"/>
            <p14:sldId id="331"/>
            <p14:sldId id="332"/>
            <p14:sldId id="333"/>
            <p14:sldId id="556"/>
            <p14:sldId id="334"/>
            <p14:sldId id="557"/>
            <p14:sldId id="335"/>
            <p14:sldId id="336"/>
          </p14:sldIdLst>
        </p14:section>
        <p14:section name="Climate Risk, Vulnerability Analysis and Planning for Resilience and Mitigation at Local Level" id="{25A76654-5DA0-4B2F-BF9F-3E25563D4992}">
          <p14:sldIdLst>
            <p14:sldId id="260"/>
            <p14:sldId id="337"/>
            <p14:sldId id="338"/>
            <p14:sldId id="442"/>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558"/>
            <p14:sldId id="358"/>
            <p14:sldId id="359"/>
            <p14:sldId id="360"/>
            <p14:sldId id="361"/>
            <p14:sldId id="362"/>
            <p14:sldId id="363"/>
            <p14:sldId id="364"/>
            <p14:sldId id="365"/>
            <p14:sldId id="366"/>
            <p14:sldId id="367"/>
            <p14:sldId id="368"/>
            <p14:sldId id="369"/>
            <p14:sldId id="370"/>
            <p14:sldId id="371"/>
            <p14:sldId id="372"/>
            <p14:sldId id="373"/>
            <p14:sldId id="374"/>
          </p14:sldIdLst>
        </p14:section>
        <p14:section name="Financial Tools and Good Practices of Local Government for Climate Adaptation and Mitigation" id="{4FE54256-C335-43A5-86CB-C8D602732A11}">
          <p14:sldIdLst>
            <p14:sldId id="259"/>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559"/>
            <p14:sldId id="398"/>
            <p14:sldId id="399"/>
            <p14:sldId id="400"/>
            <p14:sldId id="560"/>
            <p14:sldId id="401"/>
            <p14:sldId id="402"/>
            <p14:sldId id="403"/>
            <p14:sldId id="404"/>
            <p14:sldId id="406"/>
            <p14:sldId id="561"/>
            <p14:sldId id="405"/>
            <p14:sldId id="407"/>
            <p14:sldId id="562"/>
            <p14:sldId id="408"/>
            <p14:sldId id="409"/>
            <p14:sldId id="410"/>
            <p14:sldId id="411"/>
            <p14:sldId id="412"/>
            <p14:sldId id="413"/>
            <p14:sldId id="414"/>
            <p14:sldId id="415"/>
            <p14:sldId id="416"/>
            <p14:sldId id="417"/>
            <p14:sldId id="418"/>
            <p14:sldId id="419"/>
            <p14:sldId id="420"/>
            <p14:sldId id="563"/>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Lst>
        </p14:section>
        <p14:section name="Basic Principles and Strategies for Climate Change Mitigation" id="{E06F1A2C-EEC4-46F7-9419-EF855BBE4D1B}">
          <p14:sldIdLst>
            <p14:sldId id="264"/>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Lst>
        </p14:section>
        <p14:section name="Promotion of Renewable Energy Sources and Energy Efficiency in Municipalities" id="{75A4B881-8F50-44D9-88C1-88F816B4BFF0}">
          <p14:sldIdLst>
            <p14:sldId id="262"/>
            <p14:sldId id="479"/>
            <p14:sldId id="480"/>
            <p14:sldId id="481"/>
            <p14:sldId id="482"/>
            <p14:sldId id="483"/>
            <p14:sldId id="484"/>
            <p14:sldId id="485"/>
            <p14:sldId id="486"/>
            <p14:sldId id="487"/>
            <p14:sldId id="488"/>
            <p14:sldId id="489"/>
            <p14:sldId id="490"/>
            <p14:sldId id="491"/>
            <p14:sldId id="492"/>
            <p14:sldId id="493"/>
            <p14:sldId id="497"/>
            <p14:sldId id="498"/>
            <p14:sldId id="499"/>
            <p14:sldId id="500"/>
            <p14:sldId id="501"/>
            <p14:sldId id="502"/>
            <p14:sldId id="503"/>
            <p14:sldId id="504"/>
            <p14:sldId id="505"/>
            <p14:sldId id="506"/>
            <p14:sldId id="507"/>
            <p14:sldId id="508"/>
            <p14:sldId id="510"/>
            <p14:sldId id="511"/>
            <p14:sldId id="512"/>
            <p14:sldId id="513"/>
          </p14:sldIdLst>
        </p14:section>
        <p14:section name="Circular Economy and Local Policies for Sustainable Resource and Waste Management" id="{F4E12926-3C4A-4655-B582-520567CB8E07}">
          <p14:sldIdLst>
            <p14:sldId id="263"/>
            <p14:sldId id="55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4"/>
            <p14:sldId id="533"/>
            <p14:sldId id="535"/>
            <p14:sldId id="536"/>
            <p14:sldId id="537"/>
            <p14:sldId id="538"/>
            <p14:sldId id="539"/>
            <p14:sldId id="540"/>
            <p14:sldId id="541"/>
            <p14:sldId id="564"/>
            <p14:sldId id="542"/>
            <p14:sldId id="543"/>
          </p14:sldIdLst>
        </p14:section>
        <p14:section name="Summary\" id="{CB776A9F-C96C-416F-AD33-A99B866F6CC3}">
          <p14:sldIdLst>
            <p14:sldId id="261"/>
            <p14:sldId id="544"/>
            <p14:sldId id="545"/>
            <p14:sldId id="546"/>
            <p14:sldId id="547"/>
            <p14:sldId id="548"/>
            <p14:sldId id="549"/>
            <p14:sldId id="550"/>
            <p14:sldId id="552"/>
            <p14:sldId id="551"/>
          </p14:sldIdLst>
        </p14:section>
      </p14:sectionLst>
    </p:ext>
    <p:ext uri="{EFAFB233-063F-42B5-8137-9DF3F51BA10A}">
      <p15:sldGuideLst xmlns:p15="http://schemas.microsoft.com/office/powerpoint/2012/main">
        <p15:guide id="1" orient="horz" pos="2092" userDrawn="1">
          <p15:clr>
            <a:srgbClr val="A4A3A4"/>
          </p15:clr>
        </p15:guide>
        <p15:guide id="2" pos="35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1" autoAdjust="0"/>
    <p:restoredTop sz="78034" autoAdjust="0"/>
  </p:normalViewPr>
  <p:slideViewPr>
    <p:cSldViewPr snapToGrid="0" showGuides="1">
      <p:cViewPr varScale="1">
        <p:scale>
          <a:sx n="87" d="100"/>
          <a:sy n="87" d="100"/>
        </p:scale>
        <p:origin x="768" y="84"/>
      </p:cViewPr>
      <p:guideLst>
        <p:guide orient="horz" pos="2092"/>
        <p:guide pos="35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theme" Target="theme/theme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AEF56-ED2D-44C5-88AE-AA2AA6F128A0}" type="datetimeFigureOut">
              <a:rPr lang="el-GR" smtClean="0"/>
              <a:t>20/1/2026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3DA13-78E3-4271-9A8A-C6991F53D5AB}" type="slidenum">
              <a:rPr lang="el-GR" smtClean="0"/>
              <a:t>‹#›</a:t>
            </a:fld>
            <a:endParaRPr lang="el-GR"/>
          </a:p>
        </p:txBody>
      </p:sp>
    </p:spTree>
    <p:extLst>
      <p:ext uri="{BB962C8B-B14F-4D97-AF65-F5344CB8AC3E}">
        <p14:creationId xmlns:p14="http://schemas.microsoft.com/office/powerpoint/2010/main" val="239938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Purpose of the Program Main objective:</a:t>
            </a:r>
          </a:p>
          <a:p>
            <a:pPr algn="ctr" rtl="0">
              <a:lnSpc>
                <a:spcPct val="150000"/>
              </a:lnSpc>
            </a:pPr>
            <a:r>
              <a:rPr lang="el-GR" sz="2000">
                <a:solidFill>
                  <a:srgbClr val="000000"/>
                </a:solidFill>
                <a:latin typeface="Open Sans" panose="020B0606030504020204" pitchFamily="34" charset="0"/>
              </a:rPr>
              <a:t>Empowering Local Government (LG) executives with knowledge, skills and tools for the design, implementation and monitoring of policies and actions that enhance the resilience of local societies to climate change.</a:t>
            </a:r>
          </a:p>
          <a:p>
            <a:pPr algn="ctr" rtl="0">
              <a:lnSpc>
                <a:spcPct val="150000"/>
              </a:lnSpc>
            </a:pPr>
            <a:r>
              <a:rPr lang="el-GR" sz="2000">
                <a:solidFill>
                  <a:srgbClr val="000000"/>
                </a:solidFill>
                <a:latin typeface="Open Sans" panose="020B0606030504020204" pitchFamily="34" charset="0"/>
              </a:rPr>
              <a:t>Strengthening the capacity of local authorities to respond to the environmental, social and economic challenges of climate change, in line with national and European commitments (e.g. European Green Deal, National Energy and Climate Plan).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p:cNvSpPr>
            <a:spLocks noGrp="1"/>
          </p:cNvSpPr>
          <p:nvPr>
            <p:ph type="sldNum" sz="quarter" idx="5"/>
          </p:nvPr>
        </p:nvSpPr>
        <p:spPr/>
        <p:txBody>
          <a:bodyPr/>
          <a:lstStyle/>
          <a:p>
            <a:pPr algn="l" rtl="0"/>
            <a:fld id="{0803DA13-78E3-4271-9A8A-C6991F53D5AB}" type="slidenum">
              <a:rPr lang="el-GR" smtClean="0"/>
              <a:t>2</a:t>
            </a:fld>
            <a:endParaRPr lang="el-GR"/>
          </a:p>
        </p:txBody>
      </p:sp>
    </p:spTree>
    <p:extLst>
      <p:ext uri="{BB962C8B-B14F-4D97-AF65-F5344CB8AC3E}">
        <p14:creationId xmlns:p14="http://schemas.microsoft.com/office/powerpoint/2010/main" val="111476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E25C0-A3F1-C2D5-988E-B4AD0654107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3F7DF46-BB78-EFBD-ED9C-8F9B70C659C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3A3CC6C-14E4-CE7A-6499-677C71066467}"/>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Climate Change Adaptation and Mitigation in Local Government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b="1" dirty="0">
                <a:solidFill>
                  <a:srgbClr val="000000"/>
                </a:solidFill>
                <a:latin typeface="Open Sans" panose="020B0606030504020204" pitchFamily="34" charset="0"/>
              </a:rPr>
              <a:t>Expectations</a:t>
            </a:r>
            <a:r>
              <a:rPr lang="el-GR" sz="2000" dirty="0">
                <a:solidFill>
                  <a:srgbClr val="000000"/>
                </a:solidFill>
                <a:latin typeface="Open Sans" panose="020B0606030504020204" pitchFamily="34" charset="0"/>
              </a:rPr>
              <a:t>Results Understanding scientific and institutional frameworks:</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Example: Understanding the obligation of Local Authorities to submit Sustainable Energy and Climate Action Plans (SECAP) under the Covenant of Mayors.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6909666-D20C-6252-A4A1-5B3261F587A1}"/>
              </a:ext>
            </a:extLst>
          </p:cNvPr>
          <p:cNvSpPr>
            <a:spLocks noGrp="1"/>
          </p:cNvSpPr>
          <p:nvPr>
            <p:ph type="sldNum" sz="quarter" idx="5"/>
          </p:nvPr>
        </p:nvSpPr>
        <p:spPr/>
        <p:txBody>
          <a:bodyPr/>
          <a:lstStyle/>
          <a:p>
            <a:pPr algn="l" rtl="0"/>
            <a:fld id="{0803DA13-78E3-4271-9A8A-C6991F53D5AB}" type="slidenum">
              <a:rPr lang="el-GR" smtClean="0"/>
              <a:t>11</a:t>
            </a:fld>
            <a:endParaRPr lang="el-GR"/>
          </a:p>
        </p:txBody>
      </p:sp>
    </p:spTree>
    <p:extLst>
      <p:ext uri="{BB962C8B-B14F-4D97-AF65-F5344CB8AC3E}">
        <p14:creationId xmlns:p14="http://schemas.microsoft.com/office/powerpoint/2010/main" val="41468262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53B6A-417C-1997-E3E0-EAE830E3FAE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29BDC88-7B8A-33A3-D6FB-A1569C5EC51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192B4B-F8E2-9F53-7E60-135A32B24E4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Use of RCP and SSP in Local Climate Planning</a:t>
            </a:r>
          </a:p>
          <a:p>
            <a:pPr algn="ctr" rtl="0">
              <a:lnSpc>
                <a:spcPct val="150000"/>
              </a:lnSpc>
            </a:pPr>
            <a:r>
              <a:rPr lang="el-GR" sz="2000">
                <a:solidFill>
                  <a:srgbClr val="000000"/>
                </a:solidFill>
                <a:latin typeface="Open Sans" panose="020B0606030504020204" pitchFamily="34" charset="0"/>
              </a:rPr>
              <a:t>RCP/SSP have direct application at a local scale for SDAEK/SECAP and resilience plans.</a:t>
            </a:r>
          </a:p>
          <a:p>
            <a:pPr algn="ctr" rtl="0">
              <a:lnSpc>
                <a:spcPct val="150000"/>
              </a:lnSpc>
            </a:pPr>
            <a:r>
              <a:rPr lang="el-GR" sz="2000">
                <a:solidFill>
                  <a:srgbClr val="000000"/>
                </a:solidFill>
                <a:latin typeface="Open Sans" panose="020B0606030504020204" pitchFamily="34" charset="0"/>
              </a:rPr>
              <a:t>From Global Scenarios to Local Conditions</a:t>
            </a:r>
          </a:p>
          <a:p>
            <a:pPr algn="ctr" rtl="0">
              <a:lnSpc>
                <a:spcPct val="150000"/>
              </a:lnSpc>
            </a:pPr>
            <a:r>
              <a:rPr lang="el-GR" sz="2000">
                <a:solidFill>
                  <a:srgbClr val="000000"/>
                </a:solidFill>
                <a:latin typeface="Open Sans" panose="020B0606030504020204" pitchFamily="34" charset="0"/>
              </a:rPr>
              <a:t>RCP: Alternative emissions pathways, warming levels up to 2100.</a:t>
            </a:r>
          </a:p>
          <a:p>
            <a:pPr algn="ctr" rtl="0">
              <a:lnSpc>
                <a:spcPct val="150000"/>
              </a:lnSpc>
            </a:pPr>
            <a:r>
              <a:rPr lang="el-GR" sz="2000">
                <a:solidFill>
                  <a:srgbClr val="000000"/>
                </a:solidFill>
                <a:latin typeface="Open Sans" panose="020B0606030504020204" pitchFamily="34" charset="0"/>
              </a:rPr>
              <a:t>SSP: Socioeconomic framework for climate action.</a:t>
            </a:r>
          </a:p>
          <a:p>
            <a:pPr algn="ctr" rtl="0">
              <a:lnSpc>
                <a:spcPct val="150000"/>
              </a:lnSpc>
            </a:pPr>
            <a:r>
              <a:rPr lang="el-GR" sz="2000">
                <a:solidFill>
                  <a:srgbClr val="000000"/>
                </a:solidFill>
                <a:latin typeface="Open Sans" panose="020B0606030504020204" pitchFamily="34" charset="0"/>
              </a:rPr>
              <a:t>They are combined in models for:</a:t>
            </a:r>
          </a:p>
          <a:p>
            <a:pPr algn="ctr" rtl="0">
              <a:lnSpc>
                <a:spcPct val="150000"/>
              </a:lnSpc>
            </a:pPr>
            <a:r>
              <a:rPr lang="el-GR" sz="2000">
                <a:solidFill>
                  <a:srgbClr val="000000"/>
                </a:solidFill>
                <a:latin typeface="Open Sans" panose="020B0606030504020204" pitchFamily="34" charset="0"/>
              </a:rPr>
              <a:t>Temperature, rainfall.</a:t>
            </a:r>
          </a:p>
          <a:p>
            <a:pPr algn="ctr" rtl="0">
              <a:lnSpc>
                <a:spcPct val="150000"/>
              </a:lnSpc>
            </a:pPr>
            <a:r>
              <a:rPr lang="el-GR" sz="2000">
                <a:solidFill>
                  <a:srgbClr val="000000"/>
                </a:solidFill>
                <a:latin typeface="Open Sans" panose="020B0606030504020204" pitchFamily="34" charset="0"/>
              </a:rPr>
              <a:t>Frequency/intensity of extreme events (heat waves, floods, droughts).</a:t>
            </a:r>
          </a:p>
          <a:p>
            <a:pPr algn="ctr" rtl="0">
              <a:lnSpc>
                <a:spcPct val="150000"/>
              </a:lnSpc>
            </a:pPr>
            <a:r>
              <a:rPr lang="el-GR" sz="2000">
                <a:solidFill>
                  <a:srgbClr val="000000"/>
                </a:solidFill>
                <a:latin typeface="Open Sans" panose="020B0606030504020204" pitchFamily="34" charset="0"/>
              </a:rPr>
              <a:t>Impacts on crops, health, ecosystems.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7FE5745-AF64-E79C-8493-52A846223F61}"/>
              </a:ext>
            </a:extLst>
          </p:cNvPr>
          <p:cNvSpPr>
            <a:spLocks noGrp="1"/>
          </p:cNvSpPr>
          <p:nvPr>
            <p:ph type="sldNum" sz="quarter" idx="5"/>
          </p:nvPr>
        </p:nvSpPr>
        <p:spPr/>
        <p:txBody>
          <a:bodyPr/>
          <a:lstStyle/>
          <a:p>
            <a:pPr algn="l" rtl="0"/>
            <a:fld id="{0803DA13-78E3-4271-9A8A-C6991F53D5AB}" type="slidenum">
              <a:rPr lang="el-GR" smtClean="0"/>
              <a:t>101</a:t>
            </a:fld>
            <a:endParaRPr lang="el-GR"/>
          </a:p>
        </p:txBody>
      </p:sp>
    </p:spTree>
    <p:extLst>
      <p:ext uri="{BB962C8B-B14F-4D97-AF65-F5344CB8AC3E}">
        <p14:creationId xmlns:p14="http://schemas.microsoft.com/office/powerpoint/2010/main" val="17932733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DAD5F-F1E1-AE77-DBDB-55F5AA07108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6DDCB8F-775F-1087-70EF-2D5DCF30919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14A251-2B33-FD22-4C90-02E409350D8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Translation into Local Policy They are imported into tools such as:</a:t>
            </a:r>
          </a:p>
          <a:p>
            <a:pPr algn="ctr" rtl="0">
              <a:lnSpc>
                <a:spcPct val="150000"/>
              </a:lnSpc>
            </a:pPr>
            <a:r>
              <a:rPr lang="el-GR" sz="2000">
                <a:solidFill>
                  <a:srgbClr val="000000"/>
                </a:solidFill>
                <a:latin typeface="Open Sans" panose="020B0606030504020204" pitchFamily="34" charset="0"/>
              </a:rPr>
              <a:t>RVA: Models hazard intensity/probability with RCP/SSP.</a:t>
            </a:r>
          </a:p>
          <a:p>
            <a:pPr algn="ctr" rtl="0">
              <a:lnSpc>
                <a:spcPct val="150000"/>
              </a:lnSpc>
            </a:pPr>
            <a:r>
              <a:rPr lang="el-GR" sz="2000">
                <a:solidFill>
                  <a:srgbClr val="000000"/>
                </a:solidFill>
                <a:latin typeface="Open Sans" panose="020B0606030504020204" pitchFamily="34" charset="0"/>
              </a:rPr>
              <a:t>Vulnerability Indicators: Examine the social dimension of SSP for vulnerable groups.</a:t>
            </a:r>
          </a:p>
          <a:p>
            <a:pPr algn="ctr" rtl="0">
              <a:lnSpc>
                <a:spcPct val="150000"/>
              </a:lnSpc>
            </a:pPr>
            <a:r>
              <a:rPr lang="el-GR" sz="2000">
                <a:solidFill>
                  <a:srgbClr val="000000"/>
                </a:solidFill>
                <a:latin typeface="Open Sans" panose="020B0606030504020204" pitchFamily="34" charset="0"/>
              </a:rPr>
              <a:t>GIS Tools: Visualize impacts (e.g. 1/100 year flood, RCP8.5, SSP3).</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08E0100-708A-0C50-FA2B-89CF9E9AFE9E}"/>
              </a:ext>
            </a:extLst>
          </p:cNvPr>
          <p:cNvSpPr>
            <a:spLocks noGrp="1"/>
          </p:cNvSpPr>
          <p:nvPr>
            <p:ph type="sldNum" sz="quarter" idx="5"/>
          </p:nvPr>
        </p:nvSpPr>
        <p:spPr/>
        <p:txBody>
          <a:bodyPr/>
          <a:lstStyle/>
          <a:p>
            <a:pPr algn="l" rtl="0"/>
            <a:fld id="{0803DA13-78E3-4271-9A8A-C6991F53D5AB}" type="slidenum">
              <a:rPr lang="el-GR" smtClean="0"/>
              <a:t>102</a:t>
            </a:fld>
            <a:endParaRPr lang="el-GR"/>
          </a:p>
        </p:txBody>
      </p:sp>
    </p:spTree>
    <p:extLst>
      <p:ext uri="{BB962C8B-B14F-4D97-AF65-F5344CB8AC3E}">
        <p14:creationId xmlns:p14="http://schemas.microsoft.com/office/powerpoint/2010/main" val="27781776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FF38C-0F99-49C0-C950-A6B7C833546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03C3AC-5DAA-F6A6-FA0D-24E565AE852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877CEF1-EC07-B2C4-4D0B-8BF038D4E17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Application Examples Flood Risk: Flood probability estimation (RCP4.5 vs RCP8.5) for an infrastructure location.</a:t>
            </a:r>
          </a:p>
          <a:p>
            <a:pPr algn="ctr" rtl="0">
              <a:lnSpc>
                <a:spcPct val="150000"/>
              </a:lnSpc>
            </a:pPr>
            <a:r>
              <a:rPr lang="el-GR" sz="2000">
                <a:solidFill>
                  <a:srgbClr val="000000"/>
                </a:solidFill>
                <a:latin typeface="Open Sans" panose="020B0606030504020204" pitchFamily="34" charset="0"/>
              </a:rPr>
              <a:t>Urban Heat Island: Tree planting plan if SSP shows an increase in elderly people.</a:t>
            </a:r>
          </a:p>
          <a:p>
            <a:pPr algn="ctr" rtl="0">
              <a:lnSpc>
                <a:spcPct val="150000"/>
              </a:lnSpc>
            </a:pPr>
            <a:r>
              <a:rPr lang="el-GR" sz="2000">
                <a:solidFill>
                  <a:srgbClr val="000000"/>
                </a:solidFill>
                <a:latin typeface="Open Sans" panose="020B0606030504020204" pitchFamily="34" charset="0"/>
              </a:rPr>
              <a:t>Health Infrastructure: Strengthening heat wave programs (air-conditioned spaces, volunteers) if SSP indicates vulnerable populations.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1BE7A8C-3D9B-E0D1-5B53-8F57D690CA1B}"/>
              </a:ext>
            </a:extLst>
          </p:cNvPr>
          <p:cNvSpPr>
            <a:spLocks noGrp="1"/>
          </p:cNvSpPr>
          <p:nvPr>
            <p:ph type="sldNum" sz="quarter" idx="5"/>
          </p:nvPr>
        </p:nvSpPr>
        <p:spPr/>
        <p:txBody>
          <a:bodyPr/>
          <a:lstStyle/>
          <a:p>
            <a:pPr algn="l" rtl="0"/>
            <a:fld id="{0803DA13-78E3-4271-9A8A-C6991F53D5AB}" type="slidenum">
              <a:rPr lang="el-GR" smtClean="0"/>
              <a:t>103</a:t>
            </a:fld>
            <a:endParaRPr lang="el-GR"/>
          </a:p>
        </p:txBody>
      </p:sp>
    </p:spTree>
    <p:extLst>
      <p:ext uri="{BB962C8B-B14F-4D97-AF65-F5344CB8AC3E}">
        <p14:creationId xmlns:p14="http://schemas.microsoft.com/office/powerpoint/2010/main" val="19108510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C45E-C9E8-835F-D6BD-7ADA33C09C2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E9132F1-D77E-E0C7-9A2A-485BF7A2A39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B82308D-DE0B-8C34-44D1-BEB8370EFBCD}"/>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Advantages</a:t>
            </a:r>
          </a:p>
          <a:p>
            <a:pPr algn="ctr" rtl="0">
              <a:lnSpc>
                <a:spcPct val="150000"/>
              </a:lnSpc>
            </a:pPr>
            <a:r>
              <a:rPr lang="el-GR" sz="2000" dirty="0">
                <a:solidFill>
                  <a:srgbClr val="000000"/>
                </a:solidFill>
                <a:latin typeface="Open Sans" panose="020B0606030504020204" pitchFamily="34" charset="0"/>
              </a:rPr>
              <a:t>Realistic planning with scientific data, even with limited resources.</a:t>
            </a:r>
          </a:p>
          <a:p>
            <a:pPr algn="ctr" rtl="0">
              <a:lnSpc>
                <a:spcPct val="150000"/>
              </a:lnSpc>
            </a:pPr>
            <a:r>
              <a:rPr lang="el-GR" sz="2000" dirty="0">
                <a:solidFill>
                  <a:srgbClr val="000000"/>
                </a:solidFill>
                <a:latin typeface="Open Sans" panose="020B0606030504020204" pitchFamily="34" charset="0"/>
              </a:rPr>
              <a:t>Policy evaluation: Testing the effectiveness of measures in different circumstances.</a:t>
            </a:r>
          </a:p>
          <a:p>
            <a:pPr algn="ctr" rtl="0">
              <a:lnSpc>
                <a:spcPct val="150000"/>
              </a:lnSpc>
            </a:pPr>
            <a:r>
              <a:rPr lang="el-GR" sz="2000" dirty="0">
                <a:solidFill>
                  <a:srgbClr val="000000"/>
                </a:solidFill>
                <a:latin typeface="Open Sans" panose="020B0606030504020204" pitchFamily="34" charset="0"/>
              </a:rPr>
              <a:t>Resilience to uncertainties: Selecting solutions that are effective in multiple scenarios.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51B1A9C-F1AA-5424-E7DF-2A8EDE968DD3}"/>
              </a:ext>
            </a:extLst>
          </p:cNvPr>
          <p:cNvSpPr>
            <a:spLocks noGrp="1"/>
          </p:cNvSpPr>
          <p:nvPr>
            <p:ph type="sldNum" sz="quarter" idx="5"/>
          </p:nvPr>
        </p:nvSpPr>
        <p:spPr/>
        <p:txBody>
          <a:bodyPr/>
          <a:lstStyle/>
          <a:p>
            <a:pPr algn="l" rtl="0"/>
            <a:fld id="{0803DA13-78E3-4271-9A8A-C6991F53D5AB}" type="slidenum">
              <a:rPr lang="el-GR" smtClean="0"/>
              <a:t>104</a:t>
            </a:fld>
            <a:endParaRPr lang="el-GR"/>
          </a:p>
        </p:txBody>
      </p:sp>
    </p:spTree>
    <p:extLst>
      <p:ext uri="{BB962C8B-B14F-4D97-AF65-F5344CB8AC3E}">
        <p14:creationId xmlns:p14="http://schemas.microsoft.com/office/powerpoint/2010/main" val="9490627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75449-ECA9-CF2B-4B69-7FD7F46FD0B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B9380B-23DB-BA78-9E9F-C9A749C1038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8C936DE-878B-46A9-2F07-2C786C5A961C}"/>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Connection with Funding</a:t>
            </a:r>
          </a:p>
          <a:p>
            <a:pPr algn="ctr" rtl="0">
              <a:lnSpc>
                <a:spcPct val="150000"/>
              </a:lnSpc>
            </a:pPr>
            <a:r>
              <a:rPr lang="el-GR" sz="2000" dirty="0">
                <a:solidFill>
                  <a:srgbClr val="000000"/>
                </a:solidFill>
                <a:latin typeface="Open Sans" panose="020B0606030504020204" pitchFamily="34" charset="0"/>
              </a:rPr>
              <a:t>Increases financial</a:t>
            </a:r>
            <a:r>
              <a:rPr lang="el-GR" sz="2000" dirty="0" err="1">
                <a:solidFill>
                  <a:srgbClr val="000000"/>
                </a:solidFill>
                <a:latin typeface="Open Sans" panose="020B0606030504020204" pitchFamily="34" charset="0"/>
              </a:rPr>
              <a:t>eligibility</a:t>
            </a:r>
            <a:r>
              <a:rPr lang="el-GR" sz="2000" dirty="0">
                <a:solidFill>
                  <a:srgbClr val="000000"/>
                </a:solidFill>
                <a:latin typeface="Open Sans" panose="020B0606030504020204" pitchFamily="34" charset="0"/>
              </a:rPr>
              <a:t>(LIFE,</a:t>
            </a:r>
            <a:r>
              <a:rPr lang="el-GR" sz="2000" dirty="0" err="1">
                <a:solidFill>
                  <a:srgbClr val="000000"/>
                </a:solidFill>
                <a:latin typeface="Open Sans" panose="020B0606030504020204" pitchFamily="34" charset="0"/>
              </a:rPr>
              <a:t>Horizon</a:t>
            </a:r>
            <a:r>
              <a:rPr lang="el-GR" sz="2000" dirty="0">
                <a:solidFill>
                  <a:srgbClr val="000000"/>
                </a:solidFill>
                <a:latin typeface="Open Sans" panose="020B0606030504020204" pitchFamily="34" charset="0"/>
              </a:rPr>
              <a:t>Europe, Recovery Fund).</a:t>
            </a:r>
          </a:p>
          <a:p>
            <a:pPr algn="ctr" rtl="0">
              <a:lnSpc>
                <a:spcPct val="150000"/>
              </a:lnSpc>
            </a:pPr>
            <a:r>
              <a:rPr lang="el-GR" sz="2000" dirty="0">
                <a:solidFill>
                  <a:srgbClr val="000000"/>
                </a:solidFill>
                <a:latin typeface="Open Sans" panose="020B0606030504020204" pitchFamily="34" charset="0"/>
              </a:rPr>
              <a:t>Demonstrates strategic depth and alignment with EU goals for resilience/fairness.</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75E2D73-E02A-E558-CB3D-93FA9A2B6EA1}"/>
              </a:ext>
            </a:extLst>
          </p:cNvPr>
          <p:cNvSpPr>
            <a:spLocks noGrp="1"/>
          </p:cNvSpPr>
          <p:nvPr>
            <p:ph type="sldNum" sz="quarter" idx="5"/>
          </p:nvPr>
        </p:nvSpPr>
        <p:spPr/>
        <p:txBody>
          <a:bodyPr/>
          <a:lstStyle/>
          <a:p>
            <a:pPr algn="l" rtl="0"/>
            <a:fld id="{0803DA13-78E3-4271-9A8A-C6991F53D5AB}" type="slidenum">
              <a:rPr lang="el-GR" smtClean="0"/>
              <a:t>105</a:t>
            </a:fld>
            <a:endParaRPr lang="el-GR"/>
          </a:p>
        </p:txBody>
      </p:sp>
    </p:spTree>
    <p:extLst>
      <p:ext uri="{BB962C8B-B14F-4D97-AF65-F5344CB8AC3E}">
        <p14:creationId xmlns:p14="http://schemas.microsoft.com/office/powerpoint/2010/main" val="255531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3CF3-9021-1E7A-2691-6C70FEC6C3A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D81DF3E-88AD-EA09-E995-4B813E06B9E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C4DB272-A2F3-16E7-A1D3-21E99EC6B3D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Local Planning for Resilience and Climate Action</a:t>
            </a:r>
          </a:p>
          <a:p>
            <a:pPr algn="ctr" rtl="0">
              <a:lnSpc>
                <a:spcPct val="150000"/>
              </a:lnSpc>
            </a:pPr>
            <a:r>
              <a:rPr lang="el-GR" sz="2000">
                <a:solidFill>
                  <a:srgbClr val="000000"/>
                </a:solidFill>
                <a:latin typeface="Open Sans" panose="020B0606030504020204" pitchFamily="34" charset="0"/>
              </a:rPr>
              <a:t>Cities are on the front lines of the climate crisis, it is required:</a:t>
            </a:r>
          </a:p>
          <a:p>
            <a:pPr algn="ctr" rtl="0">
              <a:lnSpc>
                <a:spcPct val="150000"/>
              </a:lnSpc>
            </a:pPr>
            <a:r>
              <a:rPr lang="el-GR" sz="2000">
                <a:solidFill>
                  <a:srgbClr val="000000"/>
                </a:solidFill>
                <a:latin typeface="Open Sans" panose="020B0606030504020204" pitchFamily="34" charset="0"/>
              </a:rPr>
              <a:t>Risk management.</a:t>
            </a:r>
          </a:p>
          <a:p>
            <a:pPr algn="ctr" rtl="0">
              <a:lnSpc>
                <a:spcPct val="150000"/>
              </a:lnSpc>
            </a:pPr>
            <a:r>
              <a:rPr lang="el-GR" sz="2000">
                <a:solidFill>
                  <a:srgbClr val="000000"/>
                </a:solidFill>
                <a:latin typeface="Open Sans" panose="020B0606030504020204" pitchFamily="34" charset="0"/>
              </a:rPr>
              <a:t>Adaptation strategies with sustainability/viability.</a:t>
            </a:r>
          </a:p>
          <a:p>
            <a:pPr algn="ctr" rtl="0">
              <a:lnSpc>
                <a:spcPct val="150000"/>
              </a:lnSpc>
            </a:pPr>
            <a:r>
              <a:rPr lang="el-GR" sz="2000">
                <a:solidFill>
                  <a:srgbClr val="000000"/>
                </a:solidFill>
                <a:latin typeface="Open Sans" panose="020B0606030504020204" pitchFamily="34" charset="0"/>
              </a:rPr>
              <a:t>Action Plans (SDAEK, SECAP): Tools for integrating adaptation/mitigation measures.</a:t>
            </a:r>
          </a:p>
          <a:p>
            <a:pPr algn="ctr" rtl="0">
              <a:lnSpc>
                <a:spcPct val="150000"/>
              </a:lnSpc>
            </a:pPr>
            <a:r>
              <a:rPr lang="el-GR" sz="2000">
                <a:solidFill>
                  <a:srgbClr val="000000"/>
                </a:solidFill>
                <a:latin typeface="Open Sans" panose="020B0606030504020204" pitchFamily="34" charset="0"/>
              </a:rPr>
              <a:t>They require cooperation between agencies, citizen participation, and use of data/tools.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FE02AFF-74A7-49B7-8160-FB22F7E0C59A}"/>
              </a:ext>
            </a:extLst>
          </p:cNvPr>
          <p:cNvSpPr>
            <a:spLocks noGrp="1"/>
          </p:cNvSpPr>
          <p:nvPr>
            <p:ph type="sldNum" sz="quarter" idx="5"/>
          </p:nvPr>
        </p:nvSpPr>
        <p:spPr/>
        <p:txBody>
          <a:bodyPr/>
          <a:lstStyle/>
          <a:p>
            <a:pPr algn="l" rtl="0"/>
            <a:fld id="{0803DA13-78E3-4271-9A8A-C6991F53D5AB}" type="slidenum">
              <a:rPr lang="el-GR" smtClean="0"/>
              <a:t>106</a:t>
            </a:fld>
            <a:endParaRPr lang="el-GR"/>
          </a:p>
        </p:txBody>
      </p:sp>
    </p:spTree>
    <p:extLst>
      <p:ext uri="{BB962C8B-B14F-4D97-AF65-F5344CB8AC3E}">
        <p14:creationId xmlns:p14="http://schemas.microsoft.com/office/powerpoint/2010/main" val="27744089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4C050-E0F7-9D8C-6725-08B67DB5F47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F085CC3-8C86-5C43-9F5A-80AD502C67B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A967944-ACE4-1057-CF76-D7287AEBE06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Steps and Methodologies for Writing Resilience Plans</a:t>
            </a:r>
          </a:p>
          <a:p>
            <a:pPr algn="ctr" rtl="0">
              <a:lnSpc>
                <a:spcPct val="150000"/>
              </a:lnSpc>
            </a:pPr>
            <a:r>
              <a:rPr lang="el-GR" sz="2000">
                <a:solidFill>
                  <a:srgbClr val="000000"/>
                </a:solidFill>
                <a:latin typeface="Open Sans" panose="020B0606030504020204" pitchFamily="34" charset="0"/>
              </a:rPr>
              <a:t>1. Risk and Vulnerability Assessment</a:t>
            </a:r>
          </a:p>
          <a:p>
            <a:pPr algn="ctr" rtl="0">
              <a:lnSpc>
                <a:spcPct val="150000"/>
              </a:lnSpc>
            </a:pPr>
            <a:r>
              <a:rPr lang="el-GR" sz="2000">
                <a:solidFill>
                  <a:srgbClr val="000000"/>
                </a:solidFill>
                <a:latin typeface="Open Sans" panose="020B0606030504020204" pitchFamily="34" charset="0"/>
              </a:rPr>
              <a:t>Cornerstone of strategic planning.</a:t>
            </a:r>
          </a:p>
          <a:p>
            <a:pPr algn="ctr" rtl="0">
              <a:lnSpc>
                <a:spcPct val="150000"/>
              </a:lnSpc>
            </a:pPr>
            <a:r>
              <a:rPr lang="el-GR" sz="2000">
                <a:solidFill>
                  <a:srgbClr val="000000"/>
                </a:solidFill>
                <a:latin typeface="Open Sans" panose="020B0606030504020204" pitchFamily="34" charset="0"/>
              </a:rPr>
              <a:t>Identification of areas/sectors with higher risk.</a:t>
            </a:r>
          </a:p>
          <a:p>
            <a:pPr algn="ctr" rtl="0">
              <a:lnSpc>
                <a:spcPct val="150000"/>
              </a:lnSpc>
            </a:pPr>
            <a:r>
              <a:rPr lang="el-GR" sz="2000">
                <a:solidFill>
                  <a:srgbClr val="000000"/>
                </a:solidFill>
                <a:latin typeface="Open Sans" panose="020B0606030504020204" pitchFamily="34" charset="0"/>
              </a:rPr>
              <a:t>Includes:</a:t>
            </a:r>
          </a:p>
          <a:p>
            <a:pPr algn="ctr" rtl="0">
              <a:lnSpc>
                <a:spcPct val="150000"/>
              </a:lnSpc>
            </a:pPr>
            <a:r>
              <a:rPr lang="el-GR" sz="2000">
                <a:solidFill>
                  <a:srgbClr val="000000"/>
                </a:solidFill>
                <a:latin typeface="Open Sans" panose="020B0606030504020204" pitchFamily="34" charset="0"/>
              </a:rPr>
              <a:t>Physical infrastructure (buildings, networks, road network).</a:t>
            </a:r>
          </a:p>
          <a:p>
            <a:pPr algn="ctr" rtl="0">
              <a:lnSpc>
                <a:spcPct val="150000"/>
              </a:lnSpc>
            </a:pPr>
            <a:r>
              <a:rPr lang="el-GR" sz="2000">
                <a:solidFill>
                  <a:srgbClr val="000000"/>
                </a:solidFill>
                <a:latin typeface="Open Sans" panose="020B0606030504020204" pitchFamily="34" charset="0"/>
              </a:rPr>
              <a:t>Socioeconomic status (vulnerable groups: elderly, poorer).</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98B483F-75ED-4E1E-5341-2C29F133545A}"/>
              </a:ext>
            </a:extLst>
          </p:cNvPr>
          <p:cNvSpPr>
            <a:spLocks noGrp="1"/>
          </p:cNvSpPr>
          <p:nvPr>
            <p:ph type="sldNum" sz="quarter" idx="5"/>
          </p:nvPr>
        </p:nvSpPr>
        <p:spPr/>
        <p:txBody>
          <a:bodyPr/>
          <a:lstStyle/>
          <a:p>
            <a:pPr algn="l" rtl="0"/>
            <a:fld id="{0803DA13-78E3-4271-9A8A-C6991F53D5AB}" type="slidenum">
              <a:rPr lang="el-GR" smtClean="0"/>
              <a:t>107</a:t>
            </a:fld>
            <a:endParaRPr lang="el-GR"/>
          </a:p>
        </p:txBody>
      </p:sp>
    </p:spTree>
    <p:extLst>
      <p:ext uri="{BB962C8B-B14F-4D97-AF65-F5344CB8AC3E}">
        <p14:creationId xmlns:p14="http://schemas.microsoft.com/office/powerpoint/2010/main" val="22995360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8CDAF-8367-84D3-7929-927B783A378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6C31DA-4BD4-FE93-4DE9-071F76164E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F564863-BCEF-D4FE-8B0B-AEFCD9B7D66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Tools: RVA to identify vulnerable areas (e.g. urban areas with low vegetation cover, coastal zones).</a:t>
            </a:r>
          </a:p>
          <a:p>
            <a:pPr algn="ctr" rtl="0">
              <a:lnSpc>
                <a:spcPct val="150000"/>
              </a:lnSpc>
            </a:pPr>
            <a:r>
              <a:rPr lang="el-GR" sz="2000">
                <a:solidFill>
                  <a:srgbClr val="000000"/>
                </a:solidFill>
                <a:latin typeface="Open Sans" panose="020B0606030504020204" pitchFamily="34" charset="0"/>
              </a:rPr>
              <a:t>Combination with climate trend data and RCP/SSP for probabilities/impacts.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1029577-829E-1E1D-D504-C9C318BFB44F}"/>
              </a:ext>
            </a:extLst>
          </p:cNvPr>
          <p:cNvSpPr>
            <a:spLocks noGrp="1"/>
          </p:cNvSpPr>
          <p:nvPr>
            <p:ph type="sldNum" sz="quarter" idx="5"/>
          </p:nvPr>
        </p:nvSpPr>
        <p:spPr/>
        <p:txBody>
          <a:bodyPr/>
          <a:lstStyle/>
          <a:p>
            <a:pPr algn="l" rtl="0"/>
            <a:fld id="{0803DA13-78E3-4271-9A8A-C6991F53D5AB}" type="slidenum">
              <a:rPr lang="el-GR" smtClean="0"/>
              <a:t>108</a:t>
            </a:fld>
            <a:endParaRPr lang="el-GR"/>
          </a:p>
        </p:txBody>
      </p:sp>
    </p:spTree>
    <p:extLst>
      <p:ext uri="{BB962C8B-B14F-4D97-AF65-F5344CB8AC3E}">
        <p14:creationId xmlns:p14="http://schemas.microsoft.com/office/powerpoint/2010/main" val="18767824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A5B3F-DC50-6486-5A80-EC40DC7F77D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7A11949-0F6A-B6EF-E0A0-31EB3581D37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A5CCEA3-24B0-E9D7-0F75-DB8E9894E5C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Strategy Synthesis Targeted, flexible adaptation strategies.</a:t>
            </a:r>
          </a:p>
          <a:p>
            <a:pPr algn="ctr" rtl="0">
              <a:lnSpc>
                <a:spcPct val="150000"/>
              </a:lnSpc>
            </a:pPr>
            <a:r>
              <a:rPr lang="el-GR" sz="2000">
                <a:solidFill>
                  <a:srgbClr val="000000"/>
                </a:solidFill>
                <a:latin typeface="Open Sans" panose="020B0606030504020204" pitchFamily="34" charset="0"/>
              </a:rPr>
              <a:t>They include mitigation/adaptation measures, based on:</a:t>
            </a:r>
          </a:p>
          <a:p>
            <a:pPr algn="ctr" rtl="0">
              <a:lnSpc>
                <a:spcPct val="150000"/>
              </a:lnSpc>
            </a:pPr>
            <a:r>
              <a:rPr lang="el-GR" sz="2000">
                <a:solidFill>
                  <a:srgbClr val="000000"/>
                </a:solidFill>
                <a:latin typeface="Open Sans" panose="020B0606030504020204" pitchFamily="34" charset="0"/>
              </a:rPr>
              <a:t>Current situation.</a:t>
            </a:r>
          </a:p>
          <a:p>
            <a:pPr algn="ctr" rtl="0">
              <a:lnSpc>
                <a:spcPct val="150000"/>
              </a:lnSpc>
            </a:pPr>
            <a:r>
              <a:rPr lang="el-GR" sz="2000">
                <a:solidFill>
                  <a:srgbClr val="000000"/>
                </a:solidFill>
                <a:latin typeface="Open Sans" panose="020B0606030504020204" pitchFamily="34" charset="0"/>
              </a:rPr>
              <a:t>Future risks.</a:t>
            </a:r>
          </a:p>
          <a:p>
            <a:pPr algn="ctr" rtl="0">
              <a:lnSpc>
                <a:spcPct val="150000"/>
              </a:lnSpc>
            </a:pPr>
            <a:r>
              <a:rPr lang="el-GR" sz="2000">
                <a:solidFill>
                  <a:srgbClr val="000000"/>
                </a:solidFill>
                <a:latin typeface="Open Sans" panose="020B0606030504020204" pitchFamily="34" charset="0"/>
              </a:rPr>
              <a:t>They incorporate Nature-based Solutions (NbS), e.g.:</a:t>
            </a:r>
          </a:p>
          <a:p>
            <a:pPr algn="ctr" rtl="0">
              <a:lnSpc>
                <a:spcPct val="150000"/>
              </a:lnSpc>
            </a:pPr>
            <a:r>
              <a:rPr lang="el-GR" sz="2000">
                <a:solidFill>
                  <a:srgbClr val="000000"/>
                </a:solidFill>
                <a:latin typeface="Open Sans" panose="020B0606030504020204" pitchFamily="34" charset="0"/>
              </a:rPr>
              <a:t>Drainage upgrades, green roofs for flooding.</a:t>
            </a:r>
          </a:p>
          <a:p>
            <a:pPr algn="ctr" rtl="0">
              <a:lnSpc>
                <a:spcPct val="150000"/>
              </a:lnSpc>
            </a:pPr>
            <a:r>
              <a:rPr lang="el-GR" sz="2000">
                <a:solidFill>
                  <a:srgbClr val="000000"/>
                </a:solidFill>
                <a:latin typeface="Open Sans" panose="020B0606030504020204" pitchFamily="34" charset="0"/>
              </a:rPr>
              <a:t>Durable materials/technologies for infrastructure.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F540D5D-A736-31FD-9E81-760E7F010F9B}"/>
              </a:ext>
            </a:extLst>
          </p:cNvPr>
          <p:cNvSpPr>
            <a:spLocks noGrp="1"/>
          </p:cNvSpPr>
          <p:nvPr>
            <p:ph type="sldNum" sz="quarter" idx="5"/>
          </p:nvPr>
        </p:nvSpPr>
        <p:spPr/>
        <p:txBody>
          <a:bodyPr/>
          <a:lstStyle/>
          <a:p>
            <a:pPr algn="l" rtl="0"/>
            <a:fld id="{0803DA13-78E3-4271-9A8A-C6991F53D5AB}" type="slidenum">
              <a:rPr lang="el-GR" smtClean="0"/>
              <a:t>109</a:t>
            </a:fld>
            <a:endParaRPr lang="el-GR"/>
          </a:p>
        </p:txBody>
      </p:sp>
    </p:spTree>
    <p:extLst>
      <p:ext uri="{BB962C8B-B14F-4D97-AF65-F5344CB8AC3E}">
        <p14:creationId xmlns:p14="http://schemas.microsoft.com/office/powerpoint/2010/main" val="13380226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19C4C-D1EF-605B-0C00-0C8CF71D313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8DAC0DA-9B5A-59F0-5836-2A5D45F9CFF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266E50A-0AEB-6D2F-1E4E-3BAAD3666DB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Consultation and Citizen Participation Fundamental to success.</a:t>
            </a:r>
          </a:p>
          <a:p>
            <a:pPr algn="ctr" rtl="0">
              <a:lnSpc>
                <a:spcPct val="150000"/>
              </a:lnSpc>
            </a:pPr>
            <a:r>
              <a:rPr lang="el-GR" sz="2000">
                <a:solidFill>
                  <a:srgbClr val="000000"/>
                </a:solidFill>
                <a:latin typeface="Open Sans" panose="020B0606030504020204" pitchFamily="34" charset="0"/>
              </a:rPr>
              <a:t>Ensures reflection of local community needs/concerns.</a:t>
            </a:r>
          </a:p>
          <a:p>
            <a:pPr algn="ctr" rtl="0">
              <a:lnSpc>
                <a:spcPct val="150000"/>
              </a:lnSpc>
            </a:pPr>
            <a:r>
              <a:rPr lang="el-GR" sz="2000">
                <a:solidFill>
                  <a:srgbClr val="000000"/>
                </a:solidFill>
                <a:latin typeface="Open Sans" panose="020B0606030504020204" pitchFamily="34" charset="0"/>
              </a:rPr>
              <a:t>It helps understand social, economic, and cultural differences.</a:t>
            </a:r>
          </a:p>
          <a:p>
            <a:pPr algn="ctr" rtl="0">
              <a:lnSpc>
                <a:spcPct val="150000"/>
              </a:lnSpc>
            </a:pPr>
            <a:r>
              <a:rPr lang="el-GR" sz="2000">
                <a:solidFill>
                  <a:srgbClr val="000000"/>
                </a:solidFill>
                <a:latin typeface="Open Sans" panose="020B0606030504020204" pitchFamily="34" charset="0"/>
              </a:rPr>
              <a:t>Methods: Open meetings, referendums, online platforms, collaboration with organizations.</a:t>
            </a:r>
          </a:p>
          <a:p>
            <a:pPr algn="ctr" rtl="0">
              <a:lnSpc>
                <a:spcPct val="150000"/>
              </a:lnSpc>
            </a:pPr>
            <a:r>
              <a:rPr lang="el-GR" sz="2000">
                <a:solidFill>
                  <a:srgbClr val="000000"/>
                </a:solidFill>
                <a:latin typeface="Open Sans" panose="020B0606030504020204" pitchFamily="34" charset="0"/>
              </a:rPr>
              <a:t>It increases transparency, acceptance, and willingness to implement.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E3F315C-7282-0526-3066-83AC9B70C96D}"/>
              </a:ext>
            </a:extLst>
          </p:cNvPr>
          <p:cNvSpPr>
            <a:spLocks noGrp="1"/>
          </p:cNvSpPr>
          <p:nvPr>
            <p:ph type="sldNum" sz="quarter" idx="5"/>
          </p:nvPr>
        </p:nvSpPr>
        <p:spPr/>
        <p:txBody>
          <a:bodyPr/>
          <a:lstStyle/>
          <a:p>
            <a:pPr algn="l" rtl="0"/>
            <a:fld id="{0803DA13-78E3-4271-9A8A-C6991F53D5AB}" type="slidenum">
              <a:rPr lang="el-GR" smtClean="0"/>
              <a:t>110</a:t>
            </a:fld>
            <a:endParaRPr lang="el-GR"/>
          </a:p>
        </p:txBody>
      </p:sp>
    </p:spTree>
    <p:extLst>
      <p:ext uri="{BB962C8B-B14F-4D97-AF65-F5344CB8AC3E}">
        <p14:creationId xmlns:p14="http://schemas.microsoft.com/office/powerpoint/2010/main" val="220647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7A099-F8B7-BF3B-6528-1DF551B0D26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C5192EB-3EC3-2949-BB99-59C851E04F4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1932E3F-DD4A-FD51-155B-18579580A4F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Climate risk identification and action planning: Ability to identify local climate risks, such as floods in Thessaly (damage estimate: €2 billion, 2023) or heat waves in Athens.</a:t>
            </a:r>
          </a:p>
          <a:p>
            <a:pPr algn="ctr" rtl="0">
              <a:lnSpc>
                <a:spcPct val="150000"/>
              </a:lnSpc>
            </a:pPr>
            <a:r>
              <a:rPr lang="el-GR" sz="2000">
                <a:solidFill>
                  <a:srgbClr val="000000"/>
                </a:solidFill>
                <a:latin typeface="Open Sans" panose="020B0606030504020204" pitchFamily="34" charset="0"/>
              </a:rPr>
              <a:t>Developing skills for designing adaptation measures, e.g. creating green corridors or water management systems.</a:t>
            </a:r>
          </a:p>
          <a:p>
            <a:pPr algn="ctr" rtl="0">
              <a:lnSpc>
                <a:spcPct val="150000"/>
              </a:lnSpc>
            </a:pPr>
            <a:r>
              <a:rPr lang="el-GR" sz="2000">
                <a:solidFill>
                  <a:srgbClr val="000000"/>
                </a:solidFill>
                <a:latin typeface="Open Sans" panose="020B0606030504020204" pitchFamily="34" charset="0"/>
              </a:rPr>
              <a:t>Practical application: Designing local adaptation plans, such as the creation of shaded public spaces in island municipalities.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C781736-8136-DB76-7667-69B193D3CFF6}"/>
              </a:ext>
            </a:extLst>
          </p:cNvPr>
          <p:cNvSpPr>
            <a:spLocks noGrp="1"/>
          </p:cNvSpPr>
          <p:nvPr>
            <p:ph type="sldNum" sz="quarter" idx="5"/>
          </p:nvPr>
        </p:nvSpPr>
        <p:spPr/>
        <p:txBody>
          <a:bodyPr/>
          <a:lstStyle/>
          <a:p>
            <a:pPr algn="l" rtl="0"/>
            <a:fld id="{0803DA13-78E3-4271-9A8A-C6991F53D5AB}" type="slidenum">
              <a:rPr lang="el-GR" smtClean="0"/>
              <a:t>12</a:t>
            </a:fld>
            <a:endParaRPr lang="el-GR"/>
          </a:p>
        </p:txBody>
      </p:sp>
    </p:spTree>
    <p:extLst>
      <p:ext uri="{BB962C8B-B14F-4D97-AF65-F5344CB8AC3E}">
        <p14:creationId xmlns:p14="http://schemas.microsoft.com/office/powerpoint/2010/main" val="19262244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B67D-CC17-B98D-8D20-E0BF80D593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3E3B2A0-33F3-EFBA-2766-17B97DC5CD2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7B98AE3-E1D2-0174-9119-5951E96DB2D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Definition of Strategic Indicators They provide measurable data for achieving goals, effectiveness of measures.</a:t>
            </a:r>
          </a:p>
          <a:p>
            <a:pPr algn="ctr" rtl="0">
              <a:lnSpc>
                <a:spcPct val="150000"/>
              </a:lnSpc>
            </a:pPr>
            <a:r>
              <a:rPr lang="el-GR" sz="2000">
                <a:solidFill>
                  <a:srgbClr val="000000"/>
                </a:solidFill>
                <a:latin typeface="Open Sans" panose="020B0606030504020204" pitchFamily="34" charset="0"/>
              </a:rPr>
              <a:t>Indicative Indicators:</a:t>
            </a:r>
          </a:p>
          <a:p>
            <a:pPr algn="ctr" rtl="0">
              <a:lnSpc>
                <a:spcPct val="150000"/>
              </a:lnSpc>
            </a:pPr>
            <a:r>
              <a:rPr lang="el-GR" sz="2000">
                <a:solidFill>
                  <a:srgbClr val="000000"/>
                </a:solidFill>
                <a:latin typeface="Open Sans" panose="020B0606030504020204" pitchFamily="34" charset="0"/>
              </a:rPr>
              <a:t>Energy efficiency (reduction of consumption in public buildings).</a:t>
            </a:r>
          </a:p>
          <a:p>
            <a:pPr algn="ctr" rtl="0">
              <a:lnSpc>
                <a:spcPct val="150000"/>
              </a:lnSpc>
            </a:pPr>
            <a:r>
              <a:rPr lang="el-GR" sz="2000">
                <a:solidFill>
                  <a:srgbClr val="000000"/>
                </a:solidFill>
                <a:latin typeface="Open Sans" panose="020B0606030504020204" pitchFamily="34" charset="0"/>
              </a:rPr>
              <a:t>Infrastructure resilience (resistance to extreme events).</a:t>
            </a:r>
          </a:p>
          <a:p>
            <a:pPr algn="ctr" rtl="0">
              <a:lnSpc>
                <a:spcPct val="150000"/>
              </a:lnSpc>
            </a:pPr>
            <a:r>
              <a:rPr lang="el-GR" sz="2000">
                <a:solidFill>
                  <a:srgbClr val="000000"/>
                </a:solidFill>
                <a:latin typeface="Open Sans" panose="020B0606030504020204" pitchFamily="34" charset="0"/>
              </a:rPr>
              <a:t>Biodiversity (reforestation rate, green areas).</a:t>
            </a:r>
          </a:p>
          <a:p>
            <a:pPr algn="ctr" rtl="0">
              <a:lnSpc>
                <a:spcPct val="150000"/>
              </a:lnSpc>
            </a:pPr>
            <a:r>
              <a:rPr lang="el-GR" sz="2000">
                <a:solidFill>
                  <a:srgbClr val="000000"/>
                </a:solidFill>
                <a:latin typeface="Open Sans" panose="020B0606030504020204" pitchFamily="34" charset="0"/>
              </a:rPr>
              <a:t>Health/well-being (rate of deaths/diseases from climate factors).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2BCD283-BAA1-05EF-B7D1-01C3198429E4}"/>
              </a:ext>
            </a:extLst>
          </p:cNvPr>
          <p:cNvSpPr>
            <a:spLocks noGrp="1"/>
          </p:cNvSpPr>
          <p:nvPr>
            <p:ph type="sldNum" sz="quarter" idx="5"/>
          </p:nvPr>
        </p:nvSpPr>
        <p:spPr/>
        <p:txBody>
          <a:bodyPr/>
          <a:lstStyle/>
          <a:p>
            <a:pPr algn="l" rtl="0"/>
            <a:fld id="{0803DA13-78E3-4271-9A8A-C6991F53D5AB}" type="slidenum">
              <a:rPr lang="el-GR" smtClean="0"/>
              <a:t>111</a:t>
            </a:fld>
            <a:endParaRPr lang="el-GR"/>
          </a:p>
        </p:txBody>
      </p:sp>
    </p:spTree>
    <p:extLst>
      <p:ext uri="{BB962C8B-B14F-4D97-AF65-F5344CB8AC3E}">
        <p14:creationId xmlns:p14="http://schemas.microsoft.com/office/powerpoint/2010/main" val="12505213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1C8ED-AEAD-6006-9B87-62D6C5EA9CE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A3FA643-C646-CE3C-F178-BA9BD01F6C8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A3395A5-C790-F746-B8AD-92AEB91211E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Financing and Implementation Critical for the success of measures.</a:t>
            </a:r>
          </a:p>
          <a:p>
            <a:pPr algn="ctr" rtl="0">
              <a:lnSpc>
                <a:spcPct val="150000"/>
              </a:lnSpc>
            </a:pPr>
            <a:r>
              <a:rPr lang="el-GR" sz="2000">
                <a:solidFill>
                  <a:srgbClr val="000000"/>
                </a:solidFill>
                <a:latin typeface="Open Sans" panose="020B0606030504020204" pitchFamily="34" charset="0"/>
              </a:rPr>
              <a:t>Sources:</a:t>
            </a:r>
          </a:p>
          <a:p>
            <a:pPr algn="ctr" rtl="0">
              <a:lnSpc>
                <a:spcPct val="150000"/>
              </a:lnSpc>
            </a:pPr>
            <a:r>
              <a:rPr lang="el-GR" sz="2000">
                <a:solidFill>
                  <a:srgbClr val="000000"/>
                </a:solidFill>
                <a:latin typeface="Open Sans" panose="020B0606030504020204" pitchFamily="34" charset="0"/>
              </a:rPr>
              <a:t>European programs (Green Fund, LIFE, Recovery Fund).</a:t>
            </a:r>
          </a:p>
          <a:p>
            <a:pPr algn="ctr" rtl="0">
              <a:lnSpc>
                <a:spcPct val="150000"/>
              </a:lnSpc>
            </a:pPr>
            <a:r>
              <a:rPr lang="el-GR" sz="2000">
                <a:solidFill>
                  <a:srgbClr val="000000"/>
                </a:solidFill>
                <a:latin typeface="Open Sans" panose="020B0606030504020204" pitchFamily="34" charset="0"/>
              </a:rPr>
              <a:t>National programs (NSRF).</a:t>
            </a:r>
          </a:p>
          <a:p>
            <a:pPr algn="ctr" rtl="0">
              <a:lnSpc>
                <a:spcPct val="150000"/>
              </a:lnSpc>
            </a:pPr>
            <a:r>
              <a:rPr lang="el-GR" sz="2000">
                <a:solidFill>
                  <a:srgbClr val="000000"/>
                </a:solidFill>
                <a:latin typeface="Open Sans" panose="020B0606030504020204" pitchFamily="34" charset="0"/>
              </a:rPr>
              <a:t>Collaboration with the private sector (sponsorships, partnerships).</a:t>
            </a:r>
          </a:p>
          <a:p>
            <a:pPr algn="ctr" rtl="0">
              <a:lnSpc>
                <a:spcPct val="150000"/>
              </a:lnSpc>
            </a:pPr>
            <a:r>
              <a:rPr lang="el-GR" sz="2000">
                <a:solidFill>
                  <a:srgbClr val="000000"/>
                </a:solidFill>
                <a:latin typeface="Open Sans" panose="020B0606030504020204" pitchFamily="34" charset="0"/>
              </a:rPr>
              <a:t>Collaboration with entrepreneurs, NGOs, universities for innovative solutions.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4EE4BF5-83F1-C019-D56B-6849D47F043E}"/>
              </a:ext>
            </a:extLst>
          </p:cNvPr>
          <p:cNvSpPr>
            <a:spLocks noGrp="1"/>
          </p:cNvSpPr>
          <p:nvPr>
            <p:ph type="sldNum" sz="quarter" idx="5"/>
          </p:nvPr>
        </p:nvSpPr>
        <p:spPr/>
        <p:txBody>
          <a:bodyPr/>
          <a:lstStyle/>
          <a:p>
            <a:pPr algn="l" rtl="0"/>
            <a:fld id="{0803DA13-78E3-4271-9A8A-C6991F53D5AB}" type="slidenum">
              <a:rPr lang="el-GR" smtClean="0"/>
              <a:t>112</a:t>
            </a:fld>
            <a:endParaRPr lang="el-GR"/>
          </a:p>
        </p:txBody>
      </p:sp>
    </p:spTree>
    <p:extLst>
      <p:ext uri="{BB962C8B-B14F-4D97-AF65-F5344CB8AC3E}">
        <p14:creationId xmlns:p14="http://schemas.microsoft.com/office/powerpoint/2010/main" val="28384560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E3B78-E87F-489A-D047-EB64FD2FA13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D37395-2ABA-AB39-AD1C-5EC85354C88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D511100-BA6A-FAEB-07C1-E7B26476091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Review and Update</a:t>
            </a:r>
          </a:p>
          <a:p>
            <a:pPr algn="ctr" rtl="0">
              <a:lnSpc>
                <a:spcPct val="150000"/>
              </a:lnSpc>
            </a:pPr>
            <a:r>
              <a:rPr lang="el-GR" sz="2000">
                <a:solidFill>
                  <a:srgbClr val="000000"/>
                </a:solidFill>
                <a:latin typeface="Open Sans" panose="020B0606030504020204" pitchFamily="34" charset="0"/>
              </a:rPr>
              <a:t>Plans must be flexible, adaptable to new developments.</a:t>
            </a:r>
          </a:p>
          <a:p>
            <a:pPr algn="ctr" rtl="0">
              <a:lnSpc>
                <a:spcPct val="150000"/>
              </a:lnSpc>
            </a:pPr>
            <a:r>
              <a:rPr lang="el-GR" sz="2000">
                <a:solidFill>
                  <a:srgbClr val="000000"/>
                </a:solidFill>
                <a:latin typeface="Open Sans" panose="020B0606030504020204" pitchFamily="34" charset="0"/>
              </a:rPr>
              <a:t>Regular review with monitoring of indicators, feedback from communities/institutions.</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Case Study: SDAEK of the Municipality of Patras</a:t>
            </a:r>
          </a:p>
          <a:p>
            <a:pPr algn="ctr" rtl="0">
              <a:lnSpc>
                <a:spcPct val="150000"/>
              </a:lnSpc>
            </a:pPr>
            <a:r>
              <a:rPr lang="el-GR" sz="2000">
                <a:solidFill>
                  <a:srgbClr val="000000"/>
                </a:solidFill>
                <a:latin typeface="Open Sans" panose="020B0606030504020204" pitchFamily="34" charset="0"/>
              </a:rPr>
              <a:t>Risk and Vulnerability Assessment</a:t>
            </a:r>
          </a:p>
          <a:p>
            <a:pPr algn="ctr" rtl="0">
              <a:lnSpc>
                <a:spcPct val="150000"/>
              </a:lnSpc>
            </a:pPr>
            <a:r>
              <a:rPr lang="el-GR" sz="2000">
                <a:solidFill>
                  <a:srgbClr val="000000"/>
                </a:solidFill>
                <a:latin typeface="Open Sans" panose="020B0606030504020204" pitchFamily="34" charset="0"/>
              </a:rPr>
              <a:t>Coastal municipality with industrial/commercial activity.</a:t>
            </a:r>
          </a:p>
          <a:p>
            <a:pPr algn="ctr" rtl="0">
              <a:lnSpc>
                <a:spcPct val="150000"/>
              </a:lnSpc>
            </a:pPr>
            <a:r>
              <a:rPr lang="el-GR" sz="2000">
                <a:solidFill>
                  <a:srgbClr val="000000"/>
                </a:solidFill>
                <a:latin typeface="Open Sans" panose="020B0606030504020204" pitchFamily="34" charset="0"/>
              </a:rPr>
              <a:t>Analysis of extreme phenomena (temperature increase, rainfall change).</a:t>
            </a:r>
          </a:p>
          <a:p>
            <a:pPr algn="ctr" rtl="0">
              <a:lnSpc>
                <a:spcPct val="150000"/>
              </a:lnSpc>
            </a:pPr>
            <a:r>
              <a:rPr lang="el-GR" sz="2000">
                <a:solidFill>
                  <a:srgbClr val="000000"/>
                </a:solidFill>
                <a:latin typeface="Open Sans" panose="020B0606030504020204" pitchFamily="34" charset="0"/>
              </a:rPr>
              <a:t>Infrastructure/population vulnerability assessment with RVA.</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B90BAB4-A6AA-BDEF-338D-11C1AE6400B2}"/>
              </a:ext>
            </a:extLst>
          </p:cNvPr>
          <p:cNvSpPr>
            <a:spLocks noGrp="1"/>
          </p:cNvSpPr>
          <p:nvPr>
            <p:ph type="sldNum" sz="quarter" idx="5"/>
          </p:nvPr>
        </p:nvSpPr>
        <p:spPr/>
        <p:txBody>
          <a:bodyPr/>
          <a:lstStyle/>
          <a:p>
            <a:pPr algn="l" rtl="0"/>
            <a:fld id="{0803DA13-78E3-4271-9A8A-C6991F53D5AB}" type="slidenum">
              <a:rPr lang="el-GR" smtClean="0"/>
              <a:t>113</a:t>
            </a:fld>
            <a:endParaRPr lang="el-GR"/>
          </a:p>
        </p:txBody>
      </p:sp>
    </p:spTree>
    <p:extLst>
      <p:ext uri="{BB962C8B-B14F-4D97-AF65-F5344CB8AC3E}">
        <p14:creationId xmlns:p14="http://schemas.microsoft.com/office/powerpoint/2010/main" val="392122900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54EE0-F966-BF18-69F6-236D6609C44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AB9D8E5-1EC2-602F-FB66-0BEE246599B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4290470-7A56-01CC-E6A0-9E8D0675013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Strategy Composition Focuses on:</a:t>
            </a:r>
          </a:p>
          <a:p>
            <a:pPr algn="ctr" rtl="0">
              <a:lnSpc>
                <a:spcPct val="150000"/>
              </a:lnSpc>
            </a:pPr>
            <a:r>
              <a:rPr lang="el-GR" sz="2000">
                <a:solidFill>
                  <a:srgbClr val="000000"/>
                </a:solidFill>
                <a:latin typeface="Open Sans" panose="020B0606030504020204" pitchFamily="34" charset="0"/>
              </a:rPr>
              <a:t>Reduction of greenhouse gas emissions.</a:t>
            </a:r>
          </a:p>
          <a:p>
            <a:pPr algn="ctr" rtl="0">
              <a:lnSpc>
                <a:spcPct val="150000"/>
              </a:lnSpc>
            </a:pPr>
            <a:r>
              <a:rPr lang="el-GR" sz="2000">
                <a:solidFill>
                  <a:srgbClr val="000000"/>
                </a:solidFill>
                <a:latin typeface="Open Sans" panose="020B0606030504020204" pitchFamily="34" charset="0"/>
              </a:rPr>
              <a:t>Strengthening infrastructure resilience.</a:t>
            </a:r>
          </a:p>
          <a:p>
            <a:pPr algn="ctr" rtl="0">
              <a:lnSpc>
                <a:spcPct val="150000"/>
              </a:lnSpc>
            </a:pPr>
            <a:r>
              <a:rPr lang="el-GR" sz="2000">
                <a:solidFill>
                  <a:srgbClr val="000000"/>
                </a:solidFill>
                <a:latin typeface="Open Sans" panose="020B0606030504020204" pitchFamily="34" charset="0"/>
              </a:rPr>
              <a:t>Actions:</a:t>
            </a:r>
          </a:p>
          <a:p>
            <a:pPr algn="ctr" rtl="0">
              <a:lnSpc>
                <a:spcPct val="150000"/>
              </a:lnSpc>
            </a:pPr>
            <a:r>
              <a:rPr lang="el-GR" sz="2000">
                <a:solidFill>
                  <a:srgbClr val="000000"/>
                </a:solidFill>
                <a:latin typeface="Open Sans" panose="020B0606030504020204" pitchFamily="34" charset="0"/>
              </a:rPr>
              <a:t>Energy upgrading of municipal buildings.</a:t>
            </a:r>
          </a:p>
          <a:p>
            <a:pPr algn="ctr" rtl="0">
              <a:lnSpc>
                <a:spcPct val="150000"/>
              </a:lnSpc>
            </a:pPr>
            <a:r>
              <a:rPr lang="el-GR" sz="2000">
                <a:solidFill>
                  <a:srgbClr val="000000"/>
                </a:solidFill>
                <a:latin typeface="Open Sans" panose="020B0606030504020204" pitchFamily="34" charset="0"/>
              </a:rPr>
              <a:t>Promotion of RES.</a:t>
            </a:r>
          </a:p>
          <a:p>
            <a:pPr algn="ctr" rtl="0">
              <a:lnSpc>
                <a:spcPct val="150000"/>
              </a:lnSpc>
            </a:pPr>
            <a:r>
              <a:rPr lang="el-GR" sz="2000">
                <a:solidFill>
                  <a:srgbClr val="000000"/>
                </a:solidFill>
                <a:latin typeface="Open Sans" panose="020B0606030504020204" pitchFamily="34" charset="0"/>
              </a:rPr>
              <a:t>Sustainable urban mobility.</a:t>
            </a:r>
          </a:p>
          <a:p>
            <a:pPr algn="ctr" rtl="0">
              <a:lnSpc>
                <a:spcPct val="150000"/>
              </a:lnSpc>
            </a:pPr>
            <a:r>
              <a:rPr lang="el-GR" sz="2000">
                <a:solidFill>
                  <a:srgbClr val="000000"/>
                </a:solidFill>
                <a:latin typeface="Open Sans" panose="020B0606030504020204" pitchFamily="34" charset="0"/>
              </a:rPr>
              <a:t>Use of NbS, adapted to local needs.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C8B624A-5D1A-536E-2C46-839E60051B6F}"/>
              </a:ext>
            </a:extLst>
          </p:cNvPr>
          <p:cNvSpPr>
            <a:spLocks noGrp="1"/>
          </p:cNvSpPr>
          <p:nvPr>
            <p:ph type="sldNum" sz="quarter" idx="5"/>
          </p:nvPr>
        </p:nvSpPr>
        <p:spPr/>
        <p:txBody>
          <a:bodyPr/>
          <a:lstStyle/>
          <a:p>
            <a:pPr algn="l" rtl="0"/>
            <a:fld id="{0803DA13-78E3-4271-9A8A-C6991F53D5AB}" type="slidenum">
              <a:rPr lang="el-GR" smtClean="0"/>
              <a:t>114</a:t>
            </a:fld>
            <a:endParaRPr lang="el-GR"/>
          </a:p>
        </p:txBody>
      </p:sp>
    </p:spTree>
    <p:extLst>
      <p:ext uri="{BB962C8B-B14F-4D97-AF65-F5344CB8AC3E}">
        <p14:creationId xmlns:p14="http://schemas.microsoft.com/office/powerpoint/2010/main" val="26388110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7CAD-039B-1F00-A6E2-D8A057B2DD8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39BE93D-3EEF-195D-BB2C-D11AADBD422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5C9B83F-8439-281B-177B-DBB894293DA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Citizen Consultation and Participation</a:t>
            </a:r>
          </a:p>
          <a:p>
            <a:pPr algn="ctr" rtl="0">
              <a:lnSpc>
                <a:spcPct val="150000"/>
              </a:lnSpc>
            </a:pPr>
            <a:r>
              <a:rPr lang="el-GR" sz="2000">
                <a:solidFill>
                  <a:srgbClr val="000000"/>
                </a:solidFill>
                <a:latin typeface="Open Sans" panose="020B0606030504020204" pitchFamily="34" charset="0"/>
              </a:rPr>
              <a:t>Dialogue with citizens/businesses to understand needs.</a:t>
            </a:r>
          </a:p>
          <a:p>
            <a:pPr algn="ctr" rtl="0">
              <a:lnSpc>
                <a:spcPct val="150000"/>
              </a:lnSpc>
            </a:pPr>
            <a:r>
              <a:rPr lang="el-GR" sz="2000">
                <a:solidFill>
                  <a:srgbClr val="000000"/>
                </a:solidFill>
                <a:latin typeface="Open Sans" panose="020B0606030504020204" pitchFamily="34" charset="0"/>
              </a:rPr>
              <a:t>It ensures strategies that respond to local realities.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Definition of Strategic Indicators</a:t>
            </a:r>
          </a:p>
          <a:p>
            <a:pPr algn="ctr" rtl="0">
              <a:lnSpc>
                <a:spcPct val="150000"/>
              </a:lnSpc>
            </a:pPr>
            <a:r>
              <a:rPr lang="el-GR" sz="2000">
                <a:solidFill>
                  <a:srgbClr val="000000"/>
                </a:solidFill>
                <a:latin typeface="Open Sans" panose="020B0606030504020204" pitchFamily="34" charset="0"/>
              </a:rPr>
              <a:t>Indicators to monitor:</a:t>
            </a:r>
          </a:p>
          <a:p>
            <a:pPr algn="ctr" rtl="0">
              <a:lnSpc>
                <a:spcPct val="150000"/>
              </a:lnSpc>
            </a:pPr>
            <a:r>
              <a:rPr lang="el-GR" sz="2000">
                <a:solidFill>
                  <a:srgbClr val="000000"/>
                </a:solidFill>
                <a:latin typeface="Open Sans" panose="020B0606030504020204" pitchFamily="34" charset="0"/>
              </a:rPr>
              <a:t>Energy efficiency.</a:t>
            </a:r>
          </a:p>
          <a:p>
            <a:pPr algn="ctr" rtl="0">
              <a:lnSpc>
                <a:spcPct val="150000"/>
              </a:lnSpc>
            </a:pPr>
            <a:r>
              <a:rPr lang="el-GR" sz="2000">
                <a:solidFill>
                  <a:srgbClr val="000000"/>
                </a:solidFill>
                <a:latin typeface="Open Sans" panose="020B0606030504020204" pitchFamily="34" charset="0"/>
              </a:rPr>
              <a:t>Infrastructure resilience.</a:t>
            </a:r>
          </a:p>
          <a:p>
            <a:pPr algn="ctr" rtl="0">
              <a:lnSpc>
                <a:spcPct val="150000"/>
              </a:lnSpc>
            </a:pPr>
            <a:r>
              <a:rPr lang="el-GR" sz="2000">
                <a:solidFill>
                  <a:srgbClr val="000000"/>
                </a:solidFill>
                <a:latin typeface="Open Sans" panose="020B0606030504020204" pitchFamily="34" charset="0"/>
              </a:rPr>
              <a:t>Biodiversity.</a:t>
            </a:r>
          </a:p>
          <a:p>
            <a:pPr algn="ctr" rtl="0">
              <a:lnSpc>
                <a:spcPct val="150000"/>
              </a:lnSpc>
            </a:pPr>
            <a:r>
              <a:rPr lang="el-GR" sz="2000">
                <a:solidFill>
                  <a:srgbClr val="000000"/>
                </a:solidFill>
                <a:latin typeface="Open Sans" panose="020B0606030504020204" pitchFamily="34" charset="0"/>
              </a:rPr>
              <a:t>Citizens' health.</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3ACC74C-B074-128E-3698-520EE7497F06}"/>
              </a:ext>
            </a:extLst>
          </p:cNvPr>
          <p:cNvSpPr>
            <a:spLocks noGrp="1"/>
          </p:cNvSpPr>
          <p:nvPr>
            <p:ph type="sldNum" sz="quarter" idx="5"/>
          </p:nvPr>
        </p:nvSpPr>
        <p:spPr/>
        <p:txBody>
          <a:bodyPr/>
          <a:lstStyle/>
          <a:p>
            <a:pPr algn="l" rtl="0"/>
            <a:fld id="{0803DA13-78E3-4271-9A8A-C6991F53D5AB}" type="slidenum">
              <a:rPr lang="el-GR" smtClean="0"/>
              <a:t>115</a:t>
            </a:fld>
            <a:endParaRPr lang="el-GR"/>
          </a:p>
        </p:txBody>
      </p:sp>
    </p:spTree>
    <p:extLst>
      <p:ext uri="{BB962C8B-B14F-4D97-AF65-F5344CB8AC3E}">
        <p14:creationId xmlns:p14="http://schemas.microsoft.com/office/powerpoint/2010/main" val="10351950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DF3B-6256-64E4-5FFA-37CA1D42654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1F68945-8058-5515-5D9E-F8BF952A7B1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248755-1880-2182-DF98-46B1F02A8C3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Financing and Implementation</a:t>
            </a:r>
          </a:p>
          <a:p>
            <a:pPr algn="ctr" rtl="0">
              <a:lnSpc>
                <a:spcPct val="150000"/>
              </a:lnSpc>
            </a:pPr>
            <a:r>
              <a:rPr lang="el-GR" sz="2000">
                <a:solidFill>
                  <a:srgbClr val="000000"/>
                </a:solidFill>
                <a:latin typeface="Open Sans" panose="020B0606030504020204" pitchFamily="34" charset="0"/>
              </a:rPr>
              <a:t>Funding from Green Fund, Recovery Fund, NSRF.</a:t>
            </a:r>
          </a:p>
          <a:p>
            <a:pPr algn="ctr" rtl="0">
              <a:lnSpc>
                <a:spcPct val="150000"/>
              </a:lnSpc>
            </a:pPr>
            <a:r>
              <a:rPr lang="el-GR" sz="2000">
                <a:solidFill>
                  <a:srgbClr val="000000"/>
                </a:solidFill>
                <a:latin typeface="Open Sans" panose="020B0606030504020204" pitchFamily="34" charset="0"/>
              </a:rPr>
              <a:t>Collaboration with private sector/organizations for implementation.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Review and Update</a:t>
            </a:r>
          </a:p>
          <a:p>
            <a:pPr algn="ctr" rtl="0">
              <a:lnSpc>
                <a:spcPct val="150000"/>
              </a:lnSpc>
            </a:pPr>
            <a:r>
              <a:rPr lang="el-GR" sz="2000">
                <a:solidFill>
                  <a:srgbClr val="000000"/>
                </a:solidFill>
                <a:latin typeface="Open Sans" panose="020B0606030504020204" pitchFamily="34" charset="0"/>
              </a:rPr>
              <a:t>Regular monitoring, feedback from citizens/authorities.</a:t>
            </a:r>
          </a:p>
          <a:p>
            <a:pPr algn="ctr" rtl="0">
              <a:lnSpc>
                <a:spcPct val="150000"/>
              </a:lnSpc>
            </a:pPr>
            <a:r>
              <a:rPr lang="el-GR" sz="2000">
                <a:solidFill>
                  <a:srgbClr val="000000"/>
                </a:solidFill>
                <a:latin typeface="Open Sans" panose="020B0606030504020204" pitchFamily="34" charset="0"/>
              </a:rPr>
              <a:t>Adaptation to new scientific/local developments.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D30D0E3-2DEE-03DB-D7A1-5361D54830F0}"/>
              </a:ext>
            </a:extLst>
          </p:cNvPr>
          <p:cNvSpPr>
            <a:spLocks noGrp="1"/>
          </p:cNvSpPr>
          <p:nvPr>
            <p:ph type="sldNum" sz="quarter" idx="5"/>
          </p:nvPr>
        </p:nvSpPr>
        <p:spPr/>
        <p:txBody>
          <a:bodyPr/>
          <a:lstStyle/>
          <a:p>
            <a:pPr algn="l" rtl="0"/>
            <a:fld id="{0803DA13-78E3-4271-9A8A-C6991F53D5AB}" type="slidenum">
              <a:rPr lang="el-GR" smtClean="0"/>
              <a:t>116</a:t>
            </a:fld>
            <a:endParaRPr lang="el-GR"/>
          </a:p>
        </p:txBody>
      </p:sp>
    </p:spTree>
    <p:extLst>
      <p:ext uri="{BB962C8B-B14F-4D97-AF65-F5344CB8AC3E}">
        <p14:creationId xmlns:p14="http://schemas.microsoft.com/office/powerpoint/2010/main" val="14165181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A349-BD8F-C803-BF07-A8A6DD9E752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8C45796-7736-BFA7-EDBC-BC25A6AF298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D4699CF-E76C-DBDD-6F6A-41CBCB53F4F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Sustainable Energy and Climate Action Plans (SECAPs) and SECAPs</a:t>
            </a:r>
          </a:p>
          <a:p>
            <a:pPr algn="ctr" rtl="0">
              <a:lnSpc>
                <a:spcPct val="150000"/>
              </a:lnSpc>
            </a:pPr>
            <a:r>
              <a:rPr lang="el-GR" sz="2000">
                <a:solidFill>
                  <a:srgbClr val="000000"/>
                </a:solidFill>
                <a:latin typeface="Open Sans" panose="020B0606030504020204" pitchFamily="34" charset="0"/>
              </a:rPr>
              <a:t>SDAEK</a:t>
            </a:r>
          </a:p>
          <a:p>
            <a:pPr algn="ctr" rtl="0">
              <a:lnSpc>
                <a:spcPct val="150000"/>
              </a:lnSpc>
            </a:pPr>
            <a:r>
              <a:rPr lang="el-GR" sz="2000">
                <a:solidFill>
                  <a:srgbClr val="000000"/>
                </a:solidFill>
                <a:latin typeface="Open Sans" panose="020B0606030504020204" pitchFamily="34" charset="0"/>
              </a:rPr>
              <a:t>Strategic tools for reducing CO₂ emissions, energy efficiency.</a:t>
            </a:r>
          </a:p>
          <a:p>
            <a:pPr algn="ctr" rtl="0">
              <a:lnSpc>
                <a:spcPct val="150000"/>
              </a:lnSpc>
            </a:pPr>
            <a:r>
              <a:rPr lang="el-GR" sz="2000">
                <a:solidFill>
                  <a:srgbClr val="000000"/>
                </a:solidFill>
                <a:latin typeface="Open Sans" panose="020B0606030504020204" pitchFamily="34" charset="0"/>
              </a:rPr>
              <a:t>Objectives:</a:t>
            </a:r>
          </a:p>
          <a:p>
            <a:pPr algn="ctr" rtl="0">
              <a:lnSpc>
                <a:spcPct val="150000"/>
              </a:lnSpc>
            </a:pPr>
            <a:r>
              <a:rPr lang="el-GR" sz="2000">
                <a:solidFill>
                  <a:srgbClr val="000000"/>
                </a:solidFill>
                <a:latin typeface="Open Sans" panose="020B0606030504020204" pitchFamily="34" charset="0"/>
              </a:rPr>
              <a:t>Reducing emissions through energy efficiency, RES.</a:t>
            </a:r>
          </a:p>
          <a:p>
            <a:pPr algn="ctr" rtl="0">
              <a:lnSpc>
                <a:spcPct val="150000"/>
              </a:lnSpc>
            </a:pPr>
            <a:r>
              <a:rPr lang="el-GR" sz="2000">
                <a:solidFill>
                  <a:srgbClr val="000000"/>
                </a:solidFill>
                <a:latin typeface="Open Sans" panose="020B0606030504020204" pitchFamily="34" charset="0"/>
              </a:rPr>
              <a:t>Energy upgrading of municipal buildings.</a:t>
            </a:r>
          </a:p>
          <a:p>
            <a:pPr algn="ctr" rtl="0">
              <a:lnSpc>
                <a:spcPct val="150000"/>
              </a:lnSpc>
            </a:pPr>
            <a:r>
              <a:rPr lang="el-GR" sz="2000">
                <a:solidFill>
                  <a:srgbClr val="000000"/>
                </a:solidFill>
                <a:latin typeface="Open Sans" panose="020B0606030504020204" pitchFamily="34" charset="0"/>
              </a:rPr>
              <a:t>Sustainable transportation (public transport, cycling, electric mobility).</a:t>
            </a:r>
          </a:p>
          <a:p>
            <a:pPr algn="ctr" rtl="0">
              <a:lnSpc>
                <a:spcPct val="150000"/>
              </a:lnSpc>
            </a:pPr>
            <a:r>
              <a:rPr lang="el-GR" sz="2000">
                <a:solidFill>
                  <a:srgbClr val="000000"/>
                </a:solidFill>
                <a:latin typeface="Open Sans" panose="020B0606030504020204" pitchFamily="34" charset="0"/>
              </a:rPr>
              <a:t>Waste management (recycling, composting, energy recovery).</a:t>
            </a:r>
          </a:p>
          <a:p>
            <a:pPr algn="ctr" rtl="0">
              <a:lnSpc>
                <a:spcPct val="150000"/>
              </a:lnSpc>
            </a:pPr>
            <a:r>
              <a:rPr lang="el-GR" sz="2000">
                <a:solidFill>
                  <a:srgbClr val="000000"/>
                </a:solidFill>
                <a:latin typeface="Open Sans" panose="020B0606030504020204" pitchFamily="34" charset="0"/>
              </a:rPr>
              <a:t>Promotion of RES (solar, wind, geothermal).</a:t>
            </a:r>
          </a:p>
          <a:p>
            <a:pPr algn="ctr" rtl="0">
              <a:lnSpc>
                <a:spcPct val="150000"/>
              </a:lnSpc>
            </a:pPr>
            <a:r>
              <a:rPr lang="el-GR" sz="2000">
                <a:solidFill>
                  <a:srgbClr val="000000"/>
                </a:solidFill>
                <a:latin typeface="Open Sans" panose="020B0606030504020204" pitchFamily="34" charset="0"/>
              </a:rPr>
              <a:t>It requires cooperation between authorities, citizens, businesses, and continuous monitoring.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E998D46-A441-EAD8-A3D8-77854FE3B4D3}"/>
              </a:ext>
            </a:extLst>
          </p:cNvPr>
          <p:cNvSpPr>
            <a:spLocks noGrp="1"/>
          </p:cNvSpPr>
          <p:nvPr>
            <p:ph type="sldNum" sz="quarter" idx="5"/>
          </p:nvPr>
        </p:nvSpPr>
        <p:spPr/>
        <p:txBody>
          <a:bodyPr/>
          <a:lstStyle/>
          <a:p>
            <a:pPr algn="l" rtl="0"/>
            <a:fld id="{0803DA13-78E3-4271-9A8A-C6991F53D5AB}" type="slidenum">
              <a:rPr lang="el-GR" smtClean="0"/>
              <a:t>117</a:t>
            </a:fld>
            <a:endParaRPr lang="el-GR"/>
          </a:p>
        </p:txBody>
      </p:sp>
    </p:spTree>
    <p:extLst>
      <p:ext uri="{BB962C8B-B14F-4D97-AF65-F5344CB8AC3E}">
        <p14:creationId xmlns:p14="http://schemas.microsoft.com/office/powerpoint/2010/main" val="23504330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7867-1FBF-8559-3D56-39BA0CC907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327344E-8C72-2D7D-CE17-3A16E40AA1F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F06BF08-5A6F-3FE4-9179-6F1E6392675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ECAPs</a:t>
            </a:r>
          </a:p>
          <a:p>
            <a:pPr algn="ctr" rtl="0">
              <a:lnSpc>
                <a:spcPct val="150000"/>
              </a:lnSpc>
            </a:pPr>
            <a:r>
              <a:rPr lang="el-GR" sz="2000">
                <a:solidFill>
                  <a:srgbClr val="000000"/>
                </a:solidFill>
                <a:latin typeface="Open Sans" panose="020B0606030504020204" pitchFamily="34" charset="0"/>
              </a:rPr>
              <a:t>They combine energy transition with climate resilience.</a:t>
            </a:r>
          </a:p>
          <a:p>
            <a:pPr algn="ctr" rtl="0">
              <a:lnSpc>
                <a:spcPct val="150000"/>
              </a:lnSpc>
            </a:pPr>
            <a:r>
              <a:rPr lang="el-GR" sz="2000">
                <a:solidFill>
                  <a:srgbClr val="000000"/>
                </a:solidFill>
                <a:latin typeface="Open Sans" panose="020B0606030504020204" pitchFamily="34" charset="0"/>
              </a:rPr>
              <a:t>Data:</a:t>
            </a:r>
          </a:p>
          <a:p>
            <a:pPr algn="ctr" rtl="0">
              <a:lnSpc>
                <a:spcPct val="150000"/>
              </a:lnSpc>
            </a:pPr>
            <a:r>
              <a:rPr lang="el-GR" sz="2000">
                <a:solidFill>
                  <a:srgbClr val="000000"/>
                </a:solidFill>
                <a:latin typeface="Open Sans" panose="020B0606030504020204" pitchFamily="34" charset="0"/>
              </a:rPr>
              <a:t>Strengthening public transport (electricity, low emissions).</a:t>
            </a:r>
          </a:p>
          <a:p>
            <a:pPr algn="ctr" rtl="0">
              <a:lnSpc>
                <a:spcPct val="150000"/>
              </a:lnSpc>
            </a:pPr>
            <a:r>
              <a:rPr lang="el-GR" sz="2000">
                <a:solidFill>
                  <a:srgbClr val="000000"/>
                </a:solidFill>
                <a:latin typeface="Open Sans" panose="020B0606030504020204" pitchFamily="34" charset="0"/>
              </a:rPr>
              <a:t>Improving energy networks (resilience, efficiency).</a:t>
            </a:r>
          </a:p>
          <a:p>
            <a:pPr algn="ctr" rtl="0">
              <a:lnSpc>
                <a:spcPct val="150000"/>
              </a:lnSpc>
            </a:pPr>
            <a:r>
              <a:rPr lang="el-GR" sz="2000">
                <a:solidFill>
                  <a:srgbClr val="000000"/>
                </a:solidFill>
                <a:latin typeface="Open Sans" panose="020B0606030504020204" pitchFamily="34" charset="0"/>
              </a:rPr>
              <a:t>Support for local RES production, energy communities.</a:t>
            </a:r>
          </a:p>
          <a:p>
            <a:pPr algn="ctr" rtl="0">
              <a:lnSpc>
                <a:spcPct val="150000"/>
              </a:lnSpc>
            </a:pPr>
            <a:r>
              <a:rPr lang="el-GR" sz="2000">
                <a:solidFill>
                  <a:srgbClr val="000000"/>
                </a:solidFill>
                <a:latin typeface="Open Sans" panose="020B0606030504020204" pitchFamily="34" charset="0"/>
              </a:rPr>
              <a:t>Disaster protection with NbS.</a:t>
            </a:r>
          </a:p>
          <a:p>
            <a:pPr algn="ctr" rtl="0">
              <a:lnSpc>
                <a:spcPct val="150000"/>
              </a:lnSpc>
            </a:pPr>
            <a:r>
              <a:rPr lang="el-GR" sz="2000">
                <a:solidFill>
                  <a:srgbClr val="000000"/>
                </a:solidFill>
                <a:latin typeface="Open Sans" panose="020B0606030504020204" pitchFamily="34" charset="0"/>
              </a:rPr>
              <a:t>Enhancement of biodiversity and ecosystem services.</a:t>
            </a:r>
          </a:p>
          <a:p>
            <a:pPr algn="ctr" rtl="0">
              <a:lnSpc>
                <a:spcPct val="150000"/>
              </a:lnSpc>
            </a:pPr>
            <a:r>
              <a:rPr lang="el-GR" sz="2000">
                <a:solidFill>
                  <a:srgbClr val="000000"/>
                </a:solidFill>
                <a:latin typeface="Open Sans" panose="020B0606030504020204" pitchFamily="34" charset="0"/>
              </a:rPr>
              <a:t>They incorporate mitigation/adaptation, require continuous evaluation.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8B7142E-97A7-5D8B-EA8E-45485996E540}"/>
              </a:ext>
            </a:extLst>
          </p:cNvPr>
          <p:cNvSpPr>
            <a:spLocks noGrp="1"/>
          </p:cNvSpPr>
          <p:nvPr>
            <p:ph type="sldNum" sz="quarter" idx="5"/>
          </p:nvPr>
        </p:nvSpPr>
        <p:spPr/>
        <p:txBody>
          <a:bodyPr/>
          <a:lstStyle/>
          <a:p>
            <a:pPr algn="l" rtl="0"/>
            <a:fld id="{0803DA13-78E3-4271-9A8A-C6991F53D5AB}" type="slidenum">
              <a:rPr lang="el-GR" smtClean="0"/>
              <a:t>118</a:t>
            </a:fld>
            <a:endParaRPr lang="el-GR"/>
          </a:p>
        </p:txBody>
      </p:sp>
    </p:spTree>
    <p:extLst>
      <p:ext uri="{BB962C8B-B14F-4D97-AF65-F5344CB8AC3E}">
        <p14:creationId xmlns:p14="http://schemas.microsoft.com/office/powerpoint/2010/main" val="11229103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3A027-E8DA-E85E-630E-8A4BFD7BDF3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B4DAE53-A3E5-D01B-146A-311E34F039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24FAEB9-40A7-CB80-9AED-B823CD3C72A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Steps for Writing an ESMP/SECAP Risk and Vulnerability Assessment: Analysis of emissions, risks, vulnerability.</a:t>
            </a:r>
          </a:p>
          <a:p>
            <a:pPr algn="ctr" rtl="0">
              <a:lnSpc>
                <a:spcPct val="150000"/>
              </a:lnSpc>
            </a:pPr>
            <a:r>
              <a:rPr lang="el-GR" sz="2000">
                <a:solidFill>
                  <a:srgbClr val="000000"/>
                </a:solidFill>
                <a:latin typeface="Open Sans" panose="020B0606030504020204" pitchFamily="34" charset="0"/>
              </a:rPr>
              <a:t>Strategic Planning: Actions to reduce emissions, RES, resilience.</a:t>
            </a:r>
          </a:p>
          <a:p>
            <a:pPr algn="ctr" rtl="0">
              <a:lnSpc>
                <a:spcPct val="150000"/>
              </a:lnSpc>
            </a:pPr>
            <a:r>
              <a:rPr lang="el-GR" sz="2000">
                <a:solidFill>
                  <a:srgbClr val="000000"/>
                </a:solidFill>
                <a:latin typeface="Open Sans" panose="020B0606030504020204" pitchFamily="34" charset="0"/>
              </a:rPr>
              <a:t>Citizen/Agency Inclusion: Consultation for acceptance/support.</a:t>
            </a:r>
          </a:p>
          <a:p>
            <a:pPr algn="ctr" rtl="0">
              <a:lnSpc>
                <a:spcPct val="150000"/>
              </a:lnSpc>
            </a:pPr>
            <a:r>
              <a:rPr lang="el-GR" sz="2000">
                <a:solidFill>
                  <a:srgbClr val="000000"/>
                </a:solidFill>
                <a:latin typeface="Open Sans" panose="020B0606030504020204" pitchFamily="34" charset="0"/>
              </a:rPr>
              <a:t>Defining Indicators: Measuring success, monitoring progress.</a:t>
            </a:r>
          </a:p>
          <a:p>
            <a:pPr algn="ctr" rtl="0">
              <a:lnSpc>
                <a:spcPct val="150000"/>
              </a:lnSpc>
            </a:pPr>
            <a:r>
              <a:rPr lang="el-GR" sz="2000">
                <a:solidFill>
                  <a:srgbClr val="000000"/>
                </a:solidFill>
                <a:latin typeface="Open Sans" panose="020B0606030504020204" pitchFamily="34" charset="0"/>
              </a:rPr>
              <a:t>Funding/Implementation: Resources from European/national programs, private sector.</a:t>
            </a:r>
          </a:p>
          <a:p>
            <a:pPr algn="ctr" rtl="0">
              <a:lnSpc>
                <a:spcPct val="150000"/>
              </a:lnSpc>
            </a:pPr>
            <a:r>
              <a:rPr lang="el-GR" sz="2000">
                <a:solidFill>
                  <a:srgbClr val="000000"/>
                </a:solidFill>
                <a:latin typeface="Open Sans" panose="020B0606030504020204" pitchFamily="34" charset="0"/>
              </a:rPr>
              <a:t>Revision/Update: Adaptation to new developments/needs.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4DB99AA-2450-67DE-EFF9-8EAADA9D1FE0}"/>
              </a:ext>
            </a:extLst>
          </p:cNvPr>
          <p:cNvSpPr>
            <a:spLocks noGrp="1"/>
          </p:cNvSpPr>
          <p:nvPr>
            <p:ph type="sldNum" sz="quarter" idx="5"/>
          </p:nvPr>
        </p:nvSpPr>
        <p:spPr/>
        <p:txBody>
          <a:bodyPr/>
          <a:lstStyle/>
          <a:p>
            <a:pPr algn="l" rtl="0"/>
            <a:fld id="{0803DA13-78E3-4271-9A8A-C6991F53D5AB}" type="slidenum">
              <a:rPr lang="el-GR" smtClean="0"/>
              <a:t>119</a:t>
            </a:fld>
            <a:endParaRPr lang="el-GR"/>
          </a:p>
        </p:txBody>
      </p:sp>
    </p:spTree>
    <p:extLst>
      <p:ext uri="{BB962C8B-B14F-4D97-AF65-F5344CB8AC3E}">
        <p14:creationId xmlns:p14="http://schemas.microsoft.com/office/powerpoint/2010/main" val="5881590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34470-096A-A5CE-CE06-104257D660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85FA8CC-8087-553E-261A-D8898FC6D03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29E3AD3-B8FA-7C43-5A06-85D85641C39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Case Study: Municipality of Grosseto, Italy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Risk and Vulnerability Assessment</a:t>
            </a:r>
          </a:p>
          <a:p>
            <a:pPr algn="ctr" rtl="0">
              <a:lnSpc>
                <a:spcPct val="150000"/>
              </a:lnSpc>
            </a:pPr>
            <a:r>
              <a:rPr lang="el-GR" sz="2000">
                <a:solidFill>
                  <a:srgbClr val="000000"/>
                </a:solidFill>
                <a:latin typeface="Open Sans" panose="020B0606030504020204" pitchFamily="34" charset="0"/>
              </a:rPr>
              <a:t>BEI prepared with guidance from the IPCC and the Global Covenant of Mayors.</a:t>
            </a:r>
          </a:p>
          <a:p>
            <a:pPr algn="ctr" rtl="0">
              <a:lnSpc>
                <a:spcPct val="150000"/>
              </a:lnSpc>
            </a:pPr>
            <a:r>
              <a:rPr lang="el-GR" sz="2000">
                <a:solidFill>
                  <a:srgbClr val="000000"/>
                </a:solidFill>
                <a:latin typeface="Open Sans" panose="020B0606030504020204" pitchFamily="34" charset="0"/>
              </a:rPr>
              <a:t>Provides a comprehensive picture of emission sources, end-user perspective.</a:t>
            </a:r>
          </a:p>
          <a:p>
            <a:pPr algn="ctr" rtl="0">
              <a:lnSpc>
                <a:spcPct val="150000"/>
              </a:lnSpc>
            </a:pPr>
            <a:r>
              <a:rPr lang="el-GR" sz="2000">
                <a:solidFill>
                  <a:srgbClr val="000000"/>
                </a:solidFill>
                <a:latin typeface="Open Sans" panose="020B0606030504020204" pitchFamily="34" charset="0"/>
              </a:rPr>
              <a:t>Strategic Planning</a:t>
            </a:r>
          </a:p>
          <a:p>
            <a:pPr algn="ctr" rtl="0">
              <a:lnSpc>
                <a:spcPct val="150000"/>
              </a:lnSpc>
            </a:pPr>
            <a:r>
              <a:rPr lang="el-GR" sz="2000">
                <a:solidFill>
                  <a:srgbClr val="000000"/>
                </a:solidFill>
                <a:latin typeface="Open Sans" panose="020B0606030504020204" pitchFamily="34" charset="0"/>
              </a:rPr>
              <a:t>Mitigation plan with:</a:t>
            </a:r>
          </a:p>
          <a:p>
            <a:pPr algn="ctr" rtl="0">
              <a:lnSpc>
                <a:spcPct val="150000"/>
              </a:lnSpc>
            </a:pPr>
            <a:r>
              <a:rPr lang="el-GR" sz="2000">
                <a:solidFill>
                  <a:srgbClr val="000000"/>
                </a:solidFill>
                <a:latin typeface="Open Sans" panose="020B0606030504020204" pitchFamily="34" charset="0"/>
              </a:rPr>
              <a:t>Energy efficiency.</a:t>
            </a:r>
          </a:p>
          <a:p>
            <a:pPr algn="ctr" rtl="0">
              <a:lnSpc>
                <a:spcPct val="150000"/>
              </a:lnSpc>
            </a:pPr>
            <a:r>
              <a:rPr lang="el-GR" sz="2000">
                <a:solidFill>
                  <a:srgbClr val="000000"/>
                </a:solidFill>
                <a:latin typeface="Open Sans" panose="020B0606030504020204" pitchFamily="34" charset="0"/>
              </a:rPr>
              <a:t>Use of RES.</a:t>
            </a:r>
          </a:p>
          <a:p>
            <a:pPr algn="ctr" rtl="0">
              <a:lnSpc>
                <a:spcPct val="150000"/>
              </a:lnSpc>
            </a:pPr>
            <a:r>
              <a:rPr lang="el-GR" sz="2000">
                <a:solidFill>
                  <a:srgbClr val="000000"/>
                </a:solidFill>
                <a:latin typeface="Open Sans" panose="020B0606030504020204" pitchFamily="34" charset="0"/>
              </a:rPr>
              <a:t>Infrastructure improvement.</a:t>
            </a:r>
          </a:p>
          <a:p>
            <a:pPr algn="ctr" rtl="0">
              <a:lnSpc>
                <a:spcPct val="150000"/>
              </a:lnSpc>
            </a:pPr>
            <a:r>
              <a:rPr lang="el-GR" sz="2000">
                <a:solidFill>
                  <a:srgbClr val="000000"/>
                </a:solidFill>
                <a:latin typeface="Open Sans" panose="020B0606030504020204" pitchFamily="34" charset="0"/>
              </a:rPr>
              <a:t>Focuses on CO₂ reduction, sustainable energy.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C034F07-B3AE-696B-76C2-769E8AE88257}"/>
              </a:ext>
            </a:extLst>
          </p:cNvPr>
          <p:cNvSpPr>
            <a:spLocks noGrp="1"/>
          </p:cNvSpPr>
          <p:nvPr>
            <p:ph type="sldNum" sz="quarter" idx="5"/>
          </p:nvPr>
        </p:nvSpPr>
        <p:spPr/>
        <p:txBody>
          <a:bodyPr/>
          <a:lstStyle/>
          <a:p>
            <a:pPr algn="l" rtl="0"/>
            <a:fld id="{0803DA13-78E3-4271-9A8A-C6991F53D5AB}" type="slidenum">
              <a:rPr lang="el-GR" smtClean="0"/>
              <a:t>120</a:t>
            </a:fld>
            <a:endParaRPr lang="el-GR"/>
          </a:p>
        </p:txBody>
      </p:sp>
    </p:spTree>
    <p:extLst>
      <p:ext uri="{BB962C8B-B14F-4D97-AF65-F5344CB8AC3E}">
        <p14:creationId xmlns:p14="http://schemas.microsoft.com/office/powerpoint/2010/main" val="27434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7CF67-E471-DC45-5F80-79666DEE9AE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C56AF51-CD02-7C38-E971-93A3E4D68BA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6A16E6B-A04A-3613-46A8-E7B8AA9B1BC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Use of inventory and energy efficiency tools: Learning greenhouse gas emission inventory techniques using tools such as CIRIS (City Inventory Reporting and Information System).</a:t>
            </a:r>
          </a:p>
          <a:p>
            <a:pPr algn="ctr" rtl="0">
              <a:lnSpc>
                <a:spcPct val="150000"/>
              </a:lnSpc>
            </a:pPr>
            <a:r>
              <a:rPr lang="el-GR" sz="2000">
                <a:solidFill>
                  <a:srgbClr val="000000"/>
                </a:solidFill>
                <a:latin typeface="Open Sans" panose="020B0606030504020204" pitchFamily="34" charset="0"/>
              </a:rPr>
              <a:t>Implementation of energy efficiency technologies, e.g. installation of smart energy meters in municipal buildings, with energy savings of 20-30%.</a:t>
            </a:r>
          </a:p>
          <a:p>
            <a:pPr algn="ctr" rtl="0">
              <a:lnSpc>
                <a:spcPct val="150000"/>
              </a:lnSpc>
            </a:pPr>
            <a:r>
              <a:rPr lang="el-GR" sz="2000">
                <a:solidFill>
                  <a:srgbClr val="000000"/>
                </a:solidFill>
                <a:latin typeface="Open Sans" panose="020B0606030504020204" pitchFamily="34" charset="0"/>
              </a:rPr>
              <a:t>Sustainable urban mobility planning, e.g. expansion of pedestrian or cycle paths, such as in the Municipality of Chania (10 km of new cycle paths, 2023).</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CA9172C-1B35-E44D-A29E-4FF9E7701149}"/>
              </a:ext>
            </a:extLst>
          </p:cNvPr>
          <p:cNvSpPr>
            <a:spLocks noGrp="1"/>
          </p:cNvSpPr>
          <p:nvPr>
            <p:ph type="sldNum" sz="quarter" idx="5"/>
          </p:nvPr>
        </p:nvSpPr>
        <p:spPr/>
        <p:txBody>
          <a:bodyPr/>
          <a:lstStyle/>
          <a:p>
            <a:pPr algn="l" rtl="0"/>
            <a:fld id="{0803DA13-78E3-4271-9A8A-C6991F53D5AB}" type="slidenum">
              <a:rPr lang="el-GR" smtClean="0"/>
              <a:t>13</a:t>
            </a:fld>
            <a:endParaRPr lang="el-GR"/>
          </a:p>
        </p:txBody>
      </p:sp>
    </p:spTree>
    <p:extLst>
      <p:ext uri="{BB962C8B-B14F-4D97-AF65-F5344CB8AC3E}">
        <p14:creationId xmlns:p14="http://schemas.microsoft.com/office/powerpoint/2010/main" val="39916995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F340-C781-E72E-6CF8-58B79C83101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6A4B204-F61B-E017-ABDA-514F8933C70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325C777-B4C7-0871-C81C-DAB2471A2B1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Citizen/Agency Inclusion</a:t>
            </a:r>
          </a:p>
          <a:p>
            <a:pPr algn="ctr" rtl="0">
              <a:lnSpc>
                <a:spcPct val="150000"/>
              </a:lnSpc>
            </a:pPr>
            <a:r>
              <a:rPr lang="el-GR" sz="2000">
                <a:solidFill>
                  <a:srgbClr val="000000"/>
                </a:solidFill>
                <a:latin typeface="Open Sans" panose="020B0606030504020204" pitchFamily="34" charset="0"/>
              </a:rPr>
              <a:t>Creating an Alliance for Climate Neutrality.</a:t>
            </a:r>
          </a:p>
          <a:p>
            <a:pPr algn="ctr" rtl="0">
              <a:lnSpc>
                <a:spcPct val="150000"/>
              </a:lnSpc>
            </a:pPr>
            <a:r>
              <a:rPr lang="el-GR" sz="2000">
                <a:solidFill>
                  <a:srgbClr val="000000"/>
                </a:solidFill>
                <a:latin typeface="Open Sans" panose="020B0606030504020204" pitchFamily="34" charset="0"/>
              </a:rPr>
              <a:t>Encourage participation of social groups/organizations.</a:t>
            </a:r>
          </a:p>
          <a:p>
            <a:pPr algn="ctr" rtl="0">
              <a:lnSpc>
                <a:spcPct val="150000"/>
              </a:lnSpc>
            </a:pPr>
            <a:r>
              <a:rPr lang="el-GR" sz="2000">
                <a:solidFill>
                  <a:srgbClr val="000000"/>
                </a:solidFill>
                <a:latin typeface="Open Sans" panose="020B0606030504020204" pitchFamily="34" charset="0"/>
              </a:rPr>
              <a:t>Strengthening acceptance/support of actions.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Definition of Indicators</a:t>
            </a:r>
          </a:p>
          <a:p>
            <a:pPr algn="ctr" rtl="0">
              <a:lnSpc>
                <a:spcPct val="150000"/>
              </a:lnSpc>
            </a:pPr>
            <a:r>
              <a:rPr lang="el-GR" sz="2000">
                <a:solidFill>
                  <a:srgbClr val="000000"/>
                </a:solidFill>
                <a:latin typeface="Open Sans" panose="020B0606030504020204" pitchFamily="34" charset="0"/>
              </a:rPr>
              <a:t>Indicators for assessing the effectiveness of mitigation/adaptation measures.</a:t>
            </a:r>
          </a:p>
          <a:p>
            <a:pPr algn="ctr" rtl="0">
              <a:lnSpc>
                <a:spcPct val="150000"/>
              </a:lnSpc>
            </a:pPr>
            <a:r>
              <a:rPr lang="el-GR" sz="2000">
                <a:solidFill>
                  <a:srgbClr val="000000"/>
                </a:solidFill>
                <a:latin typeface="Open Sans" panose="020B0606030504020204" pitchFamily="34" charset="0"/>
              </a:rPr>
              <a:t>They allow for adaptation of strategies.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4FA786A-D160-9508-A34A-6A103A163564}"/>
              </a:ext>
            </a:extLst>
          </p:cNvPr>
          <p:cNvSpPr>
            <a:spLocks noGrp="1"/>
          </p:cNvSpPr>
          <p:nvPr>
            <p:ph type="sldNum" sz="quarter" idx="5"/>
          </p:nvPr>
        </p:nvSpPr>
        <p:spPr/>
        <p:txBody>
          <a:bodyPr/>
          <a:lstStyle/>
          <a:p>
            <a:pPr algn="l" rtl="0"/>
            <a:fld id="{0803DA13-78E3-4271-9A8A-C6991F53D5AB}" type="slidenum">
              <a:rPr lang="el-GR" smtClean="0"/>
              <a:t>121</a:t>
            </a:fld>
            <a:endParaRPr lang="el-GR"/>
          </a:p>
        </p:txBody>
      </p:sp>
    </p:spTree>
    <p:extLst>
      <p:ext uri="{BB962C8B-B14F-4D97-AF65-F5344CB8AC3E}">
        <p14:creationId xmlns:p14="http://schemas.microsoft.com/office/powerpoint/2010/main" val="33685740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47A93-155A-F558-9ADE-F75A6C3F8D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6A64D7-6763-4D0C-1C85-7ED43A90B6C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8C08070-CE65-0D6A-B732-894A844429C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Financing and Implementation</a:t>
            </a:r>
          </a:p>
          <a:p>
            <a:pPr algn="ctr" rtl="0">
              <a:lnSpc>
                <a:spcPct val="150000"/>
              </a:lnSpc>
            </a:pPr>
            <a:r>
              <a:rPr lang="el-GR" sz="2000">
                <a:solidFill>
                  <a:srgbClr val="000000"/>
                </a:solidFill>
                <a:latin typeface="Open Sans" panose="020B0606030504020204" pitchFamily="34" charset="0"/>
              </a:rPr>
              <a:t>Resources from European/national programs.</a:t>
            </a:r>
          </a:p>
          <a:p>
            <a:pPr algn="ctr" rtl="0">
              <a:lnSpc>
                <a:spcPct val="150000"/>
              </a:lnSpc>
            </a:pPr>
            <a:r>
              <a:rPr lang="el-GR" sz="2000">
                <a:solidFill>
                  <a:srgbClr val="000000"/>
                </a:solidFill>
                <a:latin typeface="Open Sans" panose="020B0606030504020204" pitchFamily="34" charset="0"/>
              </a:rPr>
              <a:t>Utilization of available resources for implementation.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Review and Update</a:t>
            </a:r>
          </a:p>
          <a:p>
            <a:pPr algn="ctr" rtl="0">
              <a:lnSpc>
                <a:spcPct val="150000"/>
              </a:lnSpc>
            </a:pPr>
            <a:r>
              <a:rPr lang="el-GR" sz="2000">
                <a:solidFill>
                  <a:srgbClr val="000000"/>
                </a:solidFill>
                <a:latin typeface="Open Sans" panose="020B0606030504020204" pitchFamily="34" charset="0"/>
              </a:rPr>
              <a:t>Commitment to continuous review of SECAP.</a:t>
            </a:r>
          </a:p>
          <a:p>
            <a:pPr algn="ctr" rtl="0">
              <a:lnSpc>
                <a:spcPct val="150000"/>
              </a:lnSpc>
            </a:pPr>
            <a:r>
              <a:rPr lang="el-GR" sz="2000">
                <a:solidFill>
                  <a:srgbClr val="000000"/>
                </a:solidFill>
                <a:latin typeface="Open Sans" panose="020B0606030504020204" pitchFamily="34" charset="0"/>
              </a:rPr>
              <a:t>Adaptation to new developments, needs, conditions.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58195A0-2F50-97A9-7AA1-AB932E42EAA8}"/>
              </a:ext>
            </a:extLst>
          </p:cNvPr>
          <p:cNvSpPr>
            <a:spLocks noGrp="1"/>
          </p:cNvSpPr>
          <p:nvPr>
            <p:ph type="sldNum" sz="quarter" idx="5"/>
          </p:nvPr>
        </p:nvSpPr>
        <p:spPr/>
        <p:txBody>
          <a:bodyPr/>
          <a:lstStyle/>
          <a:p>
            <a:pPr algn="l" rtl="0"/>
            <a:fld id="{0803DA13-78E3-4271-9A8A-C6991F53D5AB}" type="slidenum">
              <a:rPr lang="el-GR" smtClean="0"/>
              <a:t>122</a:t>
            </a:fld>
            <a:endParaRPr lang="el-GR"/>
          </a:p>
        </p:txBody>
      </p:sp>
    </p:spTree>
    <p:extLst>
      <p:ext uri="{BB962C8B-B14F-4D97-AF65-F5344CB8AC3E}">
        <p14:creationId xmlns:p14="http://schemas.microsoft.com/office/powerpoint/2010/main" val="25641852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5A3FC-F89E-A698-C75E-5BC88BCB14E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0063005-6DAE-B5A9-A5A5-192EF2B15D8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C927814-9086-CC4E-0986-7E84E0803E9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and Importance of Financing The successful implementation of climate adaptation and resilience strategies depends on adequate and targeted financing.</a:t>
            </a:r>
          </a:p>
          <a:p>
            <a:pPr algn="ctr" rtl="0">
              <a:lnSpc>
                <a:spcPct val="150000"/>
              </a:lnSpc>
            </a:pPr>
            <a:r>
              <a:rPr lang="el-GR" sz="2000">
                <a:solidFill>
                  <a:srgbClr val="000000"/>
                </a:solidFill>
                <a:latin typeface="Open Sans" panose="020B0606030504020204" pitchFamily="34" charset="0"/>
              </a:rPr>
              <a:t>Municipalities and regions are called upon to implement complex actions, such as:</a:t>
            </a:r>
          </a:p>
          <a:p>
            <a:pPr algn="ctr" rtl="0">
              <a:lnSpc>
                <a:spcPct val="150000"/>
              </a:lnSpc>
            </a:pPr>
            <a:r>
              <a:rPr lang="el-GR" sz="2000">
                <a:solidFill>
                  <a:srgbClr val="000000"/>
                </a:solidFill>
                <a:latin typeface="Open Sans" panose="020B0606030504020204" pitchFamily="34" charset="0"/>
              </a:rPr>
              <a:t>Infrastructure upgrade.</a:t>
            </a:r>
          </a:p>
          <a:p>
            <a:pPr algn="ctr" rtl="0">
              <a:lnSpc>
                <a:spcPct val="150000"/>
              </a:lnSpc>
            </a:pPr>
            <a:r>
              <a:rPr lang="el-GR" sz="2000">
                <a:solidFill>
                  <a:srgbClr val="000000"/>
                </a:solidFill>
                <a:latin typeface="Open Sans" panose="020B0606030504020204" pitchFamily="34" charset="0"/>
              </a:rPr>
              <a:t>Flood control projects.</a:t>
            </a:r>
          </a:p>
          <a:p>
            <a:pPr algn="ctr" rtl="0">
              <a:lnSpc>
                <a:spcPct val="150000"/>
              </a:lnSpc>
            </a:pPr>
            <a:r>
              <a:rPr lang="el-GR" sz="2000">
                <a:solidFill>
                  <a:srgbClr val="000000"/>
                </a:solidFill>
                <a:latin typeface="Open Sans" panose="020B0606030504020204" pitchFamily="34" charset="0"/>
              </a:rPr>
              <a:t>Early warning systems.</a:t>
            </a:r>
          </a:p>
          <a:p>
            <a:pPr algn="ctr" rtl="0">
              <a:lnSpc>
                <a:spcPct val="150000"/>
              </a:lnSpc>
            </a:pPr>
            <a:r>
              <a:rPr lang="el-GR" sz="2000">
                <a:solidFill>
                  <a:srgbClr val="000000"/>
                </a:solidFill>
                <a:latin typeface="Open Sans" panose="020B0606030504020204" pitchFamily="34" charset="0"/>
              </a:rPr>
              <a:t>Local resilience strengthening programs.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3CD8539-A4E2-D00F-3561-11F4D46029C6}"/>
              </a:ext>
            </a:extLst>
          </p:cNvPr>
          <p:cNvSpPr>
            <a:spLocks noGrp="1"/>
          </p:cNvSpPr>
          <p:nvPr>
            <p:ph type="sldNum" sz="quarter" idx="5"/>
          </p:nvPr>
        </p:nvSpPr>
        <p:spPr/>
        <p:txBody>
          <a:bodyPr/>
          <a:lstStyle/>
          <a:p>
            <a:pPr algn="l" rtl="0"/>
            <a:fld id="{0803DA13-78E3-4271-9A8A-C6991F53D5AB}" type="slidenum">
              <a:rPr lang="el-GR" smtClean="0"/>
              <a:t>123</a:t>
            </a:fld>
            <a:endParaRPr lang="el-GR"/>
          </a:p>
        </p:txBody>
      </p:sp>
    </p:spTree>
    <p:extLst>
      <p:ext uri="{BB962C8B-B14F-4D97-AF65-F5344CB8AC3E}">
        <p14:creationId xmlns:p14="http://schemas.microsoft.com/office/powerpoint/2010/main" val="13494567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499E-B9D6-9547-BA63-6673B2CB62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A6CD361-215E-5997-0CE4-FD432C4173A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CD0614-04C2-CC0C-FC45-99D5A710B4C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Actions require resources that often exceed the capabilities of local government.</a:t>
            </a:r>
          </a:p>
          <a:p>
            <a:pPr algn="ctr" rtl="0">
              <a:lnSpc>
                <a:spcPct val="150000"/>
              </a:lnSpc>
            </a:pPr>
            <a:r>
              <a:rPr lang="el-GR" sz="2000">
                <a:solidFill>
                  <a:srgbClr val="000000"/>
                </a:solidFill>
                <a:latin typeface="Open Sans" panose="020B0606030504020204" pitchFamily="34" charset="0"/>
              </a:rPr>
              <a:t>Access to financial tools (European, national, private) is crucial.</a:t>
            </a:r>
          </a:p>
          <a:p>
            <a:pPr algn="ctr" rtl="0">
              <a:lnSpc>
                <a:spcPct val="150000"/>
              </a:lnSpc>
            </a:pPr>
            <a:r>
              <a:rPr lang="el-GR" sz="2000">
                <a:solidFill>
                  <a:srgbClr val="000000"/>
                </a:solidFill>
                <a:latin typeface="Open Sans" panose="020B0606030504020204" pitchFamily="34" charset="0"/>
              </a:rPr>
              <a:t>The tools vary in:</a:t>
            </a:r>
          </a:p>
          <a:p>
            <a:pPr algn="ctr" rtl="0">
              <a:lnSpc>
                <a:spcPct val="150000"/>
              </a:lnSpc>
            </a:pPr>
            <a:r>
              <a:rPr lang="el-GR" sz="2000">
                <a:solidFill>
                  <a:srgbClr val="000000"/>
                </a:solidFill>
                <a:latin typeface="Open Sans" panose="020B0606030504020204" pitchFamily="34" charset="0"/>
              </a:rPr>
              <a:t>Targeting.</a:t>
            </a:r>
          </a:p>
          <a:p>
            <a:pPr algn="ctr" rtl="0">
              <a:lnSpc>
                <a:spcPct val="150000"/>
              </a:lnSpc>
            </a:pPr>
            <a:r>
              <a:rPr lang="el-GR" sz="2000">
                <a:solidFill>
                  <a:srgbClr val="000000"/>
                </a:solidFill>
                <a:latin typeface="Open Sans" panose="020B0606030504020204" pitchFamily="34" charset="0"/>
              </a:rPr>
              <a:t>Eligibility criteria.</a:t>
            </a:r>
          </a:p>
          <a:p>
            <a:pPr algn="ctr" rtl="0">
              <a:lnSpc>
                <a:spcPct val="150000"/>
              </a:lnSpc>
            </a:pPr>
            <a:r>
              <a:rPr lang="el-GR" sz="2000">
                <a:solidFill>
                  <a:srgbClr val="000000"/>
                </a:solidFill>
                <a:latin typeface="Open Sans" panose="020B0606030504020204" pitchFamily="34" charset="0"/>
              </a:rPr>
              <a:t>Maturity of projects.</a:t>
            </a:r>
          </a:p>
          <a:p>
            <a:pPr algn="ctr" rtl="0">
              <a:lnSpc>
                <a:spcPct val="150000"/>
              </a:lnSpc>
            </a:pPr>
            <a:r>
              <a:rPr lang="el-GR" sz="2000">
                <a:solidFill>
                  <a:srgbClr val="000000"/>
                </a:solidFill>
                <a:latin typeface="Open Sans" panose="020B0606030504020204" pitchFamily="34" charset="0"/>
              </a:rPr>
              <a:t>Monitoring requirements.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849A5A7-9936-70AE-5C72-6B7E8FD76ADC}"/>
              </a:ext>
            </a:extLst>
          </p:cNvPr>
          <p:cNvSpPr>
            <a:spLocks noGrp="1"/>
          </p:cNvSpPr>
          <p:nvPr>
            <p:ph type="sldNum" sz="quarter" idx="5"/>
          </p:nvPr>
        </p:nvSpPr>
        <p:spPr/>
        <p:txBody>
          <a:bodyPr/>
          <a:lstStyle/>
          <a:p>
            <a:pPr algn="l" rtl="0"/>
            <a:fld id="{0803DA13-78E3-4271-9A8A-C6991F53D5AB}" type="slidenum">
              <a:rPr lang="el-GR" smtClean="0"/>
              <a:t>124</a:t>
            </a:fld>
            <a:endParaRPr lang="el-GR"/>
          </a:p>
        </p:txBody>
      </p:sp>
    </p:spTree>
    <p:extLst>
      <p:ext uri="{BB962C8B-B14F-4D97-AF65-F5344CB8AC3E}">
        <p14:creationId xmlns:p14="http://schemas.microsoft.com/office/powerpoint/2010/main" val="35210350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93209-188E-0980-6282-6E2D707AC76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2092BB1-BB32-0795-775D-14C450F7457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48B000-40A9-0BA9-7CA4-49875F95212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Critical success factors: Proper planning.</a:t>
            </a:r>
          </a:p>
          <a:p>
            <a:pPr algn="ctr" rtl="0">
              <a:lnSpc>
                <a:spcPct val="150000"/>
              </a:lnSpc>
            </a:pPr>
            <a:r>
              <a:rPr lang="el-GR" sz="2000">
                <a:solidFill>
                  <a:srgbClr val="000000"/>
                </a:solidFill>
                <a:latin typeface="Open Sans" panose="020B0606030504020204" pitchFamily="34" charset="0"/>
              </a:rPr>
              <a:t>Good technical preparation.</a:t>
            </a:r>
          </a:p>
          <a:p>
            <a:pPr algn="ctr" rtl="0">
              <a:lnSpc>
                <a:spcPct val="150000"/>
              </a:lnSpc>
            </a:pPr>
            <a:r>
              <a:rPr lang="el-GR" sz="2000">
                <a:solidFill>
                  <a:srgbClr val="000000"/>
                </a:solidFill>
                <a:latin typeface="Open Sans" panose="020B0606030504020204" pitchFamily="34" charset="0"/>
              </a:rPr>
              <a:t>Collaboration with other bodies.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F97902E-7ABB-3A69-7F7E-B251571BA48A}"/>
              </a:ext>
            </a:extLst>
          </p:cNvPr>
          <p:cNvSpPr>
            <a:spLocks noGrp="1"/>
          </p:cNvSpPr>
          <p:nvPr>
            <p:ph type="sldNum" sz="quarter" idx="5"/>
          </p:nvPr>
        </p:nvSpPr>
        <p:spPr/>
        <p:txBody>
          <a:bodyPr/>
          <a:lstStyle/>
          <a:p>
            <a:pPr algn="l" rtl="0"/>
            <a:fld id="{0803DA13-78E3-4271-9A8A-C6991F53D5AB}" type="slidenum">
              <a:rPr lang="el-GR" smtClean="0"/>
              <a:t>125</a:t>
            </a:fld>
            <a:endParaRPr lang="el-GR"/>
          </a:p>
        </p:txBody>
      </p:sp>
    </p:spTree>
    <p:extLst>
      <p:ext uri="{BB962C8B-B14F-4D97-AF65-F5344CB8AC3E}">
        <p14:creationId xmlns:p14="http://schemas.microsoft.com/office/powerpoint/2010/main" val="33535713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5FD45-4DC9-720E-2A92-AE1CE617DFF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C4D0F63-1FE1-C8E1-82F2-A6C5EB2D099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1F759BF-BE6B-4B01-01B0-74264C43B95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Overview of Available Funding Programs</a:t>
            </a:r>
          </a:p>
          <a:p>
            <a:pPr algn="ctr" rtl="0">
              <a:lnSpc>
                <a:spcPct val="150000"/>
              </a:lnSpc>
            </a:pPr>
            <a:r>
              <a:rPr lang="el-GR" sz="2000">
                <a:solidFill>
                  <a:srgbClr val="000000"/>
                </a:solidFill>
                <a:latin typeface="Open Sans" panose="020B0606030504020204" pitchFamily="34" charset="0"/>
              </a:rPr>
              <a:t>1. NSRF (Partnership Agreement for the Development Framework)</a:t>
            </a:r>
          </a:p>
          <a:p>
            <a:pPr algn="ctr" rtl="0">
              <a:lnSpc>
                <a:spcPct val="150000"/>
              </a:lnSpc>
            </a:pPr>
            <a:r>
              <a:rPr lang="el-GR" sz="2000">
                <a:solidFill>
                  <a:srgbClr val="000000"/>
                </a:solidFill>
                <a:latin typeface="Open Sans" panose="020B0606030504020204" pitchFamily="34" charset="0"/>
              </a:rPr>
              <a:t>Main source of EU co-funded actions.</a:t>
            </a:r>
          </a:p>
          <a:p>
            <a:pPr algn="ctr" rtl="0">
              <a:lnSpc>
                <a:spcPct val="150000"/>
              </a:lnSpc>
            </a:pPr>
            <a:r>
              <a:rPr lang="el-GR" sz="2000">
                <a:solidFill>
                  <a:srgbClr val="000000"/>
                </a:solidFill>
                <a:latin typeface="Open Sans" panose="020B0606030504020204" pitchFamily="34" charset="0"/>
              </a:rPr>
              <a:t>It covers a wide range of interventions, including climate adaptation.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779F152-1E6E-C11A-03F5-E86EBA395007}"/>
              </a:ext>
            </a:extLst>
          </p:cNvPr>
          <p:cNvSpPr>
            <a:spLocks noGrp="1"/>
          </p:cNvSpPr>
          <p:nvPr>
            <p:ph type="sldNum" sz="quarter" idx="5"/>
          </p:nvPr>
        </p:nvSpPr>
        <p:spPr/>
        <p:txBody>
          <a:bodyPr/>
          <a:lstStyle/>
          <a:p>
            <a:pPr algn="l" rtl="0"/>
            <a:fld id="{0803DA13-78E3-4271-9A8A-C6991F53D5AB}" type="slidenum">
              <a:rPr lang="el-GR" smtClean="0"/>
              <a:t>126</a:t>
            </a:fld>
            <a:endParaRPr lang="el-GR"/>
          </a:p>
        </p:txBody>
      </p:sp>
    </p:spTree>
    <p:extLst>
      <p:ext uri="{BB962C8B-B14F-4D97-AF65-F5344CB8AC3E}">
        <p14:creationId xmlns:p14="http://schemas.microsoft.com/office/powerpoint/2010/main" val="3034377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5FC37-BFFA-25D8-9CA6-B39FB8FEF70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2FB1801-09FE-FA20-DC9E-E44BE392389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6D04B3E-A996-330A-CFA6-80EDABAA6EE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Through thematic and regional operational programs, the following are financed: Flood control and drainage projects.</a:t>
            </a:r>
          </a:p>
          <a:p>
            <a:pPr algn="ctr" rtl="0">
              <a:lnSpc>
                <a:spcPct val="150000"/>
              </a:lnSpc>
            </a:pPr>
            <a:r>
              <a:rPr lang="el-GR" sz="2000">
                <a:solidFill>
                  <a:srgbClr val="000000"/>
                </a:solidFill>
                <a:latin typeface="Open Sans" panose="020B0606030504020204" pitchFamily="34" charset="0"/>
              </a:rPr>
              <a:t>Improvement of green infrastructure (e.g. greenways, urban forests).</a:t>
            </a:r>
          </a:p>
          <a:p>
            <a:pPr algn="ctr" rtl="0">
              <a:lnSpc>
                <a:spcPct val="150000"/>
              </a:lnSpc>
            </a:pPr>
            <a:r>
              <a:rPr lang="el-GR" sz="2000">
                <a:solidFill>
                  <a:srgbClr val="000000"/>
                </a:solidFill>
                <a:latin typeface="Open Sans" panose="020B0606030504020204" pitchFamily="34" charset="0"/>
              </a:rPr>
              <a:t>Energy upgrading of public buildings.</a:t>
            </a:r>
          </a:p>
          <a:p>
            <a:pPr algn="ctr" rtl="0">
              <a:lnSpc>
                <a:spcPct val="150000"/>
              </a:lnSpc>
            </a:pPr>
            <a:r>
              <a:rPr lang="el-GR" sz="2000">
                <a:solidFill>
                  <a:srgbClr val="000000"/>
                </a:solidFill>
                <a:latin typeface="Open Sans" panose="020B0606030504020204" pitchFamily="34" charset="0"/>
              </a:rPr>
              <a:t>Upgrading water supply and sewage systems in areas of high climate risk.</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6C82AED-B6FA-B631-65B9-70431A2A6EA7}"/>
              </a:ext>
            </a:extLst>
          </p:cNvPr>
          <p:cNvSpPr>
            <a:spLocks noGrp="1"/>
          </p:cNvSpPr>
          <p:nvPr>
            <p:ph type="sldNum" sz="quarter" idx="5"/>
          </p:nvPr>
        </p:nvSpPr>
        <p:spPr/>
        <p:txBody>
          <a:bodyPr/>
          <a:lstStyle/>
          <a:p>
            <a:pPr algn="l" rtl="0"/>
            <a:fld id="{0803DA13-78E3-4271-9A8A-C6991F53D5AB}" type="slidenum">
              <a:rPr lang="el-GR" smtClean="0"/>
              <a:t>127</a:t>
            </a:fld>
            <a:endParaRPr lang="el-GR"/>
          </a:p>
        </p:txBody>
      </p:sp>
    </p:spTree>
    <p:extLst>
      <p:ext uri="{BB962C8B-B14F-4D97-AF65-F5344CB8AC3E}">
        <p14:creationId xmlns:p14="http://schemas.microsoft.com/office/powerpoint/2010/main" val="349490209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8D7D-C2FC-00EF-A310-F2935EEF53E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CBA6E0-F4B9-C90A-2B8F-5236DF82465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6E087E6-9510-EDBA-431C-112B96E2609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NSRF 2021–2027 Targeting:</a:t>
            </a:r>
          </a:p>
          <a:p>
            <a:pPr algn="ctr" rtl="0">
              <a:lnSpc>
                <a:spcPct val="150000"/>
              </a:lnSpc>
            </a:pPr>
            <a:r>
              <a:rPr lang="el-GR" sz="2000">
                <a:solidFill>
                  <a:srgbClr val="000000"/>
                </a:solidFill>
                <a:latin typeface="Open Sans" panose="020B0606030504020204" pitchFamily="34" charset="0"/>
              </a:rPr>
              <a:t>Key tool for EU cohesion policy in Greece.</a:t>
            </a:r>
          </a:p>
          <a:p>
            <a:pPr algn="ctr" rtl="0">
              <a:lnSpc>
                <a:spcPct val="150000"/>
              </a:lnSpc>
            </a:pPr>
            <a:r>
              <a:rPr lang="el-GR" sz="2000">
                <a:solidFill>
                  <a:srgbClr val="000000"/>
                </a:solidFill>
                <a:latin typeface="Open Sans" panose="020B0606030504020204" pitchFamily="34" charset="0"/>
              </a:rPr>
              <a:t>Policy Objective 2: Promoting a greener Europe through:</a:t>
            </a:r>
          </a:p>
          <a:p>
            <a:pPr algn="ctr" rtl="0">
              <a:lnSpc>
                <a:spcPct val="150000"/>
              </a:lnSpc>
            </a:pPr>
            <a:r>
              <a:rPr lang="el-GR" sz="2000">
                <a:solidFill>
                  <a:srgbClr val="000000"/>
                </a:solidFill>
                <a:latin typeface="Open Sans" panose="020B0606030504020204" pitchFamily="34" charset="0"/>
              </a:rPr>
              <a:t>Adaptation to climate change.</a:t>
            </a:r>
          </a:p>
          <a:p>
            <a:pPr algn="ctr" rtl="0">
              <a:lnSpc>
                <a:spcPct val="150000"/>
              </a:lnSpc>
            </a:pPr>
            <a:r>
              <a:rPr lang="el-GR" sz="2000">
                <a:solidFill>
                  <a:srgbClr val="000000"/>
                </a:solidFill>
                <a:latin typeface="Open Sans" panose="020B0606030504020204" pitchFamily="34" charset="0"/>
              </a:rPr>
              <a:t>Disaster risk prevention.</a:t>
            </a:r>
          </a:p>
          <a:p>
            <a:pPr algn="ctr" rtl="0">
              <a:lnSpc>
                <a:spcPct val="150000"/>
              </a:lnSpc>
            </a:pPr>
            <a:r>
              <a:rPr lang="el-GR" sz="2000">
                <a:solidFill>
                  <a:srgbClr val="000000"/>
                </a:solidFill>
                <a:latin typeface="Open Sans" panose="020B0606030504020204" pitchFamily="34" charset="0"/>
              </a:rPr>
              <a:t>Strengthening resilience with Nature-based Solutions (NbS).</a:t>
            </a:r>
          </a:p>
          <a:p>
            <a:pPr algn="ctr" rtl="0">
              <a:lnSpc>
                <a:spcPct val="150000"/>
              </a:lnSpc>
            </a:pPr>
            <a:r>
              <a:rPr lang="el-GR" sz="2000">
                <a:solidFill>
                  <a:srgbClr val="000000"/>
                </a:solidFill>
                <a:latin typeface="Open Sans" panose="020B0606030504020204" pitchFamily="34" charset="0"/>
              </a:rPr>
              <a:t>Energy upgrading of public buildings.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AE30897-D6E4-029B-5578-824B40B6A422}"/>
              </a:ext>
            </a:extLst>
          </p:cNvPr>
          <p:cNvSpPr>
            <a:spLocks noGrp="1"/>
          </p:cNvSpPr>
          <p:nvPr>
            <p:ph type="sldNum" sz="quarter" idx="5"/>
          </p:nvPr>
        </p:nvSpPr>
        <p:spPr/>
        <p:txBody>
          <a:bodyPr/>
          <a:lstStyle/>
          <a:p>
            <a:pPr algn="l" rtl="0"/>
            <a:fld id="{0803DA13-78E3-4271-9A8A-C6991F53D5AB}" type="slidenum">
              <a:rPr lang="el-GR" smtClean="0"/>
              <a:t>128</a:t>
            </a:fld>
            <a:endParaRPr lang="el-GR"/>
          </a:p>
        </p:txBody>
      </p:sp>
    </p:spTree>
    <p:extLst>
      <p:ext uri="{BB962C8B-B14F-4D97-AF65-F5344CB8AC3E}">
        <p14:creationId xmlns:p14="http://schemas.microsoft.com/office/powerpoint/2010/main" val="1173053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3432-667F-453A-C65B-6F1AC41CEA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C646706-ABD5-10C2-FA48-C0D6301205A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02F0C54-F6A6-5EED-D0FA-995CC3FFF1F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Eligibility:</a:t>
            </a:r>
          </a:p>
          <a:p>
            <a:pPr algn="ctr" rtl="0">
              <a:lnSpc>
                <a:spcPct val="150000"/>
              </a:lnSpc>
            </a:pPr>
            <a:r>
              <a:rPr lang="el-GR" sz="2000">
                <a:solidFill>
                  <a:srgbClr val="000000"/>
                </a:solidFill>
                <a:latin typeface="Open Sans" panose="020B0606030504020204" pitchFamily="34" charset="0"/>
              </a:rPr>
              <a:t>Beneficiaries: First and Second Degree Local Authorities, public bodies, legal entities under public law.</a:t>
            </a:r>
          </a:p>
          <a:p>
            <a:pPr algn="ctr" rtl="0">
              <a:lnSpc>
                <a:spcPct val="150000"/>
              </a:lnSpc>
            </a:pPr>
            <a:r>
              <a:rPr lang="el-GR" sz="2000">
                <a:solidFill>
                  <a:srgbClr val="000000"/>
                </a:solidFill>
                <a:latin typeface="Open Sans" panose="020B0606030504020204" pitchFamily="34" charset="0"/>
              </a:rPr>
              <a:t>Good Practices:</a:t>
            </a:r>
          </a:p>
          <a:p>
            <a:pPr algn="ctr" rtl="0">
              <a:lnSpc>
                <a:spcPct val="150000"/>
              </a:lnSpc>
            </a:pPr>
            <a:r>
              <a:rPr lang="el-GR" sz="2000">
                <a:solidFill>
                  <a:srgbClr val="000000"/>
                </a:solidFill>
                <a:latin typeface="Open Sans" panose="020B0606030504020204" pitchFamily="34" charset="0"/>
              </a:rPr>
              <a:t>Region of Western Greece: Funded coastal protection and flood protection projects, strengthening resilience to climate risks.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D134B52-3637-BE13-27A7-69A7A5E1C602}"/>
              </a:ext>
            </a:extLst>
          </p:cNvPr>
          <p:cNvSpPr>
            <a:spLocks noGrp="1"/>
          </p:cNvSpPr>
          <p:nvPr>
            <p:ph type="sldNum" sz="quarter" idx="5"/>
          </p:nvPr>
        </p:nvSpPr>
        <p:spPr/>
        <p:txBody>
          <a:bodyPr/>
          <a:lstStyle/>
          <a:p>
            <a:pPr algn="l" rtl="0"/>
            <a:fld id="{0803DA13-78E3-4271-9A8A-C6991F53D5AB}" type="slidenum">
              <a:rPr lang="el-GR" smtClean="0"/>
              <a:t>129</a:t>
            </a:fld>
            <a:endParaRPr lang="el-GR"/>
          </a:p>
        </p:txBody>
      </p:sp>
    </p:spTree>
    <p:extLst>
      <p:ext uri="{BB962C8B-B14F-4D97-AF65-F5344CB8AC3E}">
        <p14:creationId xmlns:p14="http://schemas.microsoft.com/office/powerpoint/2010/main" val="38804343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1EDD-85F5-97B0-DA35-6B6E553C4A4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C9B569B-7E8A-87D8-ED34-2870AA391F7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7FA981D-A07B-47DD-9E06-349F8E2700B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LIFE Programme (EU LIFE Programme) Key EU funding tool for environment and climate.</a:t>
            </a:r>
          </a:p>
          <a:p>
            <a:pPr algn="ctr" rtl="0">
              <a:lnSpc>
                <a:spcPct val="150000"/>
              </a:lnSpc>
            </a:pPr>
            <a:r>
              <a:rPr lang="el-GR" sz="2000">
                <a:solidFill>
                  <a:srgbClr val="000000"/>
                </a:solidFill>
                <a:latin typeface="Open Sans" panose="020B0606030504020204" pitchFamily="34" charset="0"/>
              </a:rPr>
              <a:t>The LIFE Climate Action sub-programme supports:</a:t>
            </a:r>
          </a:p>
          <a:p>
            <a:pPr algn="ctr" rtl="0">
              <a:lnSpc>
                <a:spcPct val="150000"/>
              </a:lnSpc>
            </a:pPr>
            <a:r>
              <a:rPr lang="el-GR" sz="2000">
                <a:solidFill>
                  <a:srgbClr val="000000"/>
                </a:solidFill>
                <a:latin typeface="Open Sans" panose="020B0606030504020204" pitchFamily="34" charset="0"/>
              </a:rPr>
              <a:t>Pilot adaptation projects in urban and rural environments.</a:t>
            </a:r>
          </a:p>
          <a:p>
            <a:pPr algn="ctr" rtl="0">
              <a:lnSpc>
                <a:spcPct val="150000"/>
              </a:lnSpc>
            </a:pPr>
            <a:r>
              <a:rPr lang="el-GR" sz="2000">
                <a:solidFill>
                  <a:srgbClr val="000000"/>
                </a:solidFill>
                <a:latin typeface="Open Sans" panose="020B0606030504020204" pitchFamily="34" charset="0"/>
              </a:rPr>
              <a:t>Actions to restore natural ecosystems to protect against natural hazards (e.g. floods, erosion).</a:t>
            </a:r>
          </a:p>
          <a:p>
            <a:pPr algn="ctr" rtl="0">
              <a:lnSpc>
                <a:spcPct val="150000"/>
              </a:lnSpc>
            </a:pPr>
            <a:r>
              <a:rPr lang="el-GR" sz="2000">
                <a:solidFill>
                  <a:srgbClr val="000000"/>
                </a:solidFill>
                <a:latin typeface="Open Sans" panose="020B0606030504020204" pitchFamily="34" charset="0"/>
              </a:rPr>
              <a:t>Development of local adaptation plans (e.g. SECAPs).</a:t>
            </a:r>
          </a:p>
          <a:p>
            <a:pPr algn="ctr" rtl="0">
              <a:lnSpc>
                <a:spcPct val="150000"/>
              </a:lnSpc>
            </a:pPr>
            <a:r>
              <a:rPr lang="el-GR" sz="2000">
                <a:solidFill>
                  <a:srgbClr val="000000"/>
                </a:solidFill>
                <a:latin typeface="Open Sans" panose="020B0606030504020204" pitchFamily="34" charset="0"/>
              </a:rPr>
              <a:t>Integrating adaptation into public policies and plans.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6194D62-9A40-CA07-626F-C748BC76E53F}"/>
              </a:ext>
            </a:extLst>
          </p:cNvPr>
          <p:cNvSpPr>
            <a:spLocks noGrp="1"/>
          </p:cNvSpPr>
          <p:nvPr>
            <p:ph type="sldNum" sz="quarter" idx="5"/>
          </p:nvPr>
        </p:nvSpPr>
        <p:spPr/>
        <p:txBody>
          <a:bodyPr/>
          <a:lstStyle/>
          <a:p>
            <a:pPr algn="l" rtl="0"/>
            <a:fld id="{0803DA13-78E3-4271-9A8A-C6991F53D5AB}" type="slidenum">
              <a:rPr lang="el-GR" smtClean="0"/>
              <a:t>130</a:t>
            </a:fld>
            <a:endParaRPr lang="el-GR"/>
          </a:p>
        </p:txBody>
      </p:sp>
    </p:spTree>
    <p:extLst>
      <p:ext uri="{BB962C8B-B14F-4D97-AF65-F5344CB8AC3E}">
        <p14:creationId xmlns:p14="http://schemas.microsoft.com/office/powerpoint/2010/main" val="155257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363C-F943-C00E-7EFE-74DD5582D4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44532C7-11E0-7CCF-0617-8CC9891D783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B8B7B6D-8655-1894-088D-FBF42122954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Leveraging digital media and data: Using digital platforms, such as the Copernicus Climate Data Store, to access climate data and support local policies.</a:t>
            </a:r>
          </a:p>
          <a:p>
            <a:pPr algn="ctr" rtl="0">
              <a:lnSpc>
                <a:spcPct val="150000"/>
              </a:lnSpc>
            </a:pPr>
            <a:r>
              <a:rPr lang="el-GR" sz="2000">
                <a:solidFill>
                  <a:srgbClr val="000000"/>
                </a:solidFill>
                <a:latin typeface="Open Sans" panose="020B0606030504020204" pitchFamily="34" charset="0"/>
              </a:rPr>
              <a:t>Integrating data from smart cities, e.g. sensors for monitoring air quality or energy consumption.</a:t>
            </a:r>
          </a:p>
          <a:p>
            <a:pPr algn="ctr" rtl="0">
              <a:lnSpc>
                <a:spcPct val="150000"/>
              </a:lnSpc>
            </a:pPr>
            <a:r>
              <a:rPr lang="el-GR" sz="2000">
                <a:solidFill>
                  <a:srgbClr val="000000"/>
                </a:solidFill>
                <a:latin typeface="Open Sans" panose="020B0606030504020204" pitchFamily="34" charset="0"/>
              </a:rPr>
              <a:t>Example: The Municipality of Trikala uses the Smart Trikala platform to manage environmental data, improving energy efficiency by 15%.</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C1CE076-00E9-C126-F3A6-3F819EECA864}"/>
              </a:ext>
            </a:extLst>
          </p:cNvPr>
          <p:cNvSpPr>
            <a:spLocks noGrp="1"/>
          </p:cNvSpPr>
          <p:nvPr>
            <p:ph type="sldNum" sz="quarter" idx="5"/>
          </p:nvPr>
        </p:nvSpPr>
        <p:spPr/>
        <p:txBody>
          <a:bodyPr/>
          <a:lstStyle/>
          <a:p>
            <a:pPr algn="l" rtl="0"/>
            <a:fld id="{0803DA13-78E3-4271-9A8A-C6991F53D5AB}" type="slidenum">
              <a:rPr lang="el-GR" smtClean="0"/>
              <a:t>14</a:t>
            </a:fld>
            <a:endParaRPr lang="el-GR"/>
          </a:p>
        </p:txBody>
      </p:sp>
    </p:spTree>
    <p:extLst>
      <p:ext uri="{BB962C8B-B14F-4D97-AF65-F5344CB8AC3E}">
        <p14:creationId xmlns:p14="http://schemas.microsoft.com/office/powerpoint/2010/main" val="26746176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51074-5076-695B-0AC0-3CE4047345E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74B5549-10FB-A1C9-EC61-D0BE6A85693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5876725-3038-86CE-D00E-E24710767BF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Eligibility:</a:t>
            </a:r>
          </a:p>
          <a:p>
            <a:pPr algn="ctr" rtl="0">
              <a:lnSpc>
                <a:spcPct val="150000"/>
              </a:lnSpc>
            </a:pPr>
            <a:r>
              <a:rPr lang="el-GR" sz="2000">
                <a:solidFill>
                  <a:srgbClr val="000000"/>
                </a:solidFill>
                <a:latin typeface="Open Sans" panose="020B0606030504020204" pitchFamily="34" charset="0"/>
              </a:rPr>
              <a:t>Beneficiaries: Public authorities, NGOs, private companies.</a:t>
            </a:r>
          </a:p>
          <a:p>
            <a:pPr algn="ctr" rtl="0">
              <a:lnSpc>
                <a:spcPct val="150000"/>
              </a:lnSpc>
            </a:pPr>
            <a:r>
              <a:rPr lang="el-GR" sz="2000">
                <a:solidFill>
                  <a:srgbClr val="000000"/>
                </a:solidFill>
                <a:latin typeface="Open Sans" panose="020B0606030504020204" pitchFamily="34" charset="0"/>
              </a:rPr>
              <a:t>Good Practices:</a:t>
            </a:r>
          </a:p>
          <a:p>
            <a:pPr algn="ctr" rtl="0">
              <a:lnSpc>
                <a:spcPct val="150000"/>
              </a:lnSpc>
            </a:pPr>
            <a:r>
              <a:rPr lang="el-GR" sz="2000">
                <a:solidFill>
                  <a:srgbClr val="000000"/>
                </a:solidFill>
                <a:latin typeface="Open Sans" panose="020B0606030504020204" pitchFamily="34" charset="0"/>
              </a:rPr>
              <a:t>UrbanProof project: Developed tools to support municipalities for climate adaptation, strengthening resilience.</a:t>
            </a:r>
          </a:p>
          <a:p>
            <a:pPr algn="ctr" rtl="0">
              <a:lnSpc>
                <a:spcPct val="150000"/>
              </a:lnSpc>
            </a:pPr>
            <a:r>
              <a:rPr lang="el-GR" sz="2000">
                <a:solidFill>
                  <a:srgbClr val="000000"/>
                </a:solidFill>
                <a:latin typeface="Open Sans" panose="020B0606030504020204" pitchFamily="34" charset="0"/>
              </a:rPr>
              <a:t>Special Feature: Emphasis on innovation and the possibility of replication in other regions.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5595477-EC4D-A601-B9EB-5DDDFB5C478F}"/>
              </a:ext>
            </a:extLst>
          </p:cNvPr>
          <p:cNvSpPr>
            <a:spLocks noGrp="1"/>
          </p:cNvSpPr>
          <p:nvPr>
            <p:ph type="sldNum" sz="quarter" idx="5"/>
          </p:nvPr>
        </p:nvSpPr>
        <p:spPr/>
        <p:txBody>
          <a:bodyPr/>
          <a:lstStyle/>
          <a:p>
            <a:pPr algn="l" rtl="0"/>
            <a:fld id="{0803DA13-78E3-4271-9A8A-C6991F53D5AB}" type="slidenum">
              <a:rPr lang="el-GR" smtClean="0"/>
              <a:t>131</a:t>
            </a:fld>
            <a:endParaRPr lang="el-GR"/>
          </a:p>
        </p:txBody>
      </p:sp>
    </p:spTree>
    <p:extLst>
      <p:ext uri="{BB962C8B-B14F-4D97-AF65-F5344CB8AC3E}">
        <p14:creationId xmlns:p14="http://schemas.microsoft.com/office/powerpoint/2010/main" val="38022291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C9CCC-2E1A-D312-8A36-B8AF4A9565A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4B54D16-160A-87D7-3567-7C7D4A8407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AB4E4A0-E885-47E3-8860-85CB15EF370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Green Fund Ministry of Environment and Energy: Supports actions in municipalities and regions with a focus on:</a:t>
            </a:r>
          </a:p>
          <a:p>
            <a:pPr algn="ctr" rtl="0">
              <a:lnSpc>
                <a:spcPct val="150000"/>
              </a:lnSpc>
            </a:pPr>
            <a:r>
              <a:rPr lang="el-GR" sz="2000">
                <a:solidFill>
                  <a:srgbClr val="000000"/>
                </a:solidFill>
                <a:latin typeface="Open Sans" panose="020B0606030504020204" pitchFamily="34" charset="0"/>
              </a:rPr>
              <a:t>Viability.</a:t>
            </a:r>
          </a:p>
          <a:p>
            <a:pPr algn="ctr" rtl="0">
              <a:lnSpc>
                <a:spcPct val="150000"/>
              </a:lnSpc>
            </a:pPr>
            <a:r>
              <a:rPr lang="el-GR" sz="2000">
                <a:solidFill>
                  <a:srgbClr val="000000"/>
                </a:solidFill>
                <a:latin typeface="Open Sans" panose="020B0606030504020204" pitchFamily="34" charset="0"/>
              </a:rPr>
              <a:t>Environmental protection.</a:t>
            </a:r>
          </a:p>
          <a:p>
            <a:pPr algn="ctr" rtl="0">
              <a:lnSpc>
                <a:spcPct val="150000"/>
              </a:lnSpc>
            </a:pPr>
            <a:r>
              <a:rPr lang="el-GR" sz="2000">
                <a:solidFill>
                  <a:srgbClr val="000000"/>
                </a:solidFill>
                <a:latin typeface="Open Sans" panose="020B0606030504020204" pitchFamily="34" charset="0"/>
              </a:rPr>
              <a:t>Climate resilience.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FD4445A-A719-6CA9-4CA3-9A3EE30FBD60}"/>
              </a:ext>
            </a:extLst>
          </p:cNvPr>
          <p:cNvSpPr>
            <a:spLocks noGrp="1"/>
          </p:cNvSpPr>
          <p:nvPr>
            <p:ph type="sldNum" sz="quarter" idx="5"/>
          </p:nvPr>
        </p:nvSpPr>
        <p:spPr/>
        <p:txBody>
          <a:bodyPr/>
          <a:lstStyle/>
          <a:p>
            <a:pPr algn="l" rtl="0"/>
            <a:fld id="{0803DA13-78E3-4271-9A8A-C6991F53D5AB}" type="slidenum">
              <a:rPr lang="el-GR" smtClean="0"/>
              <a:t>132</a:t>
            </a:fld>
            <a:endParaRPr lang="el-GR"/>
          </a:p>
        </p:txBody>
      </p:sp>
    </p:spTree>
    <p:extLst>
      <p:ext uri="{BB962C8B-B14F-4D97-AF65-F5344CB8AC3E}">
        <p14:creationId xmlns:p14="http://schemas.microsoft.com/office/powerpoint/2010/main" val="64981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3BAF9-C6A3-7441-8519-5E4926EECEE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E7A7050-4186-9563-49B2-99F441A487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A232DC-36F7-7F30-CCBA-BB44D776935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Thematic axis “Climate Change” finances:</a:t>
            </a:r>
          </a:p>
          <a:p>
            <a:pPr algn="ctr" rtl="0">
              <a:lnSpc>
                <a:spcPct val="150000"/>
              </a:lnSpc>
            </a:pPr>
            <a:r>
              <a:rPr lang="el-GR" sz="2000">
                <a:solidFill>
                  <a:srgbClr val="000000"/>
                </a:solidFill>
                <a:latin typeface="Open Sans" panose="020B0606030504020204" pitchFamily="34" charset="0"/>
              </a:rPr>
              <a:t>Local adaptation plans.</a:t>
            </a:r>
          </a:p>
          <a:p>
            <a:pPr algn="ctr" rtl="0">
              <a:lnSpc>
                <a:spcPct val="150000"/>
              </a:lnSpc>
            </a:pPr>
            <a:r>
              <a:rPr lang="el-GR" sz="2000">
                <a:solidFill>
                  <a:srgbClr val="000000"/>
                </a:solidFill>
                <a:latin typeface="Open Sans" panose="020B0606030504020204" pitchFamily="34" charset="0"/>
              </a:rPr>
              <a:t>Studies and technical support for climate projects.</a:t>
            </a:r>
          </a:p>
          <a:p>
            <a:pPr algn="ctr" rtl="0">
              <a:lnSpc>
                <a:spcPct val="150000"/>
              </a:lnSpc>
            </a:pPr>
            <a:r>
              <a:rPr lang="el-GR" sz="2000">
                <a:solidFill>
                  <a:srgbClr val="000000"/>
                </a:solidFill>
                <a:latin typeface="Open Sans" panose="020B0606030504020204" pitchFamily="34" charset="0"/>
              </a:rPr>
              <a:t>Plantings, water projects, urban cooling interventions.</a:t>
            </a:r>
          </a:p>
          <a:p>
            <a:pPr algn="ctr" rtl="0">
              <a:lnSpc>
                <a:spcPct val="150000"/>
              </a:lnSpc>
            </a:pPr>
            <a:r>
              <a:rPr lang="el-GR" sz="2000">
                <a:solidFill>
                  <a:srgbClr val="000000"/>
                </a:solidFill>
                <a:latin typeface="Open Sans" panose="020B0606030504020204" pitchFamily="34" charset="0"/>
              </a:rPr>
              <a:t>Development of microclimate monitoring systems.</a:t>
            </a:r>
          </a:p>
          <a:p>
            <a:pPr algn="ctr" rtl="0">
              <a:lnSpc>
                <a:spcPct val="150000"/>
              </a:lnSpc>
            </a:pPr>
            <a:r>
              <a:rPr lang="el-GR" sz="2000">
                <a:solidFill>
                  <a:srgbClr val="000000"/>
                </a:solidFill>
                <a:latin typeface="Open Sans" panose="020B0606030504020204" pitchFamily="34" charset="0"/>
              </a:rPr>
              <a:t>It functions as a pre-financing "bridge" for the maturation of applications for European programs.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F6ECA3E-4368-B07B-52B3-4191D25CBAD1}"/>
              </a:ext>
            </a:extLst>
          </p:cNvPr>
          <p:cNvSpPr>
            <a:spLocks noGrp="1"/>
          </p:cNvSpPr>
          <p:nvPr>
            <p:ph type="sldNum" sz="quarter" idx="5"/>
          </p:nvPr>
        </p:nvSpPr>
        <p:spPr/>
        <p:txBody>
          <a:bodyPr/>
          <a:lstStyle/>
          <a:p>
            <a:pPr algn="l" rtl="0"/>
            <a:fld id="{0803DA13-78E3-4271-9A8A-C6991F53D5AB}" type="slidenum">
              <a:rPr lang="el-GR" smtClean="0"/>
              <a:t>133</a:t>
            </a:fld>
            <a:endParaRPr lang="el-GR"/>
          </a:p>
        </p:txBody>
      </p:sp>
    </p:spTree>
    <p:extLst>
      <p:ext uri="{BB962C8B-B14F-4D97-AF65-F5344CB8AC3E}">
        <p14:creationId xmlns:p14="http://schemas.microsoft.com/office/powerpoint/2010/main" val="297403488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3612-E03D-53BF-338F-37F35F00DD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F721835-10F3-AD50-EB45-F0C1B9FDD0E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E8297B-0C63-76B9-E0E1-849295265E5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Targeting: Promoting environmental protection and climate resilience through:</a:t>
            </a:r>
          </a:p>
          <a:p>
            <a:pPr algn="ctr" rtl="0">
              <a:lnSpc>
                <a:spcPct val="150000"/>
              </a:lnSpc>
            </a:pPr>
            <a:r>
              <a:rPr lang="el-GR" sz="2000">
                <a:solidFill>
                  <a:srgbClr val="000000"/>
                </a:solidFill>
                <a:latin typeface="Open Sans" panose="020B0606030504020204" pitchFamily="34" charset="0"/>
              </a:rPr>
              <a:t>Local adaptation plans.</a:t>
            </a:r>
          </a:p>
          <a:p>
            <a:pPr algn="ctr" rtl="0">
              <a:lnSpc>
                <a:spcPct val="150000"/>
              </a:lnSpc>
            </a:pPr>
            <a:r>
              <a:rPr lang="el-GR" sz="2000">
                <a:solidFill>
                  <a:srgbClr val="000000"/>
                </a:solidFill>
                <a:latin typeface="Open Sans" panose="020B0606030504020204" pitchFamily="34" charset="0"/>
              </a:rPr>
              <a:t>Plantings and water works.</a:t>
            </a:r>
          </a:p>
          <a:p>
            <a:pPr algn="ctr" rtl="0">
              <a:lnSpc>
                <a:spcPct val="150000"/>
              </a:lnSpc>
            </a:pPr>
            <a:r>
              <a:rPr lang="el-GR" sz="2000">
                <a:solidFill>
                  <a:srgbClr val="000000"/>
                </a:solidFill>
                <a:latin typeface="Open Sans" panose="020B0606030504020204" pitchFamily="34" charset="0"/>
              </a:rPr>
              <a:t>Urban cooling interventions.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FA173E4-6F27-D277-AE47-8567A6A15E5F}"/>
              </a:ext>
            </a:extLst>
          </p:cNvPr>
          <p:cNvSpPr>
            <a:spLocks noGrp="1"/>
          </p:cNvSpPr>
          <p:nvPr>
            <p:ph type="sldNum" sz="quarter" idx="5"/>
          </p:nvPr>
        </p:nvSpPr>
        <p:spPr/>
        <p:txBody>
          <a:bodyPr/>
          <a:lstStyle/>
          <a:p>
            <a:pPr algn="l" rtl="0"/>
            <a:fld id="{0803DA13-78E3-4271-9A8A-C6991F53D5AB}" type="slidenum">
              <a:rPr lang="el-GR" smtClean="0"/>
              <a:t>134</a:t>
            </a:fld>
            <a:endParaRPr lang="el-GR"/>
          </a:p>
        </p:txBody>
      </p:sp>
    </p:spTree>
    <p:extLst>
      <p:ext uri="{BB962C8B-B14F-4D97-AF65-F5344CB8AC3E}">
        <p14:creationId xmlns:p14="http://schemas.microsoft.com/office/powerpoint/2010/main" val="178461397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80F0-824E-11AC-C91D-A5F71FB941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51CBF2B-C92B-4DE3-2F51-8070944111B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59CC527-E97D-E762-D740-652AA480765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Eligibility:</a:t>
            </a:r>
          </a:p>
          <a:p>
            <a:pPr algn="ctr" rtl="0">
              <a:lnSpc>
                <a:spcPct val="150000"/>
              </a:lnSpc>
            </a:pPr>
            <a:r>
              <a:rPr lang="el-GR" sz="2000">
                <a:solidFill>
                  <a:srgbClr val="000000"/>
                </a:solidFill>
                <a:latin typeface="Open Sans" panose="020B0606030504020204" pitchFamily="34" charset="0"/>
              </a:rPr>
              <a:t>Beneficiaries: First and Second Degree Local Authorities, public bodies, legal entities under public law.</a:t>
            </a:r>
          </a:p>
          <a:p>
            <a:pPr algn="ctr" rtl="0">
              <a:lnSpc>
                <a:spcPct val="150000"/>
              </a:lnSpc>
            </a:pPr>
            <a:r>
              <a:rPr lang="el-GR" sz="2000">
                <a:solidFill>
                  <a:srgbClr val="000000"/>
                </a:solidFill>
                <a:latin typeface="Open Sans" panose="020B0606030504020204" pitchFamily="34" charset="0"/>
              </a:rPr>
              <a:t>Good Practices:</a:t>
            </a:r>
          </a:p>
          <a:p>
            <a:pPr algn="ctr" rtl="0">
              <a:lnSpc>
                <a:spcPct val="150000"/>
              </a:lnSpc>
            </a:pPr>
            <a:r>
              <a:rPr lang="el-GR" sz="2000">
                <a:solidFill>
                  <a:srgbClr val="000000"/>
                </a:solidFill>
                <a:latin typeface="Open Sans" panose="020B0606030504020204" pitchFamily="34" charset="0"/>
              </a:rPr>
              <a:t>2024: 12.5 million euro financial program for municipalities of Thessaly, strengthening resilience after natural disasters.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1F165BC-66F6-1F26-2AF2-0734C6A21AB5}"/>
              </a:ext>
            </a:extLst>
          </p:cNvPr>
          <p:cNvSpPr>
            <a:spLocks noGrp="1"/>
          </p:cNvSpPr>
          <p:nvPr>
            <p:ph type="sldNum" sz="quarter" idx="5"/>
          </p:nvPr>
        </p:nvSpPr>
        <p:spPr/>
        <p:txBody>
          <a:bodyPr/>
          <a:lstStyle/>
          <a:p>
            <a:pPr algn="l" rtl="0"/>
            <a:fld id="{0803DA13-78E3-4271-9A8A-C6991F53D5AB}" type="slidenum">
              <a:rPr lang="el-GR" smtClean="0"/>
              <a:t>135</a:t>
            </a:fld>
            <a:endParaRPr lang="el-GR"/>
          </a:p>
        </p:txBody>
      </p:sp>
    </p:spTree>
    <p:extLst>
      <p:ext uri="{BB962C8B-B14F-4D97-AF65-F5344CB8AC3E}">
        <p14:creationId xmlns:p14="http://schemas.microsoft.com/office/powerpoint/2010/main" val="251573398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1E1AC-B74A-6FC5-0266-A13859E5365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08295FB-062D-EF37-8E09-A720D33B785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23CDB16-9DAA-4FBC-EE25-D2C6A1BF3AF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Horizon Europe Targeting:</a:t>
            </a:r>
          </a:p>
          <a:p>
            <a:pPr algn="ctr" rtl="0">
              <a:lnSpc>
                <a:spcPct val="150000"/>
              </a:lnSpc>
            </a:pPr>
            <a:r>
              <a:rPr lang="el-GR" sz="2000">
                <a:solidFill>
                  <a:srgbClr val="000000"/>
                </a:solidFill>
                <a:latin typeface="Open Sans" panose="020B0606030504020204" pitchFamily="34" charset="0"/>
              </a:rPr>
              <a:t>Main EU programme for research and innovation.</a:t>
            </a:r>
          </a:p>
          <a:p>
            <a:pPr algn="ctr" rtl="0">
              <a:lnSpc>
                <a:spcPct val="150000"/>
              </a:lnSpc>
            </a:pPr>
            <a:r>
              <a:rPr lang="el-GR" sz="2000">
                <a:solidFill>
                  <a:srgbClr val="000000"/>
                </a:solidFill>
                <a:latin typeface="Open Sans" panose="020B0606030504020204" pitchFamily="34" charset="0"/>
              </a:rPr>
              <a:t>Tackling climate change and promoting sustainable development.</a:t>
            </a:r>
          </a:p>
          <a:p>
            <a:pPr algn="ctr" rtl="0">
              <a:lnSpc>
                <a:spcPct val="150000"/>
              </a:lnSpc>
            </a:pPr>
            <a:r>
              <a:rPr lang="el-GR" sz="2000">
                <a:solidFill>
                  <a:srgbClr val="000000"/>
                </a:solidFill>
                <a:latin typeface="Open Sans" panose="020B0606030504020204" pitchFamily="34" charset="0"/>
              </a:rPr>
              <a:t>Eligibility:</a:t>
            </a:r>
          </a:p>
          <a:p>
            <a:pPr algn="ctr" rtl="0">
              <a:lnSpc>
                <a:spcPct val="150000"/>
              </a:lnSpc>
            </a:pPr>
            <a:r>
              <a:rPr lang="el-GR" sz="2000">
                <a:solidFill>
                  <a:srgbClr val="000000"/>
                </a:solidFill>
                <a:latin typeface="Open Sans" panose="020B0606030504020204" pitchFamily="34" charset="0"/>
              </a:rPr>
              <a:t>Beneficiaries: Research institutions, universities, public authorities, businesses.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B7B7C76-A3D4-6EF2-F6BB-1B39333416FF}"/>
              </a:ext>
            </a:extLst>
          </p:cNvPr>
          <p:cNvSpPr>
            <a:spLocks noGrp="1"/>
          </p:cNvSpPr>
          <p:nvPr>
            <p:ph type="sldNum" sz="quarter" idx="5"/>
          </p:nvPr>
        </p:nvSpPr>
        <p:spPr/>
        <p:txBody>
          <a:bodyPr/>
          <a:lstStyle/>
          <a:p>
            <a:pPr algn="l" rtl="0"/>
            <a:fld id="{0803DA13-78E3-4271-9A8A-C6991F53D5AB}" type="slidenum">
              <a:rPr lang="el-GR" smtClean="0"/>
              <a:t>136</a:t>
            </a:fld>
            <a:endParaRPr lang="el-GR"/>
          </a:p>
        </p:txBody>
      </p:sp>
    </p:spTree>
    <p:extLst>
      <p:ext uri="{BB962C8B-B14F-4D97-AF65-F5344CB8AC3E}">
        <p14:creationId xmlns:p14="http://schemas.microsoft.com/office/powerpoint/2010/main" val="16730724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BFF15-4B41-E73B-59D6-F396E34153F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78B51F-7733-17CB-D959-C35CD66134F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E9ED22E-5A41-1405-E203-1A006865A12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Good Practices:</a:t>
            </a:r>
          </a:p>
          <a:p>
            <a:pPr algn="ctr" rtl="0">
              <a:lnSpc>
                <a:spcPct val="150000"/>
              </a:lnSpc>
            </a:pPr>
            <a:r>
              <a:rPr lang="el-GR" sz="2000">
                <a:solidFill>
                  <a:srgbClr val="000000"/>
                </a:solidFill>
                <a:latin typeface="Open Sans" panose="020B0606030504020204" pitchFamily="34" charset="0"/>
              </a:rPr>
              <a:t>Municipality of Vari-Voula-Vouliagmeni: Participation in the AI4Gov project to develop climate adaptation decision-making tools with artificial intelligence.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732BA8F-BBD6-7611-A6F5-0655420F21C9}"/>
              </a:ext>
            </a:extLst>
          </p:cNvPr>
          <p:cNvSpPr>
            <a:spLocks noGrp="1"/>
          </p:cNvSpPr>
          <p:nvPr>
            <p:ph type="sldNum" sz="quarter" idx="5"/>
          </p:nvPr>
        </p:nvSpPr>
        <p:spPr/>
        <p:txBody>
          <a:bodyPr/>
          <a:lstStyle/>
          <a:p>
            <a:pPr algn="l" rtl="0"/>
            <a:fld id="{0803DA13-78E3-4271-9A8A-C6991F53D5AB}" type="slidenum">
              <a:rPr lang="el-GR" smtClean="0"/>
              <a:t>137</a:t>
            </a:fld>
            <a:endParaRPr lang="el-GR"/>
          </a:p>
        </p:txBody>
      </p:sp>
    </p:spTree>
    <p:extLst>
      <p:ext uri="{BB962C8B-B14F-4D97-AF65-F5344CB8AC3E}">
        <p14:creationId xmlns:p14="http://schemas.microsoft.com/office/powerpoint/2010/main" val="301405326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C0C91-4473-EB44-BE16-F040BE3E498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DDC590-A89B-C93B-DD0C-473529ED88F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CB08B86-CD2A-A08B-652F-E641EBC7EB1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Recovery and Resilience Fund (Greece 2.0) Targeting:</a:t>
            </a:r>
          </a:p>
          <a:p>
            <a:pPr algn="ctr" rtl="0">
              <a:lnSpc>
                <a:spcPct val="150000"/>
              </a:lnSpc>
            </a:pPr>
            <a:r>
              <a:rPr lang="el-GR" sz="2000">
                <a:solidFill>
                  <a:srgbClr val="000000"/>
                </a:solidFill>
                <a:latin typeface="Open Sans" panose="020B0606030504020204" pitchFamily="34" charset="0"/>
              </a:rPr>
              <a:t>National Recovery Plan “Greece 2.0” includes investments and reforms for:</a:t>
            </a:r>
          </a:p>
          <a:p>
            <a:pPr algn="ctr" rtl="0">
              <a:lnSpc>
                <a:spcPct val="150000"/>
              </a:lnSpc>
            </a:pPr>
            <a:r>
              <a:rPr lang="el-GR" sz="2000">
                <a:solidFill>
                  <a:srgbClr val="000000"/>
                </a:solidFill>
                <a:latin typeface="Open Sans" panose="020B0606030504020204" pitchFamily="34" charset="0"/>
              </a:rPr>
              <a:t>Green transition.</a:t>
            </a:r>
          </a:p>
          <a:p>
            <a:pPr algn="ctr" rtl="0">
              <a:lnSpc>
                <a:spcPct val="150000"/>
              </a:lnSpc>
            </a:pPr>
            <a:r>
              <a:rPr lang="el-GR" sz="2000">
                <a:solidFill>
                  <a:srgbClr val="000000"/>
                </a:solidFill>
                <a:latin typeface="Open Sans" panose="020B0606030504020204" pitchFamily="34" charset="0"/>
              </a:rPr>
              <a:t>Digitization.</a:t>
            </a:r>
          </a:p>
          <a:p>
            <a:pPr algn="ctr" rtl="0">
              <a:lnSpc>
                <a:spcPct val="150000"/>
              </a:lnSpc>
            </a:pPr>
            <a:r>
              <a:rPr lang="el-GR" sz="2000">
                <a:solidFill>
                  <a:srgbClr val="000000"/>
                </a:solidFill>
                <a:latin typeface="Open Sans" panose="020B0606030504020204" pitchFamily="34" charset="0"/>
              </a:rPr>
              <a:t>Strengthening economic resilience.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97FFD23-2433-AC71-E701-32A3E57EE965}"/>
              </a:ext>
            </a:extLst>
          </p:cNvPr>
          <p:cNvSpPr>
            <a:spLocks noGrp="1"/>
          </p:cNvSpPr>
          <p:nvPr>
            <p:ph type="sldNum" sz="quarter" idx="5"/>
          </p:nvPr>
        </p:nvSpPr>
        <p:spPr/>
        <p:txBody>
          <a:bodyPr/>
          <a:lstStyle/>
          <a:p>
            <a:pPr algn="l" rtl="0"/>
            <a:fld id="{0803DA13-78E3-4271-9A8A-C6991F53D5AB}" type="slidenum">
              <a:rPr lang="el-GR" smtClean="0"/>
              <a:t>138</a:t>
            </a:fld>
            <a:endParaRPr lang="el-GR"/>
          </a:p>
        </p:txBody>
      </p:sp>
    </p:spTree>
    <p:extLst>
      <p:ext uri="{BB962C8B-B14F-4D97-AF65-F5344CB8AC3E}">
        <p14:creationId xmlns:p14="http://schemas.microsoft.com/office/powerpoint/2010/main" val="282274524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D7F3-C58E-20FE-EE73-EDEA5E45A36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1DFFF5-B226-566F-C6C8-568CC49F788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2DE7F55-3435-71A5-5AFD-1A4733E6528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Eligibility:</a:t>
            </a:r>
          </a:p>
          <a:p>
            <a:pPr algn="ctr" rtl="0">
              <a:lnSpc>
                <a:spcPct val="150000"/>
              </a:lnSpc>
            </a:pPr>
            <a:r>
              <a:rPr lang="el-GR" sz="2000">
                <a:solidFill>
                  <a:srgbClr val="000000"/>
                </a:solidFill>
                <a:latin typeface="Open Sans" panose="020B0606030504020204" pitchFamily="34" charset="0"/>
              </a:rPr>
              <a:t>Beneficiaries: Public bodies, private businesses, local authorities.</a:t>
            </a:r>
          </a:p>
          <a:p>
            <a:pPr algn="ctr" rtl="0">
              <a:lnSpc>
                <a:spcPct val="150000"/>
              </a:lnSpc>
            </a:pPr>
            <a:r>
              <a:rPr lang="el-GR" sz="2000">
                <a:solidFill>
                  <a:srgbClr val="000000"/>
                </a:solidFill>
                <a:latin typeface="Open Sans" panose="020B0606030504020204" pitchFamily="34" charset="0"/>
              </a:rPr>
              <a:t>Good Practices:</a:t>
            </a:r>
          </a:p>
          <a:p>
            <a:pPr algn="ctr" rtl="0">
              <a:lnSpc>
                <a:spcPct val="150000"/>
              </a:lnSpc>
            </a:pPr>
            <a:r>
              <a:rPr lang="el-GR" sz="2000">
                <a:solidFill>
                  <a:srgbClr val="000000"/>
                </a:solidFill>
                <a:latin typeface="Open Sans" panose="020B0606030504020204" pitchFamily="34" charset="0"/>
              </a:rPr>
              <a:t>It supports private investment through low-interest loans, strengthening sustainable entrepreneurship.</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07DED8B-DB8E-4C78-81E2-AA5167FA555E}"/>
              </a:ext>
            </a:extLst>
          </p:cNvPr>
          <p:cNvSpPr>
            <a:spLocks noGrp="1"/>
          </p:cNvSpPr>
          <p:nvPr>
            <p:ph type="sldNum" sz="quarter" idx="5"/>
          </p:nvPr>
        </p:nvSpPr>
        <p:spPr/>
        <p:txBody>
          <a:bodyPr/>
          <a:lstStyle/>
          <a:p>
            <a:pPr algn="l" rtl="0"/>
            <a:fld id="{0803DA13-78E3-4271-9A8A-C6991F53D5AB}" type="slidenum">
              <a:rPr lang="el-GR" smtClean="0"/>
              <a:t>139</a:t>
            </a:fld>
            <a:endParaRPr lang="el-GR"/>
          </a:p>
        </p:txBody>
      </p:sp>
    </p:spTree>
    <p:extLst>
      <p:ext uri="{BB962C8B-B14F-4D97-AF65-F5344CB8AC3E}">
        <p14:creationId xmlns:p14="http://schemas.microsoft.com/office/powerpoint/2010/main" val="211003869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C6DE-493D-38BA-70D7-A3088334D0B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3C975FD-FA9B-0B3A-51C9-A14C7498A1B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B4D2E21-6826-ACFA-2C3C-4FCBAA5C0E2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Interreg Targeting:</a:t>
            </a:r>
          </a:p>
          <a:p>
            <a:pPr algn="ctr" rtl="0">
              <a:lnSpc>
                <a:spcPct val="150000"/>
              </a:lnSpc>
            </a:pPr>
            <a:r>
              <a:rPr lang="el-GR" sz="2000">
                <a:solidFill>
                  <a:srgbClr val="000000"/>
                </a:solidFill>
                <a:latin typeface="Open Sans" panose="020B0606030504020204" pitchFamily="34" charset="0"/>
              </a:rPr>
              <a:t>It promotes cross-border cooperation to address common challenges, including climate change.</a:t>
            </a:r>
          </a:p>
          <a:p>
            <a:pPr algn="ctr" rtl="0">
              <a:lnSpc>
                <a:spcPct val="150000"/>
              </a:lnSpc>
            </a:pPr>
            <a:r>
              <a:rPr lang="el-GR" sz="2000">
                <a:solidFill>
                  <a:srgbClr val="000000"/>
                </a:solidFill>
                <a:latin typeface="Open Sans" panose="020B0606030504020204" pitchFamily="34" charset="0"/>
              </a:rPr>
              <a:t>Eligibility:</a:t>
            </a:r>
          </a:p>
          <a:p>
            <a:pPr algn="ctr" rtl="0">
              <a:lnSpc>
                <a:spcPct val="150000"/>
              </a:lnSpc>
            </a:pPr>
            <a:r>
              <a:rPr lang="el-GR" sz="2000">
                <a:solidFill>
                  <a:srgbClr val="000000"/>
                </a:solidFill>
                <a:latin typeface="Open Sans" panose="020B0606030504020204" pitchFamily="34" charset="0"/>
              </a:rPr>
              <a:t>Beneficiaries: Public authorities, NGOs, research institutions.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E92E781-9DB6-1CE9-C8D7-4CCAD1562436}"/>
              </a:ext>
            </a:extLst>
          </p:cNvPr>
          <p:cNvSpPr>
            <a:spLocks noGrp="1"/>
          </p:cNvSpPr>
          <p:nvPr>
            <p:ph type="sldNum" sz="quarter" idx="5"/>
          </p:nvPr>
        </p:nvSpPr>
        <p:spPr/>
        <p:txBody>
          <a:bodyPr/>
          <a:lstStyle/>
          <a:p>
            <a:pPr algn="l" rtl="0"/>
            <a:fld id="{0803DA13-78E3-4271-9A8A-C6991F53D5AB}" type="slidenum">
              <a:rPr lang="el-GR" smtClean="0"/>
              <a:t>140</a:t>
            </a:fld>
            <a:endParaRPr lang="el-GR"/>
          </a:p>
        </p:txBody>
      </p:sp>
    </p:spTree>
    <p:extLst>
      <p:ext uri="{BB962C8B-B14F-4D97-AF65-F5344CB8AC3E}">
        <p14:creationId xmlns:p14="http://schemas.microsoft.com/office/powerpoint/2010/main" val="264858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F5CB-89C9-4633-1CA3-17627AB4A39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41BF994-5414-4332-B988-B57D75BBB5E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345783F-AA13-4390-B98B-6DC7DDD2F04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Designing actions based on indicators and good practices: Development of performance indicators (KPIs) to evaluate environmental policies, e.g. CO2 emission reduction or recycling rate.</a:t>
            </a:r>
          </a:p>
          <a:p>
            <a:pPr algn="ctr" rtl="0">
              <a:lnSpc>
                <a:spcPct val="150000"/>
              </a:lnSpc>
            </a:pPr>
            <a:r>
              <a:rPr lang="el-GR" sz="2000">
                <a:solidFill>
                  <a:srgbClr val="000000"/>
                </a:solidFill>
                <a:latin typeface="Open Sans" panose="020B0606030504020204" pitchFamily="34" charset="0"/>
              </a:rPr>
              <a:t>Implementation of good practices from European municipalities, such as the Zero Waste Cities program, which achieved a 30% waste reduction in Ljubljana.</a:t>
            </a:r>
          </a:p>
          <a:p>
            <a:pPr algn="ctr" rtl="0">
              <a:lnSpc>
                <a:spcPct val="150000"/>
              </a:lnSpc>
            </a:pPr>
            <a:r>
              <a:rPr lang="el-GR" sz="2000">
                <a:solidFill>
                  <a:srgbClr val="000000"/>
                </a:solidFill>
                <a:latin typeface="Open Sans" panose="020B0606030504020204" pitchFamily="34" charset="0"/>
              </a:rPr>
              <a:t>Practical exercise: Creating a local action plan to reduce waste by 20% in small municipalities.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8B9BA73-4CD6-E4E1-D17E-8A7CE4C33A16}"/>
              </a:ext>
            </a:extLst>
          </p:cNvPr>
          <p:cNvSpPr>
            <a:spLocks noGrp="1"/>
          </p:cNvSpPr>
          <p:nvPr>
            <p:ph type="sldNum" sz="quarter" idx="5"/>
          </p:nvPr>
        </p:nvSpPr>
        <p:spPr/>
        <p:txBody>
          <a:bodyPr/>
          <a:lstStyle/>
          <a:p>
            <a:pPr algn="l" rtl="0"/>
            <a:fld id="{0803DA13-78E3-4271-9A8A-C6991F53D5AB}" type="slidenum">
              <a:rPr lang="el-GR" smtClean="0"/>
              <a:t>15</a:t>
            </a:fld>
            <a:endParaRPr lang="el-GR"/>
          </a:p>
        </p:txBody>
      </p:sp>
    </p:spTree>
    <p:extLst>
      <p:ext uri="{BB962C8B-B14F-4D97-AF65-F5344CB8AC3E}">
        <p14:creationId xmlns:p14="http://schemas.microsoft.com/office/powerpoint/2010/main" val="40477615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ECA4-B71E-DFB7-2CF5-40779E02EEC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3BBED36-5D0F-4582-D1C5-C50AF59FA49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6F0AFB-951B-8341-2D45-F664AD64E96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Good Practices: Interreg Greece-Cyprus Program: Funded projects to enhance resilience to climate risks through joint actions and exchange of know-how.</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3F6FADB-EC6E-C807-C78F-ECA115469153}"/>
              </a:ext>
            </a:extLst>
          </p:cNvPr>
          <p:cNvSpPr>
            <a:spLocks noGrp="1"/>
          </p:cNvSpPr>
          <p:nvPr>
            <p:ph type="sldNum" sz="quarter" idx="5"/>
          </p:nvPr>
        </p:nvSpPr>
        <p:spPr/>
        <p:txBody>
          <a:bodyPr/>
          <a:lstStyle/>
          <a:p>
            <a:pPr algn="l" rtl="0"/>
            <a:fld id="{0803DA13-78E3-4271-9A8A-C6991F53D5AB}" type="slidenum">
              <a:rPr lang="el-GR" smtClean="0"/>
              <a:t>141</a:t>
            </a:fld>
            <a:endParaRPr lang="el-GR"/>
          </a:p>
        </p:txBody>
      </p:sp>
    </p:spTree>
    <p:extLst>
      <p:ext uri="{BB962C8B-B14F-4D97-AF65-F5344CB8AC3E}">
        <p14:creationId xmlns:p14="http://schemas.microsoft.com/office/powerpoint/2010/main" val="104057947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6F18-1C42-0753-4450-EC2851C910F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4E11BF5-34D8-6F4A-5714-FB5A909F6F3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F27CC0C-DD9C-5C08-D33F-ABEB2C8B840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Interreg VI-A Greece–Cyprus 2021–2027 Focuses on cooperation between Crete, the South/North Aegean Regions and Cyprus.</a:t>
            </a:r>
          </a:p>
          <a:p>
            <a:pPr algn="ctr" rtl="0">
              <a:lnSpc>
                <a:spcPct val="150000"/>
              </a:lnSpc>
            </a:pPr>
            <a:r>
              <a:rPr lang="el-GR" sz="2000">
                <a:solidFill>
                  <a:srgbClr val="000000"/>
                </a:solidFill>
                <a:latin typeface="Open Sans" panose="020B0606030504020204" pitchFamily="34" charset="0"/>
              </a:rPr>
              <a:t>Objectives:</a:t>
            </a:r>
          </a:p>
          <a:p>
            <a:pPr algn="ctr" rtl="0">
              <a:lnSpc>
                <a:spcPct val="150000"/>
              </a:lnSpc>
            </a:pPr>
            <a:r>
              <a:rPr lang="el-GR" sz="2000">
                <a:solidFill>
                  <a:srgbClr val="000000"/>
                </a:solidFill>
                <a:latin typeface="Open Sans" panose="020B0606030504020204" pitchFamily="34" charset="0"/>
              </a:rPr>
              <a:t>Environmental protection and adaptation to climate change through:</a:t>
            </a:r>
          </a:p>
          <a:p>
            <a:pPr algn="ctr" rtl="0">
              <a:lnSpc>
                <a:spcPct val="150000"/>
              </a:lnSpc>
            </a:pPr>
            <a:r>
              <a:rPr lang="el-GR" sz="2000">
                <a:solidFill>
                  <a:srgbClr val="000000"/>
                </a:solidFill>
                <a:latin typeface="Open Sans" panose="020B0606030504020204" pitchFamily="34" charset="0"/>
              </a:rPr>
              <a:t>Energy efficiency.</a:t>
            </a:r>
          </a:p>
          <a:p>
            <a:pPr algn="ctr" rtl="0">
              <a:lnSpc>
                <a:spcPct val="150000"/>
              </a:lnSpc>
            </a:pPr>
            <a:r>
              <a:rPr lang="el-GR" sz="2000">
                <a:solidFill>
                  <a:srgbClr val="000000"/>
                </a:solidFill>
                <a:latin typeface="Open Sans" panose="020B0606030504020204" pitchFamily="34" charset="0"/>
              </a:rPr>
              <a:t>Reducing greenhouse gas emissions.</a:t>
            </a:r>
          </a:p>
          <a:p>
            <a:pPr algn="ctr" rtl="0">
              <a:lnSpc>
                <a:spcPct val="150000"/>
              </a:lnSpc>
            </a:pPr>
            <a:r>
              <a:rPr lang="el-GR" sz="2000">
                <a:solidFill>
                  <a:srgbClr val="000000"/>
                </a:solidFill>
                <a:latin typeface="Open Sans" panose="020B0606030504020204" pitchFamily="34" charset="0"/>
              </a:rPr>
              <a:t>Strengthening resilience with green infrastructure.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077AD8D-3844-540A-FC32-B37D7FE583A7}"/>
              </a:ext>
            </a:extLst>
          </p:cNvPr>
          <p:cNvSpPr>
            <a:spLocks noGrp="1"/>
          </p:cNvSpPr>
          <p:nvPr>
            <p:ph type="sldNum" sz="quarter" idx="5"/>
          </p:nvPr>
        </p:nvSpPr>
        <p:spPr/>
        <p:txBody>
          <a:bodyPr/>
          <a:lstStyle/>
          <a:p>
            <a:pPr algn="l" rtl="0"/>
            <a:fld id="{0803DA13-78E3-4271-9A8A-C6991F53D5AB}" type="slidenum">
              <a:rPr lang="el-GR" smtClean="0"/>
              <a:t>142</a:t>
            </a:fld>
            <a:endParaRPr lang="el-GR"/>
          </a:p>
        </p:txBody>
      </p:sp>
    </p:spTree>
    <p:extLst>
      <p:ext uri="{BB962C8B-B14F-4D97-AF65-F5344CB8AC3E}">
        <p14:creationId xmlns:p14="http://schemas.microsoft.com/office/powerpoint/2010/main" val="404628666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4961-5402-1014-0B21-B378A35286E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731BB44-9AAB-F7DF-D346-B854D6895B3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71007B6-DA35-7CCD-99E7-E604255EC24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Promoting social and economic development:</a:t>
            </a:r>
          </a:p>
          <a:p>
            <a:pPr algn="ctr" rtl="0">
              <a:lnSpc>
                <a:spcPct val="150000"/>
              </a:lnSpc>
            </a:pPr>
            <a:r>
              <a:rPr lang="el-GR" sz="2000">
                <a:solidFill>
                  <a:srgbClr val="000000"/>
                </a:solidFill>
                <a:latin typeface="Open Sans" panose="020B0606030504020204" pitchFamily="34" charset="0"/>
              </a:rPr>
              <a:t>Strengthening culture, sustainable tourism, social economy.</a:t>
            </a:r>
          </a:p>
          <a:p>
            <a:pPr algn="ctr" rtl="0">
              <a:lnSpc>
                <a:spcPct val="150000"/>
              </a:lnSpc>
            </a:pPr>
            <a:r>
              <a:rPr lang="el-GR" sz="2000">
                <a:solidFill>
                  <a:srgbClr val="000000"/>
                </a:solidFill>
                <a:latin typeface="Open Sans" panose="020B0606030504020204" pitchFamily="34" charset="0"/>
              </a:rPr>
              <a:t>Strengthening security and social inclusion:</a:t>
            </a:r>
          </a:p>
          <a:p>
            <a:pPr algn="ctr" rtl="0">
              <a:lnSpc>
                <a:spcPct val="150000"/>
              </a:lnSpc>
            </a:pPr>
            <a:r>
              <a:rPr lang="el-GR" sz="2000">
                <a:solidFill>
                  <a:srgbClr val="000000"/>
                </a:solidFill>
                <a:latin typeface="Open Sans" panose="020B0606030504020204" pitchFamily="34" charset="0"/>
              </a:rPr>
              <a:t>Support for the integration of refugees and immigrants.</a:t>
            </a:r>
          </a:p>
          <a:p>
            <a:pPr algn="ctr" rtl="0">
              <a:lnSpc>
                <a:spcPct val="150000"/>
              </a:lnSpc>
            </a:pPr>
            <a:r>
              <a:rPr lang="el-GR" sz="2000">
                <a:solidFill>
                  <a:srgbClr val="000000"/>
                </a:solidFill>
                <a:latin typeface="Open Sans" panose="020B0606030504020204" pitchFamily="34" charset="0"/>
              </a:rPr>
              <a:t>First Call: December 15, 2023 – January 31, 2024.</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0EBEEAF-5D18-8467-52B3-7AAEAF23DD42}"/>
              </a:ext>
            </a:extLst>
          </p:cNvPr>
          <p:cNvSpPr>
            <a:spLocks noGrp="1"/>
          </p:cNvSpPr>
          <p:nvPr>
            <p:ph type="sldNum" sz="quarter" idx="5"/>
          </p:nvPr>
        </p:nvSpPr>
        <p:spPr/>
        <p:txBody>
          <a:bodyPr/>
          <a:lstStyle/>
          <a:p>
            <a:pPr algn="l" rtl="0"/>
            <a:fld id="{0803DA13-78E3-4271-9A8A-C6991F53D5AB}" type="slidenum">
              <a:rPr lang="el-GR" smtClean="0"/>
              <a:t>143</a:t>
            </a:fld>
            <a:endParaRPr lang="el-GR"/>
          </a:p>
        </p:txBody>
      </p:sp>
    </p:spTree>
    <p:extLst>
      <p:ext uri="{BB962C8B-B14F-4D97-AF65-F5344CB8AC3E}">
        <p14:creationId xmlns:p14="http://schemas.microsoft.com/office/powerpoint/2010/main" val="28261731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03D7-E339-05CE-3E17-470FA36945E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7AF8CB7-48CC-7BFF-1B21-5D0CA932373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CE8D1E6-9BBE-7F39-220D-FC606C479FE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Interreg VI-A Greece–Italy 2021–2027 Budget: 106.1 million euros.</a:t>
            </a:r>
          </a:p>
          <a:p>
            <a:pPr algn="ctr" rtl="0">
              <a:lnSpc>
                <a:spcPct val="150000"/>
              </a:lnSpc>
            </a:pPr>
            <a:r>
              <a:rPr lang="el-GR" sz="2000">
                <a:solidFill>
                  <a:srgbClr val="000000"/>
                </a:solidFill>
                <a:latin typeface="Open Sans" panose="020B0606030504020204" pitchFamily="34" charset="0"/>
              </a:rPr>
              <a:t>Strengthens cooperation between:</a:t>
            </a:r>
          </a:p>
          <a:p>
            <a:pPr algn="ctr" rtl="0">
              <a:lnSpc>
                <a:spcPct val="150000"/>
              </a:lnSpc>
            </a:pPr>
            <a:r>
              <a:rPr lang="el-GR" sz="2000">
                <a:solidFill>
                  <a:srgbClr val="000000"/>
                </a:solidFill>
                <a:latin typeface="Open Sans" panose="020B0606030504020204" pitchFamily="34" charset="0"/>
              </a:rPr>
              <a:t>Region of Western Greece (Aetolia-Acarnania, Achaia, Ilia).</a:t>
            </a:r>
          </a:p>
          <a:p>
            <a:pPr algn="ctr" rtl="0">
              <a:lnSpc>
                <a:spcPct val="150000"/>
              </a:lnSpc>
            </a:pPr>
            <a:r>
              <a:rPr lang="el-GR" sz="2000">
                <a:solidFill>
                  <a:srgbClr val="000000"/>
                </a:solidFill>
                <a:latin typeface="Open Sans" panose="020B0606030504020204" pitchFamily="34" charset="0"/>
              </a:rPr>
              <a:t>Ionian Islands Region (Zante, Corfu, Kefalonia, Lefkada).</a:t>
            </a:r>
          </a:p>
          <a:p>
            <a:pPr algn="ctr" rtl="0">
              <a:lnSpc>
                <a:spcPct val="150000"/>
              </a:lnSpc>
            </a:pPr>
            <a:r>
              <a:rPr lang="el-GR" sz="2000">
                <a:solidFill>
                  <a:srgbClr val="000000"/>
                </a:solidFill>
                <a:latin typeface="Open Sans" panose="020B0606030504020204" pitchFamily="34" charset="0"/>
              </a:rPr>
              <a:t>Epirus Region (Arta, Thesprotia, Ioannina, Preveza).</a:t>
            </a:r>
          </a:p>
          <a:p>
            <a:pPr algn="ctr" rtl="0">
              <a:lnSpc>
                <a:spcPct val="150000"/>
              </a:lnSpc>
            </a:pPr>
            <a:r>
              <a:rPr lang="el-GR" sz="2000">
                <a:solidFill>
                  <a:srgbClr val="000000"/>
                </a:solidFill>
                <a:latin typeface="Open Sans" panose="020B0606030504020204" pitchFamily="34" charset="0"/>
              </a:rPr>
              <a:t>Region of Apulia, Basilicata, Calabria (Italy).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1CB6531-9153-3A99-854D-A50B233D5BEC}"/>
              </a:ext>
            </a:extLst>
          </p:cNvPr>
          <p:cNvSpPr>
            <a:spLocks noGrp="1"/>
          </p:cNvSpPr>
          <p:nvPr>
            <p:ph type="sldNum" sz="quarter" idx="5"/>
          </p:nvPr>
        </p:nvSpPr>
        <p:spPr/>
        <p:txBody>
          <a:bodyPr/>
          <a:lstStyle/>
          <a:p>
            <a:pPr algn="l" rtl="0"/>
            <a:fld id="{0803DA13-78E3-4271-9A8A-C6991F53D5AB}" type="slidenum">
              <a:rPr lang="el-GR" smtClean="0"/>
              <a:t>144</a:t>
            </a:fld>
            <a:endParaRPr lang="el-GR"/>
          </a:p>
        </p:txBody>
      </p:sp>
    </p:spTree>
    <p:extLst>
      <p:ext uri="{BB962C8B-B14F-4D97-AF65-F5344CB8AC3E}">
        <p14:creationId xmlns:p14="http://schemas.microsoft.com/office/powerpoint/2010/main" val="2482304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0577-CB91-15C7-8DF9-55B5B930B24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0BE5E57-FA43-1516-D9F1-C26E17A9840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0C57C73-B59F-C135-30FC-A39CF4841A5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Priorities:</a:t>
            </a:r>
          </a:p>
          <a:p>
            <a:pPr algn="ctr" rtl="0">
              <a:lnSpc>
                <a:spcPct val="150000"/>
              </a:lnSpc>
            </a:pPr>
            <a:r>
              <a:rPr lang="el-GR" sz="2000">
                <a:solidFill>
                  <a:srgbClr val="000000"/>
                </a:solidFill>
                <a:latin typeface="Open Sans" panose="020B0606030504020204" pitchFamily="34" charset="0"/>
              </a:rPr>
              <a:t>Smart and competitive region: Development of research, innovation, advanced technologies.</a:t>
            </a:r>
          </a:p>
          <a:p>
            <a:pPr algn="ctr" rtl="0">
              <a:lnSpc>
                <a:spcPct val="150000"/>
              </a:lnSpc>
            </a:pPr>
            <a:r>
              <a:rPr lang="el-GR" sz="2000">
                <a:solidFill>
                  <a:srgbClr val="000000"/>
                </a:solidFill>
                <a:latin typeface="Open Sans" panose="020B0606030504020204" pitchFamily="34" charset="0"/>
              </a:rPr>
              <a:t>Low-emission green development: Energy efficiency, RES, sustainable mobility.</a:t>
            </a:r>
          </a:p>
          <a:p>
            <a:pPr algn="ctr" rtl="0">
              <a:lnSpc>
                <a:spcPct val="150000"/>
              </a:lnSpc>
            </a:pPr>
            <a:r>
              <a:rPr lang="el-GR" sz="2000">
                <a:solidFill>
                  <a:srgbClr val="000000"/>
                </a:solidFill>
                <a:latin typeface="Open Sans" panose="020B0606030504020204" pitchFamily="34" charset="0"/>
              </a:rPr>
              <a:t>Sustainable tourism and cultural heritage: Protection of natural/cultural heritage.</a:t>
            </a:r>
          </a:p>
          <a:p>
            <a:pPr algn="ctr" rtl="0">
              <a:lnSpc>
                <a:spcPct val="150000"/>
              </a:lnSpc>
            </a:pPr>
            <a:r>
              <a:rPr lang="el-GR" sz="2000">
                <a:solidFill>
                  <a:srgbClr val="000000"/>
                </a:solidFill>
                <a:latin typeface="Open Sans" panose="020B0606030504020204" pitchFamily="34" charset="0"/>
              </a:rPr>
              <a:t>First Call: October 20, 2023.</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9EB4A3F-4566-E152-559D-DEAC4F148346}"/>
              </a:ext>
            </a:extLst>
          </p:cNvPr>
          <p:cNvSpPr>
            <a:spLocks noGrp="1"/>
          </p:cNvSpPr>
          <p:nvPr>
            <p:ph type="sldNum" sz="quarter" idx="5"/>
          </p:nvPr>
        </p:nvSpPr>
        <p:spPr/>
        <p:txBody>
          <a:bodyPr/>
          <a:lstStyle/>
          <a:p>
            <a:pPr algn="l" rtl="0"/>
            <a:fld id="{0803DA13-78E3-4271-9A8A-C6991F53D5AB}" type="slidenum">
              <a:rPr lang="el-GR" smtClean="0"/>
              <a:t>145</a:t>
            </a:fld>
            <a:endParaRPr lang="el-GR"/>
          </a:p>
        </p:txBody>
      </p:sp>
    </p:spTree>
    <p:extLst>
      <p:ext uri="{BB962C8B-B14F-4D97-AF65-F5344CB8AC3E}">
        <p14:creationId xmlns:p14="http://schemas.microsoft.com/office/powerpoint/2010/main" val="31367979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8CBD-D50C-DBE0-61EA-A9840644579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B219918-ECC3-D6FF-CC96-18AEB823CAE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B6860B7-A870-A056-1A3A-095616640D31}"/>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Conclusions</a:t>
            </a:r>
            <a:r>
              <a:rPr lang="el-GR" sz="2000" dirty="0" err="1">
                <a:solidFill>
                  <a:srgbClr val="000000"/>
                </a:solidFill>
                <a:latin typeface="Open Sans" panose="020B0606030504020204" pitchFamily="34" charset="0"/>
              </a:rPr>
              <a:t>Interreg</a:t>
            </a:r>
            <a:r>
              <a:rPr lang="el-GR" sz="2000" dirty="0">
                <a:solidFill>
                  <a:srgbClr val="000000"/>
                </a:solidFill>
                <a:latin typeface="Open Sans" panose="020B0606030504020204" pitchFamily="34" charset="0"/>
              </a:rPr>
              <a:t>Programs</a:t>
            </a:r>
            <a:r>
              <a:rPr lang="el-GR" sz="2000" dirty="0" err="1">
                <a:solidFill>
                  <a:srgbClr val="000000"/>
                </a:solidFill>
                <a:latin typeface="Open Sans" panose="020B0606030504020204" pitchFamily="34" charset="0"/>
              </a:rPr>
              <a:t>Interreg</a:t>
            </a:r>
            <a:r>
              <a:rPr lang="el-GR" sz="2000" dirty="0">
                <a:solidFill>
                  <a:srgbClr val="000000"/>
                </a:solidFill>
                <a:latin typeface="Open Sans" panose="020B0606030504020204" pitchFamily="34" charset="0"/>
              </a:rPr>
              <a:t>VI-A offer opportunities for:</a:t>
            </a:r>
          </a:p>
          <a:p>
            <a:pPr algn="ctr" rtl="0">
              <a:lnSpc>
                <a:spcPct val="150000"/>
              </a:lnSpc>
            </a:pPr>
            <a:r>
              <a:rPr lang="el-GR" sz="2000" dirty="0">
                <a:solidFill>
                  <a:srgbClr val="000000"/>
                </a:solidFill>
                <a:latin typeface="Open Sans" panose="020B0606030504020204" pitchFamily="34" charset="0"/>
              </a:rPr>
              <a:t>Climate adaptation.</a:t>
            </a:r>
          </a:p>
          <a:p>
            <a:pPr algn="ctr" rtl="0">
              <a:lnSpc>
                <a:spcPct val="150000"/>
              </a:lnSpc>
            </a:pPr>
            <a:r>
              <a:rPr lang="el-GR" sz="2000" dirty="0">
                <a:solidFill>
                  <a:srgbClr val="000000"/>
                </a:solidFill>
                <a:latin typeface="Open Sans" panose="020B0606030504020204" pitchFamily="34" charset="0"/>
              </a:rPr>
              <a:t>Energy transition.</a:t>
            </a:r>
          </a:p>
          <a:p>
            <a:pPr algn="ctr" rtl="0">
              <a:lnSpc>
                <a:spcPct val="150000"/>
              </a:lnSpc>
            </a:pPr>
            <a:r>
              <a:rPr lang="el-GR" sz="2000" dirty="0">
                <a:solidFill>
                  <a:srgbClr val="000000"/>
                </a:solidFill>
                <a:latin typeface="Open Sans" panose="020B0606030504020204" pitchFamily="34" charset="0"/>
              </a:rPr>
              <a:t>Social cohesion.</a:t>
            </a:r>
          </a:p>
          <a:p>
            <a:pPr algn="ctr" rtl="0">
              <a:lnSpc>
                <a:spcPct val="150000"/>
              </a:lnSpc>
            </a:pPr>
            <a:r>
              <a:rPr lang="el-GR" sz="2000" dirty="0">
                <a:solidFill>
                  <a:srgbClr val="000000"/>
                </a:solidFill>
                <a:latin typeface="Open Sans" panose="020B0606030504020204" pitchFamily="34" charset="0"/>
              </a:rPr>
              <a:t>Beneficiaries (local authorities, NGOs, research institutions) can implement actions to:</a:t>
            </a:r>
          </a:p>
          <a:p>
            <a:pPr algn="ctr" rtl="0">
              <a:lnSpc>
                <a:spcPct val="150000"/>
              </a:lnSpc>
            </a:pPr>
            <a:r>
              <a:rPr lang="el-GR" sz="2000" dirty="0">
                <a:solidFill>
                  <a:srgbClr val="000000"/>
                </a:solidFill>
                <a:latin typeface="Open Sans" panose="020B0606030504020204" pitchFamily="34" charset="0"/>
              </a:rPr>
              <a:t>Durability.</a:t>
            </a:r>
          </a:p>
          <a:p>
            <a:pPr algn="ctr" rtl="0">
              <a:lnSpc>
                <a:spcPct val="150000"/>
              </a:lnSpc>
            </a:pPr>
            <a:r>
              <a:rPr lang="el-GR" sz="2000" dirty="0">
                <a:solidFill>
                  <a:srgbClr val="000000"/>
                </a:solidFill>
                <a:latin typeface="Open Sans" panose="020B0606030504020204" pitchFamily="34" charset="0"/>
              </a:rPr>
              <a:t>Sustainable development.</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1E34B60-C0B6-4429-8A53-0F68A3A05B9D}"/>
              </a:ext>
            </a:extLst>
          </p:cNvPr>
          <p:cNvSpPr>
            <a:spLocks noGrp="1"/>
          </p:cNvSpPr>
          <p:nvPr>
            <p:ph type="sldNum" sz="quarter" idx="5"/>
          </p:nvPr>
        </p:nvSpPr>
        <p:spPr/>
        <p:txBody>
          <a:bodyPr/>
          <a:lstStyle/>
          <a:p>
            <a:pPr algn="l" rtl="0"/>
            <a:fld id="{0803DA13-78E3-4271-9A8A-C6991F53D5AB}" type="slidenum">
              <a:rPr lang="el-GR" smtClean="0"/>
              <a:t>146</a:t>
            </a:fld>
            <a:endParaRPr lang="el-GR"/>
          </a:p>
        </p:txBody>
      </p:sp>
    </p:spTree>
    <p:extLst>
      <p:ext uri="{BB962C8B-B14F-4D97-AF65-F5344CB8AC3E}">
        <p14:creationId xmlns:p14="http://schemas.microsoft.com/office/powerpoint/2010/main" val="160299039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8C1B-D88E-7515-7788-63199B64D2D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878FEA-94A6-CB37-BF7D-CC2D1B3050D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9768A6F-B161-C071-FBE6-003294366BD6}"/>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Required:</a:t>
            </a:r>
          </a:p>
          <a:p>
            <a:pPr algn="ctr" rtl="0">
              <a:lnSpc>
                <a:spcPct val="150000"/>
              </a:lnSpc>
            </a:pPr>
            <a:r>
              <a:rPr lang="el-GR" sz="2000" dirty="0">
                <a:solidFill>
                  <a:srgbClr val="000000"/>
                </a:solidFill>
                <a:latin typeface="Open Sans" panose="020B0606030504020204" pitchFamily="34" charset="0"/>
              </a:rPr>
              <a:t>Strategic planning.</a:t>
            </a:r>
          </a:p>
          <a:p>
            <a:pPr algn="ctr" rtl="0">
              <a:lnSpc>
                <a:spcPct val="150000"/>
              </a:lnSpc>
            </a:pPr>
            <a:r>
              <a:rPr lang="el-GR" sz="2000" dirty="0">
                <a:solidFill>
                  <a:srgbClr val="000000"/>
                </a:solidFill>
                <a:latin typeface="Open Sans" panose="020B0606030504020204" pitchFamily="34" charset="0"/>
              </a:rPr>
              <a:t>Collaboration between agencies.</a:t>
            </a:r>
          </a:p>
          <a:p>
            <a:pPr algn="ctr" rtl="0">
              <a:lnSpc>
                <a:spcPct val="150000"/>
              </a:lnSpc>
            </a:pPr>
            <a:r>
              <a:rPr lang="el-GR" sz="2000" dirty="0">
                <a:solidFill>
                  <a:srgbClr val="000000"/>
                </a:solidFill>
                <a:latin typeface="Open Sans" panose="020B0606030504020204" pitchFamily="34" charset="0"/>
              </a:rPr>
              <a:t>Focus on innovative, sustainable solutions.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0F20D4A-3118-BAE1-9700-7EAB491C6C90}"/>
              </a:ext>
            </a:extLst>
          </p:cNvPr>
          <p:cNvSpPr>
            <a:spLocks noGrp="1"/>
          </p:cNvSpPr>
          <p:nvPr>
            <p:ph type="sldNum" sz="quarter" idx="5"/>
          </p:nvPr>
        </p:nvSpPr>
        <p:spPr/>
        <p:txBody>
          <a:bodyPr/>
          <a:lstStyle/>
          <a:p>
            <a:pPr algn="l" rtl="0"/>
            <a:fld id="{0803DA13-78E3-4271-9A8A-C6991F53D5AB}" type="slidenum">
              <a:rPr lang="el-GR" smtClean="0"/>
              <a:t>147</a:t>
            </a:fld>
            <a:endParaRPr lang="el-GR"/>
          </a:p>
        </p:txBody>
      </p:sp>
    </p:spTree>
    <p:extLst>
      <p:ext uri="{BB962C8B-B14F-4D97-AF65-F5344CB8AC3E}">
        <p14:creationId xmlns:p14="http://schemas.microsoft.com/office/powerpoint/2010/main" val="394825172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05B51-1831-254B-BE48-C33CB2A0AA1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1AAD816-1712-2C95-A0A7-ACFF68BB63C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1190CE9-B944-EA84-FF03-4FBAF45308D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 of Approved Projects</a:t>
            </a:r>
          </a:p>
          <a:p>
            <a:pPr algn="ctr" rtl="0">
              <a:lnSpc>
                <a:spcPct val="150000"/>
              </a:lnSpc>
            </a:pPr>
            <a:r>
              <a:rPr lang="el-GR" sz="2000">
                <a:solidFill>
                  <a:srgbClr val="000000"/>
                </a:solidFill>
                <a:latin typeface="Open Sans" panose="020B0606030504020204" pitchFamily="34" charset="0"/>
              </a:rPr>
              <a:t>1. ADAPTO (Interreg Europe)</a:t>
            </a:r>
          </a:p>
          <a:p>
            <a:pPr algn="ctr" rtl="0">
              <a:lnSpc>
                <a:spcPct val="150000"/>
              </a:lnSpc>
            </a:pPr>
            <a:r>
              <a:rPr lang="el-GR" sz="2000">
                <a:solidFill>
                  <a:srgbClr val="000000"/>
                </a:solidFill>
                <a:latin typeface="Open Sans" panose="020B0606030504020204" pitchFamily="34" charset="0"/>
              </a:rPr>
              <a:t>Period: 2024–2028.</a:t>
            </a:r>
          </a:p>
          <a:p>
            <a:pPr algn="ctr" rtl="0">
              <a:lnSpc>
                <a:spcPct val="150000"/>
              </a:lnSpc>
            </a:pPr>
            <a:r>
              <a:rPr lang="el-GR" sz="2000">
                <a:solidFill>
                  <a:srgbClr val="000000"/>
                </a:solidFill>
                <a:latin typeface="Open Sans" panose="020B0606030504020204" pitchFamily="34" charset="0"/>
              </a:rPr>
              <a:t>Region: Cyprus and other European regions.</a:t>
            </a:r>
          </a:p>
          <a:p>
            <a:pPr algn="ctr" rtl="0">
              <a:lnSpc>
                <a:spcPct val="150000"/>
              </a:lnSpc>
            </a:pPr>
            <a:r>
              <a:rPr lang="el-GR" sz="2000">
                <a:solidFill>
                  <a:srgbClr val="000000"/>
                </a:solidFill>
                <a:latin typeface="Open Sans" panose="020B0606030504020204" pitchFamily="34" charset="0"/>
              </a:rPr>
              <a:t>Coordinator: BDI – Business Development Institute.</a:t>
            </a:r>
          </a:p>
          <a:p>
            <a:pPr algn="ctr" rtl="0">
              <a:lnSpc>
                <a:spcPct val="150000"/>
              </a:lnSpc>
            </a:pPr>
            <a:r>
              <a:rPr lang="el-GR" sz="2000">
                <a:solidFill>
                  <a:srgbClr val="000000"/>
                </a:solidFill>
                <a:latin typeface="Open Sans" panose="020B0606030504020204" pitchFamily="34" charset="0"/>
              </a:rPr>
              <a:t>Objectives:</a:t>
            </a:r>
          </a:p>
          <a:p>
            <a:pPr algn="ctr" rtl="0">
              <a:lnSpc>
                <a:spcPct val="150000"/>
              </a:lnSpc>
            </a:pPr>
            <a:r>
              <a:rPr lang="el-GR" sz="2000">
                <a:solidFill>
                  <a:srgbClr val="000000"/>
                </a:solidFill>
                <a:latin typeface="Open Sans" panose="020B0606030504020204" pitchFamily="34" charset="0"/>
              </a:rPr>
              <a:t>Development of climate change adaptation policies at local/regional level.</a:t>
            </a:r>
          </a:p>
          <a:p>
            <a:pPr algn="ctr" rtl="0">
              <a:lnSpc>
                <a:spcPct val="150000"/>
              </a:lnSpc>
            </a:pPr>
            <a:r>
              <a:rPr lang="el-GR" sz="2000">
                <a:solidFill>
                  <a:srgbClr val="000000"/>
                </a:solidFill>
                <a:latin typeface="Open Sans" panose="020B0606030504020204" pitchFamily="34" charset="0"/>
              </a:rPr>
              <a:t>Exchange of experiences and best practices for resilience strategies.</a:t>
            </a:r>
          </a:p>
          <a:p>
            <a:pPr algn="ctr" rtl="0">
              <a:lnSpc>
                <a:spcPct val="150000"/>
              </a:lnSpc>
            </a:pPr>
            <a:r>
              <a:rPr lang="el-GR" sz="2000">
                <a:solidFill>
                  <a:srgbClr val="000000"/>
                </a:solidFill>
                <a:latin typeface="Open Sans" panose="020B0606030504020204" pitchFamily="34" charset="0"/>
              </a:rPr>
              <a:t>Promoting intergovernmental cooperation and participation of policymakers.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BA4C37E-7F4D-3189-21A2-74529F3EEDB4}"/>
              </a:ext>
            </a:extLst>
          </p:cNvPr>
          <p:cNvSpPr>
            <a:spLocks noGrp="1"/>
          </p:cNvSpPr>
          <p:nvPr>
            <p:ph type="sldNum" sz="quarter" idx="5"/>
          </p:nvPr>
        </p:nvSpPr>
        <p:spPr/>
        <p:txBody>
          <a:bodyPr/>
          <a:lstStyle/>
          <a:p>
            <a:pPr algn="l" rtl="0"/>
            <a:fld id="{0803DA13-78E3-4271-9A8A-C6991F53D5AB}" type="slidenum">
              <a:rPr lang="el-GR" smtClean="0"/>
              <a:t>148</a:t>
            </a:fld>
            <a:endParaRPr lang="el-GR"/>
          </a:p>
        </p:txBody>
      </p:sp>
    </p:spTree>
    <p:extLst>
      <p:ext uri="{BB962C8B-B14F-4D97-AF65-F5344CB8AC3E}">
        <p14:creationId xmlns:p14="http://schemas.microsoft.com/office/powerpoint/2010/main" val="257318842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9E949-C209-E0BC-C81F-AF082672FAE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1D4D1EC-E273-A0C8-2086-FC811A4FE52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48F23EA-9FDC-E29C-8BC7-AA8A3AE76F0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Activities:</a:t>
            </a:r>
          </a:p>
          <a:p>
            <a:pPr algn="ctr" rtl="0">
              <a:lnSpc>
                <a:spcPct val="150000"/>
              </a:lnSpc>
            </a:pPr>
            <a:r>
              <a:rPr lang="el-GR" sz="2000">
                <a:solidFill>
                  <a:srgbClr val="000000"/>
                </a:solidFill>
                <a:latin typeface="Open Sans" panose="020B0606030504020204" pitchFamily="34" charset="0"/>
              </a:rPr>
              <a:t>Educational workshops for local authorities and bodies.</a:t>
            </a:r>
          </a:p>
          <a:p>
            <a:pPr algn="ctr" rtl="0">
              <a:lnSpc>
                <a:spcPct val="150000"/>
              </a:lnSpc>
            </a:pPr>
            <a:r>
              <a:rPr lang="el-GR" sz="2000">
                <a:solidFill>
                  <a:srgbClr val="000000"/>
                </a:solidFill>
                <a:latin typeface="Open Sans" panose="020B0606030504020204" pitchFamily="34" charset="0"/>
              </a:rPr>
              <a:t>Development of political tools for local action plans.</a:t>
            </a:r>
          </a:p>
          <a:p>
            <a:pPr algn="ctr" rtl="0">
              <a:lnSpc>
                <a:spcPct val="150000"/>
              </a:lnSpc>
            </a:pPr>
            <a:r>
              <a:rPr lang="el-GR" sz="2000">
                <a:solidFill>
                  <a:srgbClr val="000000"/>
                </a:solidFill>
                <a:latin typeface="Open Sans" panose="020B0606030504020204" pitchFamily="34" charset="0"/>
              </a:rPr>
              <a:t>Adaptation strategies based on real needs and risk data.</a:t>
            </a:r>
          </a:p>
          <a:p>
            <a:pPr algn="ctr" rtl="0">
              <a:lnSpc>
                <a:spcPct val="150000"/>
              </a:lnSpc>
            </a:pPr>
            <a:r>
              <a:rPr lang="el-GR" sz="2000">
                <a:solidFill>
                  <a:srgbClr val="000000"/>
                </a:solidFill>
                <a:latin typeface="Open Sans" panose="020B0606030504020204" pitchFamily="34" charset="0"/>
              </a:rPr>
              <a:t>Expected Results:</a:t>
            </a:r>
          </a:p>
          <a:p>
            <a:pPr algn="ctr" rtl="0">
              <a:lnSpc>
                <a:spcPct val="150000"/>
              </a:lnSpc>
            </a:pPr>
            <a:r>
              <a:rPr lang="el-GR" sz="2000">
                <a:solidFill>
                  <a:srgbClr val="000000"/>
                </a:solidFill>
                <a:latin typeface="Open Sans" panose="020B0606030504020204" pitchFamily="34" charset="0"/>
              </a:rPr>
              <a:t>Improving institutional capacity for designing adaptation policies.</a:t>
            </a:r>
          </a:p>
          <a:p>
            <a:pPr algn="ctr" rtl="0">
              <a:lnSpc>
                <a:spcPct val="150000"/>
              </a:lnSpc>
            </a:pPr>
            <a:r>
              <a:rPr lang="el-GR" sz="2000">
                <a:solidFill>
                  <a:srgbClr val="000000"/>
                </a:solidFill>
                <a:latin typeface="Open Sans" panose="020B0606030504020204" pitchFamily="34" charset="0"/>
              </a:rPr>
              <a:t>Creation of policy briefs.</a:t>
            </a:r>
          </a:p>
          <a:p>
            <a:pPr algn="ctr" rtl="0">
              <a:lnSpc>
                <a:spcPct val="150000"/>
              </a:lnSpc>
            </a:pPr>
            <a:r>
              <a:rPr lang="el-GR" sz="2000">
                <a:solidFill>
                  <a:srgbClr val="000000"/>
                </a:solidFill>
                <a:latin typeface="Open Sans" panose="020B0606030504020204" pitchFamily="34" charset="0"/>
              </a:rPr>
              <a:t>Strengthening cross-sectoral cooperation.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E0BF11B-F61D-CA94-E9C3-EE232B89FEF9}"/>
              </a:ext>
            </a:extLst>
          </p:cNvPr>
          <p:cNvSpPr>
            <a:spLocks noGrp="1"/>
          </p:cNvSpPr>
          <p:nvPr>
            <p:ph type="sldNum" sz="quarter" idx="5"/>
          </p:nvPr>
        </p:nvSpPr>
        <p:spPr/>
        <p:txBody>
          <a:bodyPr/>
          <a:lstStyle/>
          <a:p>
            <a:pPr algn="l" rtl="0"/>
            <a:fld id="{0803DA13-78E3-4271-9A8A-C6991F53D5AB}" type="slidenum">
              <a:rPr lang="el-GR" smtClean="0"/>
              <a:t>149</a:t>
            </a:fld>
            <a:endParaRPr lang="el-GR"/>
          </a:p>
        </p:txBody>
      </p:sp>
    </p:spTree>
    <p:extLst>
      <p:ext uri="{BB962C8B-B14F-4D97-AF65-F5344CB8AC3E}">
        <p14:creationId xmlns:p14="http://schemas.microsoft.com/office/powerpoint/2010/main" val="25582805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BBBE2-46FE-B9B3-6229-C967554CBAE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9A65116-F88E-2016-4BD3-5546BC1338F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BBED353-E6A3-AC94-D849-AF94DF9E56E8}"/>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MPA-ADAPT (</a:t>
            </a:r>
            <a:r>
              <a:rPr lang="el-GR" sz="2000" dirty="0" err="1">
                <a:solidFill>
                  <a:srgbClr val="000000"/>
                </a:solidFill>
                <a:latin typeface="Open Sans" panose="020B0606030504020204" pitchFamily="34" charset="0"/>
              </a:rPr>
              <a:t>Interreg</a:t>
            </a:r>
            <a:r>
              <a:rPr lang="el-GR" sz="2000" dirty="0">
                <a:solidFill>
                  <a:srgbClr val="000000"/>
                </a:solidFill>
                <a:latin typeface="Open Sans" panose="020B0606030504020204" pitchFamily="34" charset="0"/>
              </a:rPr>
              <a:t>MED) Period: 2016–2019.</a:t>
            </a:r>
          </a:p>
          <a:p>
            <a:pPr algn="ctr" rtl="0">
              <a:lnSpc>
                <a:spcPct val="150000"/>
              </a:lnSpc>
            </a:pPr>
            <a:r>
              <a:rPr lang="el-GR" sz="2000" dirty="0">
                <a:solidFill>
                  <a:srgbClr val="000000"/>
                </a:solidFill>
                <a:latin typeface="Open Sans" panose="020B0606030504020204" pitchFamily="34" charset="0"/>
              </a:rPr>
              <a:t>Region: Mediterranean (Greece, Spain, Italy, Croatia, Albania).</a:t>
            </a:r>
          </a:p>
          <a:p>
            <a:pPr algn="ctr" rtl="0">
              <a:lnSpc>
                <a:spcPct val="150000"/>
              </a:lnSpc>
            </a:pPr>
            <a:r>
              <a:rPr lang="el-GR" sz="2000" dirty="0">
                <a:solidFill>
                  <a:srgbClr val="000000"/>
                </a:solidFill>
                <a:latin typeface="Open Sans" panose="020B0606030504020204" pitchFamily="34" charset="0"/>
              </a:rPr>
              <a:t>Coordinator: MEDPAN (Mediterranean Marine Protected Areas Network).</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5A1F202-E1FB-BE23-E4C9-4381050AEF01}"/>
              </a:ext>
            </a:extLst>
          </p:cNvPr>
          <p:cNvSpPr>
            <a:spLocks noGrp="1"/>
          </p:cNvSpPr>
          <p:nvPr>
            <p:ph type="sldNum" sz="quarter" idx="5"/>
          </p:nvPr>
        </p:nvSpPr>
        <p:spPr/>
        <p:txBody>
          <a:bodyPr/>
          <a:lstStyle/>
          <a:p>
            <a:pPr algn="l" rtl="0"/>
            <a:fld id="{0803DA13-78E3-4271-9A8A-C6991F53D5AB}" type="slidenum">
              <a:rPr lang="el-GR" smtClean="0"/>
              <a:t>150</a:t>
            </a:fld>
            <a:endParaRPr lang="el-GR"/>
          </a:p>
        </p:txBody>
      </p:sp>
    </p:spTree>
    <p:extLst>
      <p:ext uri="{BB962C8B-B14F-4D97-AF65-F5344CB8AC3E}">
        <p14:creationId xmlns:p14="http://schemas.microsoft.com/office/powerpoint/2010/main" val="363604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F4889-E771-CA7A-DD77-281C641A5CC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A7F1215-026B-9C71-E2EC-2C5C7F77439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93998C1-DD31-BBFA-69F6-98AC0CD2E47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Developing collaborative strategies: Strengthening collaboration with citizens, energy communities and local bodies to implement climate actions.</a:t>
            </a:r>
          </a:p>
          <a:p>
            <a:pPr algn="ctr" rtl="0">
              <a:lnSpc>
                <a:spcPct val="150000"/>
              </a:lnSpc>
            </a:pPr>
            <a:r>
              <a:rPr lang="el-GR" sz="2000">
                <a:solidFill>
                  <a:srgbClr val="000000"/>
                </a:solidFill>
                <a:latin typeface="Open Sans" panose="020B0606030504020204" pitchFamily="34" charset="0"/>
              </a:rPr>
              <a:t>Example: Energy communities in Greece (e.g. Karditsa Community of Energy) produce 5 MW from renewable sources, reducing energy costs for members by 25%.</a:t>
            </a:r>
          </a:p>
          <a:p>
            <a:pPr algn="ctr" rtl="0">
              <a:lnSpc>
                <a:spcPct val="150000"/>
              </a:lnSpc>
            </a:pPr>
            <a:r>
              <a:rPr lang="el-GR" sz="2000">
                <a:solidFill>
                  <a:srgbClr val="000000"/>
                </a:solidFill>
                <a:latin typeface="Open Sans" panose="020B0606030504020204" pitchFamily="34" charset="0"/>
              </a:rPr>
              <a:t>Implementation of participatory processes, such as public consultations, for the formulation of local policies.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B7C08BC-A724-A896-DA52-8F9D36C15BED}"/>
              </a:ext>
            </a:extLst>
          </p:cNvPr>
          <p:cNvSpPr>
            <a:spLocks noGrp="1"/>
          </p:cNvSpPr>
          <p:nvPr>
            <p:ph type="sldNum" sz="quarter" idx="5"/>
          </p:nvPr>
        </p:nvSpPr>
        <p:spPr/>
        <p:txBody>
          <a:bodyPr/>
          <a:lstStyle/>
          <a:p>
            <a:pPr algn="l" rtl="0"/>
            <a:fld id="{0803DA13-78E3-4271-9A8A-C6991F53D5AB}" type="slidenum">
              <a:rPr lang="el-GR" smtClean="0"/>
              <a:t>16</a:t>
            </a:fld>
            <a:endParaRPr lang="el-GR"/>
          </a:p>
        </p:txBody>
      </p:sp>
    </p:spTree>
    <p:extLst>
      <p:ext uri="{BB962C8B-B14F-4D97-AF65-F5344CB8AC3E}">
        <p14:creationId xmlns:p14="http://schemas.microsoft.com/office/powerpoint/2010/main" val="116386667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995E-3D56-97F8-EB83-D8E7FB0E2B2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A91A64B-5DD9-2F89-EAB8-BA41ACDD655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8CFF0D-6EE5-023F-B85E-7C5E2F655250}"/>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Objectives:</a:t>
            </a:r>
          </a:p>
          <a:p>
            <a:pPr algn="ctr" rtl="0">
              <a:lnSpc>
                <a:spcPct val="150000"/>
              </a:lnSpc>
            </a:pPr>
            <a:r>
              <a:rPr lang="el-GR" sz="2000" dirty="0">
                <a:solidFill>
                  <a:srgbClr val="000000"/>
                </a:solidFill>
                <a:latin typeface="Open Sans" panose="020B0606030504020204" pitchFamily="34" charset="0"/>
              </a:rPr>
              <a:t>Development of adaptation strategies for marine protected areas (MPAs).</a:t>
            </a:r>
          </a:p>
          <a:p>
            <a:pPr algn="ctr" rtl="0">
              <a:lnSpc>
                <a:spcPct val="150000"/>
              </a:lnSpc>
            </a:pPr>
            <a:r>
              <a:rPr lang="el-GR" sz="2000" dirty="0">
                <a:solidFill>
                  <a:srgbClr val="000000"/>
                </a:solidFill>
                <a:latin typeface="Open Sans" panose="020B0606030504020204" pitchFamily="34" charset="0"/>
              </a:rPr>
              <a:t>Assessment of ecosystem vulnerability and common pressures (global warming, sea level rise).</a:t>
            </a:r>
          </a:p>
          <a:p>
            <a:pPr algn="ctr" rtl="0">
              <a:lnSpc>
                <a:spcPct val="150000"/>
              </a:lnSpc>
            </a:pPr>
            <a:r>
              <a:rPr lang="el-GR" sz="2000" dirty="0">
                <a:solidFill>
                  <a:srgbClr val="000000"/>
                </a:solidFill>
                <a:latin typeface="Open Sans" panose="020B0606030504020204" pitchFamily="34" charset="0"/>
              </a:rPr>
              <a:t>Development of guidelines for MPA management under climate change.</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5BDA4C5-7884-4A2C-C1A5-6CF8FC0D1621}"/>
              </a:ext>
            </a:extLst>
          </p:cNvPr>
          <p:cNvSpPr>
            <a:spLocks noGrp="1"/>
          </p:cNvSpPr>
          <p:nvPr>
            <p:ph type="sldNum" sz="quarter" idx="5"/>
          </p:nvPr>
        </p:nvSpPr>
        <p:spPr/>
        <p:txBody>
          <a:bodyPr/>
          <a:lstStyle/>
          <a:p>
            <a:pPr algn="l" rtl="0"/>
            <a:fld id="{0803DA13-78E3-4271-9A8A-C6991F53D5AB}" type="slidenum">
              <a:rPr lang="el-GR" smtClean="0"/>
              <a:t>151</a:t>
            </a:fld>
            <a:endParaRPr lang="el-GR"/>
          </a:p>
        </p:txBody>
      </p:sp>
    </p:spTree>
    <p:extLst>
      <p:ext uri="{BB962C8B-B14F-4D97-AF65-F5344CB8AC3E}">
        <p14:creationId xmlns:p14="http://schemas.microsoft.com/office/powerpoint/2010/main" val="284265395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85C75-7A32-4370-208F-E14AFD644AA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52D70ED-695A-F20C-E53D-794F3C72CEB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883301D-83C5-6CCE-D39D-4C2CE425D8F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Activities:</a:t>
            </a:r>
          </a:p>
          <a:p>
            <a:pPr algn="ctr" rtl="0">
              <a:lnSpc>
                <a:spcPct val="150000"/>
              </a:lnSpc>
            </a:pPr>
            <a:r>
              <a:rPr lang="el-GR" sz="2000">
                <a:solidFill>
                  <a:srgbClr val="000000"/>
                </a:solidFill>
                <a:latin typeface="Open Sans" panose="020B0606030504020204" pitchFamily="34" charset="0"/>
              </a:rPr>
              <a:t>Pilot implementation of monitoring tools in selected marine areas.</a:t>
            </a:r>
          </a:p>
          <a:p>
            <a:pPr algn="ctr" rtl="0">
              <a:lnSpc>
                <a:spcPct val="150000"/>
              </a:lnSpc>
            </a:pPr>
            <a:r>
              <a:rPr lang="el-GR" sz="2000">
                <a:solidFill>
                  <a:srgbClr val="000000"/>
                </a:solidFill>
                <a:latin typeface="Open Sans" panose="020B0606030504020204" pitchFamily="34" charset="0"/>
              </a:rPr>
              <a:t>Training of protected area managers.</a:t>
            </a:r>
          </a:p>
          <a:p>
            <a:pPr algn="ctr" rtl="0">
              <a:lnSpc>
                <a:spcPct val="150000"/>
              </a:lnSpc>
            </a:pPr>
            <a:r>
              <a:rPr lang="el-GR" sz="2000">
                <a:solidFill>
                  <a:srgbClr val="000000"/>
                </a:solidFill>
                <a:latin typeface="Open Sans" panose="020B0606030504020204" pitchFamily="34" charset="0"/>
              </a:rPr>
              <a:t>Creation of risk and vulnerability assessment methodologies.</a:t>
            </a:r>
          </a:p>
          <a:p>
            <a:pPr algn="ctr" rtl="0">
              <a:lnSpc>
                <a:spcPct val="150000"/>
              </a:lnSpc>
            </a:pPr>
            <a:r>
              <a:rPr lang="el-GR" sz="2000">
                <a:solidFill>
                  <a:srgbClr val="000000"/>
                </a:solidFill>
                <a:latin typeface="Open Sans" panose="020B0606030504020204" pitchFamily="34" charset="0"/>
              </a:rPr>
              <a:t>Results:</a:t>
            </a:r>
          </a:p>
          <a:p>
            <a:pPr algn="ctr" rtl="0">
              <a:lnSpc>
                <a:spcPct val="150000"/>
              </a:lnSpc>
            </a:pPr>
            <a:r>
              <a:rPr lang="el-GR" sz="2000">
                <a:solidFill>
                  <a:srgbClr val="000000"/>
                </a:solidFill>
                <a:latin typeface="Open Sans" panose="020B0606030504020204" pitchFamily="34" charset="0"/>
              </a:rPr>
              <a:t>Creation of an “adaptation framework” for MPA.</a:t>
            </a:r>
          </a:p>
          <a:p>
            <a:pPr algn="ctr" rtl="0">
              <a:lnSpc>
                <a:spcPct val="150000"/>
              </a:lnSpc>
            </a:pPr>
            <a:r>
              <a:rPr lang="el-GR" sz="2000">
                <a:solidFill>
                  <a:srgbClr val="000000"/>
                </a:solidFill>
                <a:latin typeface="Open Sans" panose="020B0606030504020204" pitchFamily="34" charset="0"/>
              </a:rPr>
              <a:t>Common methodological tool for area managers.</a:t>
            </a:r>
          </a:p>
          <a:p>
            <a:pPr algn="ctr" rtl="0">
              <a:lnSpc>
                <a:spcPct val="150000"/>
              </a:lnSpc>
            </a:pPr>
            <a:r>
              <a:rPr lang="el-GR" sz="2000">
                <a:solidFill>
                  <a:srgbClr val="000000"/>
                </a:solidFill>
                <a:latin typeface="Open Sans" panose="020B0606030504020204" pitchFamily="34" charset="0"/>
              </a:rPr>
              <a:t>Policy and action proposals to strengthen marine resilience.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AF9A642-6775-9DF1-2FFC-9BE450362C0D}"/>
              </a:ext>
            </a:extLst>
          </p:cNvPr>
          <p:cNvSpPr>
            <a:spLocks noGrp="1"/>
          </p:cNvSpPr>
          <p:nvPr>
            <p:ph type="sldNum" sz="quarter" idx="5"/>
          </p:nvPr>
        </p:nvSpPr>
        <p:spPr/>
        <p:txBody>
          <a:bodyPr/>
          <a:lstStyle/>
          <a:p>
            <a:pPr algn="l" rtl="0"/>
            <a:fld id="{0803DA13-78E3-4271-9A8A-C6991F53D5AB}" type="slidenum">
              <a:rPr lang="el-GR" smtClean="0"/>
              <a:t>152</a:t>
            </a:fld>
            <a:endParaRPr lang="el-GR"/>
          </a:p>
        </p:txBody>
      </p:sp>
    </p:spTree>
    <p:extLst>
      <p:ext uri="{BB962C8B-B14F-4D97-AF65-F5344CB8AC3E}">
        <p14:creationId xmlns:p14="http://schemas.microsoft.com/office/powerpoint/2010/main" val="104621509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A82F-0C9B-DFC0-79AD-19D52D84576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A6A15B9-5288-9A6A-4E97-1320588F3C8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8BD11C8-9035-D462-AC81-7A162F5A00B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ADRIADAPT (Interreg ADRION) Period: 2019–2021.</a:t>
            </a:r>
          </a:p>
          <a:p>
            <a:pPr algn="ctr" rtl="0">
              <a:lnSpc>
                <a:spcPct val="150000"/>
              </a:lnSpc>
            </a:pPr>
            <a:r>
              <a:rPr lang="el-GR" sz="2000">
                <a:solidFill>
                  <a:srgbClr val="000000"/>
                </a:solidFill>
                <a:latin typeface="Open Sans" panose="020B0606030504020204" pitchFamily="34" charset="0"/>
              </a:rPr>
              <a:t>Region: Adriatic–Ionian (Italy, Croatia, Slovenia, Greece, Albania, Montenegro).</a:t>
            </a:r>
          </a:p>
          <a:p>
            <a:pPr algn="ctr" rtl="0">
              <a:lnSpc>
                <a:spcPct val="150000"/>
              </a:lnSpc>
            </a:pPr>
            <a:r>
              <a:rPr lang="el-GR" sz="2000">
                <a:solidFill>
                  <a:srgbClr val="000000"/>
                </a:solidFill>
                <a:latin typeface="Open Sans" panose="020B0606030504020204" pitchFamily="34" charset="0"/>
              </a:rPr>
              <a:t>Coordinator: CMCC (Euro-Mediterranean Centre for Climate Change, Italy).</a:t>
            </a:r>
          </a:p>
          <a:p>
            <a:pPr algn="ctr" rtl="0">
              <a:lnSpc>
                <a:spcPct val="150000"/>
              </a:lnSpc>
            </a:pPr>
            <a:r>
              <a:rPr lang="el-GR" sz="2000">
                <a:solidFill>
                  <a:srgbClr val="000000"/>
                </a:solidFill>
                <a:latin typeface="Open Sans" panose="020B0606030504020204" pitchFamily="34" charset="0"/>
              </a:rPr>
              <a:t>Objectives:</a:t>
            </a:r>
          </a:p>
          <a:p>
            <a:pPr algn="ctr" rtl="0">
              <a:lnSpc>
                <a:spcPct val="150000"/>
              </a:lnSpc>
            </a:pPr>
            <a:r>
              <a:rPr lang="el-GR" sz="2000">
                <a:solidFill>
                  <a:srgbClr val="000000"/>
                </a:solidFill>
                <a:latin typeface="Open Sans" panose="020B0606030504020204" pitchFamily="34" charset="0"/>
              </a:rPr>
              <a:t>Improving the capacity of cities/regions to respond to climate change.</a:t>
            </a:r>
          </a:p>
          <a:p>
            <a:pPr algn="ctr" rtl="0">
              <a:lnSpc>
                <a:spcPct val="150000"/>
              </a:lnSpc>
            </a:pPr>
            <a:r>
              <a:rPr lang="el-GR" sz="2000">
                <a:solidFill>
                  <a:srgbClr val="000000"/>
                </a:solidFill>
                <a:latin typeface="Open Sans" panose="020B0606030504020204" pitchFamily="34" charset="0"/>
              </a:rPr>
              <a:t>Providing tools and data for designing resilient strategies.</a:t>
            </a:r>
          </a:p>
          <a:p>
            <a:pPr algn="ctr" rtl="0">
              <a:lnSpc>
                <a:spcPct val="150000"/>
              </a:lnSpc>
            </a:pPr>
            <a:r>
              <a:rPr lang="el-GR" sz="2000">
                <a:solidFill>
                  <a:srgbClr val="000000"/>
                </a:solidFill>
                <a:latin typeface="Open Sans" panose="020B0606030504020204" pitchFamily="34" charset="0"/>
              </a:rPr>
              <a:t>Development of an information platform for public/private bodies.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28CAB2C-0945-8BA4-11A3-0D4D97F2C942}"/>
              </a:ext>
            </a:extLst>
          </p:cNvPr>
          <p:cNvSpPr>
            <a:spLocks noGrp="1"/>
          </p:cNvSpPr>
          <p:nvPr>
            <p:ph type="sldNum" sz="quarter" idx="5"/>
          </p:nvPr>
        </p:nvSpPr>
        <p:spPr/>
        <p:txBody>
          <a:bodyPr/>
          <a:lstStyle/>
          <a:p>
            <a:pPr algn="l" rtl="0"/>
            <a:fld id="{0803DA13-78E3-4271-9A8A-C6991F53D5AB}" type="slidenum">
              <a:rPr lang="el-GR" smtClean="0"/>
              <a:t>153</a:t>
            </a:fld>
            <a:endParaRPr lang="el-GR"/>
          </a:p>
        </p:txBody>
      </p:sp>
    </p:spTree>
    <p:extLst>
      <p:ext uri="{BB962C8B-B14F-4D97-AF65-F5344CB8AC3E}">
        <p14:creationId xmlns:p14="http://schemas.microsoft.com/office/powerpoint/2010/main" val="7320620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69311-3B3A-F4D3-D89D-1D05BB03599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7F69399-E456-F482-30C2-2C5333A5614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45578C-3B4F-7C86-1BBB-629A8B90092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Activities:</a:t>
            </a:r>
          </a:p>
          <a:p>
            <a:pPr algn="ctr" rtl="0">
              <a:lnSpc>
                <a:spcPct val="150000"/>
              </a:lnSpc>
            </a:pPr>
            <a:r>
              <a:rPr lang="el-GR" sz="2000">
                <a:solidFill>
                  <a:srgbClr val="000000"/>
                </a:solidFill>
                <a:latin typeface="Open Sans" panose="020B0606030504020204" pitchFamily="34" charset="0"/>
              </a:rPr>
              <a:t>Development of an online knowledge platform.</a:t>
            </a:r>
          </a:p>
          <a:p>
            <a:pPr algn="ctr" rtl="0">
              <a:lnSpc>
                <a:spcPct val="150000"/>
              </a:lnSpc>
            </a:pPr>
            <a:r>
              <a:rPr lang="el-GR" sz="2000">
                <a:solidFill>
                  <a:srgbClr val="000000"/>
                </a:solidFill>
                <a:latin typeface="Open Sans" panose="020B0606030504020204" pitchFamily="34" charset="0"/>
              </a:rPr>
              <a:t>Pilot actions in cities (Split, Ravenna, Patras).</a:t>
            </a:r>
          </a:p>
          <a:p>
            <a:pPr algn="ctr" rtl="0">
              <a:lnSpc>
                <a:spcPct val="150000"/>
              </a:lnSpc>
            </a:pPr>
            <a:r>
              <a:rPr lang="el-GR" sz="2000">
                <a:solidFill>
                  <a:srgbClr val="000000"/>
                </a:solidFill>
                <a:latin typeface="Open Sans" panose="020B0606030504020204" pitchFamily="34" charset="0"/>
              </a:rPr>
              <a:t>Organization of seminars and participatory workshops.</a:t>
            </a:r>
          </a:p>
          <a:p>
            <a:pPr algn="ctr" rtl="0">
              <a:lnSpc>
                <a:spcPct val="150000"/>
              </a:lnSpc>
            </a:pPr>
            <a:r>
              <a:rPr lang="el-GR" sz="2000">
                <a:solidFill>
                  <a:srgbClr val="000000"/>
                </a:solidFill>
                <a:latin typeface="Open Sans" panose="020B0606030504020204" pitchFamily="34" charset="0"/>
              </a:rPr>
              <a:t>Results:</a:t>
            </a:r>
          </a:p>
          <a:p>
            <a:pPr algn="ctr" rtl="0">
              <a:lnSpc>
                <a:spcPct val="150000"/>
              </a:lnSpc>
            </a:pPr>
            <a:r>
              <a:rPr lang="el-GR" sz="2000">
                <a:solidFill>
                  <a:srgbClr val="000000"/>
                </a:solidFill>
                <a:latin typeface="Open Sans" panose="020B0606030504020204" pitchFamily="34" charset="0"/>
              </a:rPr>
              <a:t>Electronic database with scientific tools and action plans.</a:t>
            </a:r>
          </a:p>
          <a:p>
            <a:pPr algn="ctr" rtl="0">
              <a:lnSpc>
                <a:spcPct val="150000"/>
              </a:lnSpc>
            </a:pPr>
            <a:r>
              <a:rPr lang="el-GR" sz="2000">
                <a:solidFill>
                  <a:srgbClr val="000000"/>
                </a:solidFill>
                <a:latin typeface="Open Sans" panose="020B0606030504020204" pitchFamily="34" charset="0"/>
              </a:rPr>
              <a:t>Exchange of experiences between partners.</a:t>
            </a:r>
          </a:p>
          <a:p>
            <a:pPr algn="ctr" rtl="0">
              <a:lnSpc>
                <a:spcPct val="150000"/>
              </a:lnSpc>
            </a:pPr>
            <a:r>
              <a:rPr lang="el-GR" sz="2000">
                <a:solidFill>
                  <a:srgbClr val="000000"/>
                </a:solidFill>
                <a:latin typeface="Open Sans" panose="020B0606030504020204" pitchFamily="34" charset="0"/>
              </a:rPr>
              <a:t>Integrating adaptation into local policies.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8863656-0BAF-C1E4-B723-E2FE5A8A2E74}"/>
              </a:ext>
            </a:extLst>
          </p:cNvPr>
          <p:cNvSpPr>
            <a:spLocks noGrp="1"/>
          </p:cNvSpPr>
          <p:nvPr>
            <p:ph type="sldNum" sz="quarter" idx="5"/>
          </p:nvPr>
        </p:nvSpPr>
        <p:spPr/>
        <p:txBody>
          <a:bodyPr/>
          <a:lstStyle/>
          <a:p>
            <a:pPr algn="l" rtl="0"/>
            <a:fld id="{0803DA13-78E3-4271-9A8A-C6991F53D5AB}" type="slidenum">
              <a:rPr lang="el-GR" smtClean="0"/>
              <a:t>154</a:t>
            </a:fld>
            <a:endParaRPr lang="el-GR"/>
          </a:p>
        </p:txBody>
      </p:sp>
    </p:spTree>
    <p:extLst>
      <p:ext uri="{BB962C8B-B14F-4D97-AF65-F5344CB8AC3E}">
        <p14:creationId xmlns:p14="http://schemas.microsoft.com/office/powerpoint/2010/main" val="97029134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5520-BE82-9C8B-43D0-5B7F4530972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86C9C6A-6E53-9502-D624-590A1898022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C228F9D-4840-A1AF-6043-6E5FE8342B6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Project Conclusions Projects show how targeted interventions are financed and implemented:</a:t>
            </a:r>
          </a:p>
          <a:p>
            <a:pPr algn="ctr" rtl="0">
              <a:lnSpc>
                <a:spcPct val="150000"/>
              </a:lnSpc>
            </a:pPr>
            <a:r>
              <a:rPr lang="el-GR" sz="2000">
                <a:solidFill>
                  <a:srgbClr val="000000"/>
                </a:solidFill>
                <a:latin typeface="Open Sans" panose="020B0606030504020204" pitchFamily="34" charset="0"/>
              </a:rPr>
              <a:t>ADAPTO: Strengthens policy cooperation and intergovernmental exchange.</a:t>
            </a:r>
          </a:p>
          <a:p>
            <a:pPr algn="ctr" rtl="0">
              <a:lnSpc>
                <a:spcPct val="150000"/>
              </a:lnSpc>
            </a:pPr>
            <a:r>
              <a:rPr lang="el-GR" sz="2000">
                <a:solidFill>
                  <a:srgbClr val="000000"/>
                </a:solidFill>
                <a:latin typeface="Open Sans" panose="020B0606030504020204" pitchFamily="34" charset="0"/>
              </a:rPr>
              <a:t>MPA-ADAPT: Focuses on ecological resilience of marine ecosystems.</a:t>
            </a:r>
          </a:p>
          <a:p>
            <a:pPr algn="ctr" rtl="0">
              <a:lnSpc>
                <a:spcPct val="150000"/>
              </a:lnSpc>
            </a:pPr>
            <a:r>
              <a:rPr lang="el-GR" sz="2000">
                <a:solidFill>
                  <a:srgbClr val="000000"/>
                </a:solidFill>
                <a:latin typeface="Open Sans" panose="020B0606030504020204" pitchFamily="34" charset="0"/>
              </a:rPr>
              <a:t>ADRIADAPT: Supports local authorities with knowledge and technical tools.</a:t>
            </a:r>
          </a:p>
          <a:p>
            <a:pPr algn="ctr" rtl="0">
              <a:lnSpc>
                <a:spcPct val="150000"/>
              </a:lnSpc>
            </a:pPr>
            <a:r>
              <a:rPr lang="el-GR" sz="2000">
                <a:solidFill>
                  <a:srgbClr val="000000"/>
                </a:solidFill>
                <a:latin typeface="Open Sans" panose="020B0606030504020204" pitchFamily="34" charset="0"/>
              </a:rPr>
              <a:t>Local government is a crucial pillar of climate policy, close to citizens' needs and the impacts of climate change.</a:t>
            </a:r>
          </a:p>
          <a:p>
            <a:pPr algn="ctr" rtl="0">
              <a:lnSpc>
                <a:spcPct val="150000"/>
              </a:lnSpc>
            </a:pPr>
            <a:r>
              <a:rPr lang="el-GR" sz="2000">
                <a:solidFill>
                  <a:srgbClr val="000000"/>
                </a:solidFill>
                <a:latin typeface="Open Sans" panose="020B0606030504020204" pitchFamily="34" charset="0"/>
              </a:rPr>
              <a:t>Evaluating good practices inspires and facilitates the replication of successful models.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5B5901E-A332-C5D1-6BF5-AE8A59219A8F}"/>
              </a:ext>
            </a:extLst>
          </p:cNvPr>
          <p:cNvSpPr>
            <a:spLocks noGrp="1"/>
          </p:cNvSpPr>
          <p:nvPr>
            <p:ph type="sldNum" sz="quarter" idx="5"/>
          </p:nvPr>
        </p:nvSpPr>
        <p:spPr/>
        <p:txBody>
          <a:bodyPr/>
          <a:lstStyle/>
          <a:p>
            <a:pPr algn="l" rtl="0"/>
            <a:fld id="{0803DA13-78E3-4271-9A8A-C6991F53D5AB}" type="slidenum">
              <a:rPr lang="el-GR" smtClean="0"/>
              <a:t>155</a:t>
            </a:fld>
            <a:endParaRPr lang="el-GR"/>
          </a:p>
        </p:txBody>
      </p:sp>
    </p:spTree>
    <p:extLst>
      <p:ext uri="{BB962C8B-B14F-4D97-AF65-F5344CB8AC3E}">
        <p14:creationId xmlns:p14="http://schemas.microsoft.com/office/powerpoint/2010/main" val="357352230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97C59-BD33-8E36-3467-9407E59721B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4458B29-9281-15B5-739D-E2508CB298E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E119B14-D331-9443-7D15-B39231E7A67C}"/>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Analysis and Categorization of Good Practices</a:t>
            </a:r>
          </a:p>
          <a:p>
            <a:pPr algn="ctr" rtl="0">
              <a:lnSpc>
                <a:spcPct val="150000"/>
              </a:lnSpc>
            </a:pPr>
            <a:r>
              <a:rPr lang="el-GR" sz="2000" dirty="0">
                <a:solidFill>
                  <a:srgbClr val="000000"/>
                </a:solidFill>
                <a:latin typeface="Open Sans" panose="020B0606030504020204" pitchFamily="34" charset="0"/>
              </a:rPr>
              <a:t>Successful local government practices for climate adaptation are classified into:</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1. Physical Resilience and Infrastructure</a:t>
            </a:r>
          </a:p>
          <a:p>
            <a:pPr algn="ctr" rtl="0">
              <a:lnSpc>
                <a:spcPct val="150000"/>
              </a:lnSpc>
            </a:pPr>
            <a:r>
              <a:rPr lang="el-GR" sz="2000" dirty="0">
                <a:solidFill>
                  <a:srgbClr val="000000"/>
                </a:solidFill>
                <a:latin typeface="Open Sans" panose="020B0606030504020204" pitchFamily="34" charset="0"/>
              </a:rPr>
              <a:t>Interventions in public spaces, infrastructure, networks to reduce disaster risks (floods, heat waves).</a:t>
            </a:r>
          </a:p>
          <a:p>
            <a:pPr algn="ctr" rtl="0">
              <a:lnSpc>
                <a:spcPct val="150000"/>
              </a:lnSpc>
            </a:pPr>
            <a:r>
              <a:rPr lang="el-GR" sz="2000" dirty="0">
                <a:solidFill>
                  <a:srgbClr val="000000"/>
                </a:solidFill>
                <a:latin typeface="Open Sans" panose="020B0606030504020204" pitchFamily="34" charset="0"/>
              </a:rPr>
              <a:t>Development of green infrastructure (green roofs, urban forests).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81716B6-7062-F22C-9D0A-D5FFCC89EAF2}"/>
              </a:ext>
            </a:extLst>
          </p:cNvPr>
          <p:cNvSpPr>
            <a:spLocks noGrp="1"/>
          </p:cNvSpPr>
          <p:nvPr>
            <p:ph type="sldNum" sz="quarter" idx="5"/>
          </p:nvPr>
        </p:nvSpPr>
        <p:spPr/>
        <p:txBody>
          <a:bodyPr/>
          <a:lstStyle/>
          <a:p>
            <a:pPr algn="l" rtl="0"/>
            <a:fld id="{0803DA13-78E3-4271-9A8A-C6991F53D5AB}" type="slidenum">
              <a:rPr lang="el-GR" smtClean="0"/>
              <a:t>156</a:t>
            </a:fld>
            <a:endParaRPr lang="el-GR"/>
          </a:p>
        </p:txBody>
      </p:sp>
    </p:spTree>
    <p:extLst>
      <p:ext uri="{BB962C8B-B14F-4D97-AF65-F5344CB8AC3E}">
        <p14:creationId xmlns:p14="http://schemas.microsoft.com/office/powerpoint/2010/main" val="277359267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F434-6D94-5113-0816-5BF1D467543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3F57043-387C-A543-5193-1A9345E843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9C61A26-89AD-3D60-8FBD-F163CEAD2A8D}"/>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2. Water Resources and Biodiversity Management Upgrading of drainage systems, natural streams, riparian zones.</a:t>
            </a:r>
          </a:p>
          <a:p>
            <a:pPr algn="ctr" rtl="0">
              <a:lnSpc>
                <a:spcPct val="150000"/>
              </a:lnSpc>
            </a:pPr>
            <a:r>
              <a:rPr lang="el-GR" sz="2000" dirty="0">
                <a:solidFill>
                  <a:srgbClr val="000000"/>
                </a:solidFill>
                <a:latin typeface="Open Sans" panose="020B0606030504020204" pitchFamily="34" charset="0"/>
              </a:rPr>
              <a:t>Protection of wetlands and ecosystems with adaptive value.</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C1AC38B-205B-A6AF-0283-4957894AF992}"/>
              </a:ext>
            </a:extLst>
          </p:cNvPr>
          <p:cNvSpPr>
            <a:spLocks noGrp="1"/>
          </p:cNvSpPr>
          <p:nvPr>
            <p:ph type="sldNum" sz="quarter" idx="5"/>
          </p:nvPr>
        </p:nvSpPr>
        <p:spPr/>
        <p:txBody>
          <a:bodyPr/>
          <a:lstStyle/>
          <a:p>
            <a:pPr algn="l" rtl="0"/>
            <a:fld id="{0803DA13-78E3-4271-9A8A-C6991F53D5AB}" type="slidenum">
              <a:rPr lang="el-GR" smtClean="0"/>
              <a:t>157</a:t>
            </a:fld>
            <a:endParaRPr lang="el-GR"/>
          </a:p>
        </p:txBody>
      </p:sp>
    </p:spTree>
    <p:extLst>
      <p:ext uri="{BB962C8B-B14F-4D97-AF65-F5344CB8AC3E}">
        <p14:creationId xmlns:p14="http://schemas.microsoft.com/office/powerpoint/2010/main" val="422800034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B89D1-CB23-285D-B04A-C235733487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3D6F5C4-47C2-B04F-06B2-654B7808C1D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7F5BC42-5B3D-BBA1-EE8A-DD1F76F5E6C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3. Energy Upgrading and Emission Reduction</a:t>
            </a:r>
          </a:p>
          <a:p>
            <a:pPr algn="ctr" rtl="0">
              <a:lnSpc>
                <a:spcPct val="150000"/>
              </a:lnSpc>
            </a:pPr>
            <a:r>
              <a:rPr lang="el-GR" sz="2000">
                <a:solidFill>
                  <a:srgbClr val="000000"/>
                </a:solidFill>
                <a:latin typeface="Open Sans" panose="020B0606030504020204" pitchFamily="34" charset="0"/>
              </a:rPr>
              <a:t>Energy efficiency improvement programs in public/private buildings.</a:t>
            </a:r>
          </a:p>
          <a:p>
            <a:pPr algn="ctr" rtl="0">
              <a:lnSpc>
                <a:spcPct val="150000"/>
              </a:lnSpc>
            </a:pPr>
            <a:r>
              <a:rPr lang="el-GR" sz="2000">
                <a:solidFill>
                  <a:srgbClr val="000000"/>
                </a:solidFill>
                <a:latin typeface="Open Sans" panose="020B0606030504020204" pitchFamily="34" charset="0"/>
              </a:rPr>
              <a:t>Sustainable mobility and low-emission travel applications.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4. Citizen Participation and Social Resilience</a:t>
            </a:r>
          </a:p>
          <a:p>
            <a:pPr algn="ctr" rtl="0">
              <a:lnSpc>
                <a:spcPct val="150000"/>
              </a:lnSpc>
            </a:pPr>
            <a:r>
              <a:rPr lang="el-GR" sz="2000">
                <a:solidFill>
                  <a:srgbClr val="000000"/>
                </a:solidFill>
                <a:latin typeface="Open Sans" panose="020B0606030504020204" pitchFamily="34" charset="0"/>
              </a:rPr>
              <a:t>Information, participation and education programs on climate change.</a:t>
            </a:r>
          </a:p>
          <a:p>
            <a:pPr algn="ctr" rtl="0">
              <a:lnSpc>
                <a:spcPct val="150000"/>
              </a:lnSpc>
            </a:pPr>
            <a:r>
              <a:rPr lang="el-GR" sz="2000">
                <a:solidFill>
                  <a:srgbClr val="000000"/>
                </a:solidFill>
                <a:latin typeface="Open Sans" panose="020B0606030504020204" pitchFamily="34" charset="0"/>
              </a:rPr>
              <a:t>Support for vulnerable populations to climate phenomena.</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B4BB10B-BE7D-2CD5-7076-A5EFC32A53D9}"/>
              </a:ext>
            </a:extLst>
          </p:cNvPr>
          <p:cNvSpPr>
            <a:spLocks noGrp="1"/>
          </p:cNvSpPr>
          <p:nvPr>
            <p:ph type="sldNum" sz="quarter" idx="5"/>
          </p:nvPr>
        </p:nvSpPr>
        <p:spPr/>
        <p:txBody>
          <a:bodyPr/>
          <a:lstStyle/>
          <a:p>
            <a:pPr algn="l" rtl="0"/>
            <a:fld id="{0803DA13-78E3-4271-9A8A-C6991F53D5AB}" type="slidenum">
              <a:rPr lang="el-GR" smtClean="0"/>
              <a:t>158</a:t>
            </a:fld>
            <a:endParaRPr lang="el-GR"/>
          </a:p>
        </p:txBody>
      </p:sp>
    </p:spTree>
    <p:extLst>
      <p:ext uri="{BB962C8B-B14F-4D97-AF65-F5344CB8AC3E}">
        <p14:creationId xmlns:p14="http://schemas.microsoft.com/office/powerpoint/2010/main" val="310966365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6331-B2AD-C78F-5E6C-386C56C2F19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FA25AB4-356B-D668-8CEC-CCF72A8E8E9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23A3242-E2D2-8C2F-43D5-B56C12E404AA}"/>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Examples of Successful Interventions by Municipalities</a:t>
            </a:r>
          </a:p>
          <a:p>
            <a:pPr algn="ctr" rtl="0">
              <a:lnSpc>
                <a:spcPct val="150000"/>
              </a:lnSpc>
            </a:pPr>
            <a:r>
              <a:rPr lang="el-GR" sz="2000" dirty="0">
                <a:solidFill>
                  <a:srgbClr val="000000"/>
                </a:solidFill>
                <a:latin typeface="Open Sans" panose="020B0606030504020204" pitchFamily="34" charset="0"/>
              </a:rPr>
              <a:t>1. Municipality of Larissa (Greece) – Green Corridors and Urban Resilience</a:t>
            </a:r>
          </a:p>
          <a:p>
            <a:pPr algn="ctr" rtl="0">
              <a:lnSpc>
                <a:spcPct val="150000"/>
              </a:lnSpc>
            </a:pPr>
            <a:r>
              <a:rPr lang="el-GR" sz="2000" dirty="0">
                <a:solidFill>
                  <a:srgbClr val="000000"/>
                </a:solidFill>
                <a:latin typeface="Open Sans" panose="020B0606030504020204" pitchFamily="34" charset="0"/>
              </a:rPr>
              <a:t>Context: Participation in the URBACT project “</a:t>
            </a:r>
            <a:r>
              <a:rPr lang="el-GR" sz="2000" dirty="0" err="1">
                <a:solidFill>
                  <a:srgbClr val="000000"/>
                </a:solidFill>
                <a:latin typeface="Open Sans" panose="020B0606030504020204" pitchFamily="34" charset="0"/>
              </a:rPr>
              <a:t>Food</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Corridors</a:t>
            </a:r>
            <a:r>
              <a:rPr lang="el-GR" sz="2000" dirty="0">
                <a:solidFill>
                  <a:srgbClr val="000000"/>
                </a:solidFill>
                <a:latin typeface="Open Sans" panose="020B0606030504020204" pitchFamily="34" charset="0"/>
              </a:rPr>
              <a:t>” for city networks that design nutrition plans, enhancing sustainability and resilience.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4A50E38-CB92-BC4C-E8B5-B16311C746AA}"/>
              </a:ext>
            </a:extLst>
          </p:cNvPr>
          <p:cNvSpPr>
            <a:spLocks noGrp="1"/>
          </p:cNvSpPr>
          <p:nvPr>
            <p:ph type="sldNum" sz="quarter" idx="5"/>
          </p:nvPr>
        </p:nvSpPr>
        <p:spPr/>
        <p:txBody>
          <a:bodyPr/>
          <a:lstStyle/>
          <a:p>
            <a:pPr algn="l" rtl="0"/>
            <a:fld id="{0803DA13-78E3-4271-9A8A-C6991F53D5AB}" type="slidenum">
              <a:rPr lang="el-GR" smtClean="0"/>
              <a:t>159</a:t>
            </a:fld>
            <a:endParaRPr lang="el-GR"/>
          </a:p>
        </p:txBody>
      </p:sp>
    </p:spTree>
    <p:extLst>
      <p:ext uri="{BB962C8B-B14F-4D97-AF65-F5344CB8AC3E}">
        <p14:creationId xmlns:p14="http://schemas.microsoft.com/office/powerpoint/2010/main" val="4351183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76D6-B9BC-1E5A-D331-59A62B58423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792B30D-7513-0CFB-C8AB-63F88FDF8EB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32AF3D3-6571-DC0B-49FB-94EA06E675CD}"/>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Interventions:</a:t>
            </a:r>
          </a:p>
          <a:p>
            <a:pPr algn="ctr" rtl="0">
              <a:lnSpc>
                <a:spcPct val="150000"/>
              </a:lnSpc>
            </a:pPr>
            <a:r>
              <a:rPr lang="el-GR" sz="2000" dirty="0">
                <a:solidFill>
                  <a:srgbClr val="000000"/>
                </a:solidFill>
                <a:latin typeface="Open Sans" panose="020B0606030504020204" pitchFamily="34" charset="0"/>
              </a:rPr>
              <a:t>Development of green corridors connecting urban/</a:t>
            </a:r>
            <a:r>
              <a:rPr lang="el-GR" sz="2000" dirty="0" err="1">
                <a:solidFill>
                  <a:srgbClr val="000000"/>
                </a:solidFill>
                <a:latin typeface="Open Sans" panose="020B0606030504020204" pitchFamily="34" charset="0"/>
              </a:rPr>
              <a:t>suburban</a:t>
            </a:r>
            <a:r>
              <a:rPr lang="el-GR" sz="2000" dirty="0">
                <a:solidFill>
                  <a:srgbClr val="000000"/>
                </a:solidFill>
                <a:latin typeface="Open Sans" panose="020B0606030504020204" pitchFamily="34" charset="0"/>
              </a:rPr>
              <a:t>spaces.</a:t>
            </a:r>
          </a:p>
          <a:p>
            <a:pPr algn="ctr" rtl="0">
              <a:lnSpc>
                <a:spcPct val="150000"/>
              </a:lnSpc>
            </a:pPr>
            <a:r>
              <a:rPr lang="el-GR" sz="2000" dirty="0">
                <a:solidFill>
                  <a:srgbClr val="000000"/>
                </a:solidFill>
                <a:latin typeface="Open Sans" panose="020B0606030504020204" pitchFamily="34" charset="0"/>
              </a:rPr>
              <a:t>Promoting sustainable urban agriculture and local food production.</a:t>
            </a:r>
          </a:p>
          <a:p>
            <a:pPr algn="ctr" rtl="0">
              <a:lnSpc>
                <a:spcPct val="150000"/>
              </a:lnSpc>
            </a:pPr>
            <a:r>
              <a:rPr lang="el-GR" sz="2000" dirty="0">
                <a:solidFill>
                  <a:srgbClr val="000000"/>
                </a:solidFill>
                <a:latin typeface="Open Sans" panose="020B0606030504020204" pitchFamily="34" charset="0"/>
              </a:rPr>
              <a:t>Strengthening biodiversity and ecological connectivity.</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7E69DAC-FF33-2B03-57C5-DED0524E7321}"/>
              </a:ext>
            </a:extLst>
          </p:cNvPr>
          <p:cNvSpPr>
            <a:spLocks noGrp="1"/>
          </p:cNvSpPr>
          <p:nvPr>
            <p:ph type="sldNum" sz="quarter" idx="5"/>
          </p:nvPr>
        </p:nvSpPr>
        <p:spPr/>
        <p:txBody>
          <a:bodyPr/>
          <a:lstStyle/>
          <a:p>
            <a:pPr algn="l" rtl="0"/>
            <a:fld id="{0803DA13-78E3-4271-9A8A-C6991F53D5AB}" type="slidenum">
              <a:rPr lang="el-GR" smtClean="0"/>
              <a:t>160</a:t>
            </a:fld>
            <a:endParaRPr lang="el-GR"/>
          </a:p>
        </p:txBody>
      </p:sp>
    </p:spTree>
    <p:extLst>
      <p:ext uri="{BB962C8B-B14F-4D97-AF65-F5344CB8AC3E}">
        <p14:creationId xmlns:p14="http://schemas.microsoft.com/office/powerpoint/2010/main" val="407258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3839C-1155-5E1A-B590-B7AA6F0ABAB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58A6857-BFD4-4CD5-E623-84261CC2634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3B1C1DB-3A8F-206D-5105-C8FA9CF4AA3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Communication and reporting of environmental performance:</a:t>
            </a:r>
          </a:p>
          <a:p>
            <a:pPr algn="ctr" rtl="0">
              <a:lnSpc>
                <a:spcPct val="150000"/>
              </a:lnSpc>
            </a:pPr>
            <a:r>
              <a:rPr lang="el-GR" sz="2000">
                <a:solidFill>
                  <a:srgbClr val="000000"/>
                </a:solidFill>
                <a:latin typeface="Open Sans" panose="020B0606030504020204" pitchFamily="34" charset="0"/>
              </a:rPr>
              <a:t>Learning techniques for writing environmental performance reports, according to international standards, such as the Global Reporting Initiative (GRI).</a:t>
            </a:r>
          </a:p>
          <a:p>
            <a:pPr algn="ctr" rtl="0">
              <a:lnSpc>
                <a:spcPct val="150000"/>
              </a:lnSpc>
            </a:pPr>
            <a:r>
              <a:rPr lang="el-GR" sz="2000">
                <a:solidFill>
                  <a:srgbClr val="000000"/>
                </a:solidFill>
                <a:latin typeface="Open Sans" panose="020B0606030504020204" pitchFamily="34" charset="0"/>
              </a:rPr>
              <a:t>Development of communication skills to present environmental achievements to citizens, investors and international organizations.</a:t>
            </a:r>
          </a:p>
          <a:p>
            <a:pPr algn="ctr" rtl="0">
              <a:lnSpc>
                <a:spcPct val="150000"/>
              </a:lnSpc>
            </a:pPr>
            <a:r>
              <a:rPr lang="el-GR" sz="2000">
                <a:solidFill>
                  <a:srgbClr val="000000"/>
                </a:solidFill>
                <a:latin typeface="Open Sans" panose="020B0606030504020204" pitchFamily="34" charset="0"/>
              </a:rPr>
              <a:t>Example: The Municipality of Heraklion, Crete publishes annual environmental performance reports, attracting funding from the NSRF for green projects.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28EC646-A305-2428-53AF-C31567DF86B7}"/>
              </a:ext>
            </a:extLst>
          </p:cNvPr>
          <p:cNvSpPr>
            <a:spLocks noGrp="1"/>
          </p:cNvSpPr>
          <p:nvPr>
            <p:ph type="sldNum" sz="quarter" idx="5"/>
          </p:nvPr>
        </p:nvSpPr>
        <p:spPr/>
        <p:txBody>
          <a:bodyPr/>
          <a:lstStyle/>
          <a:p>
            <a:pPr algn="l" rtl="0"/>
            <a:fld id="{0803DA13-78E3-4271-9A8A-C6991F53D5AB}" type="slidenum">
              <a:rPr lang="el-GR" smtClean="0"/>
              <a:t>17</a:t>
            </a:fld>
            <a:endParaRPr lang="el-GR"/>
          </a:p>
        </p:txBody>
      </p:sp>
    </p:spTree>
    <p:extLst>
      <p:ext uri="{BB962C8B-B14F-4D97-AF65-F5344CB8AC3E}">
        <p14:creationId xmlns:p14="http://schemas.microsoft.com/office/powerpoint/2010/main" val="411402929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FA261-3D7A-571C-A76B-3E15D8D1138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0A73A7B-A896-569C-EA86-C8E81FA09D3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8671D64-88E2-B466-92E9-4B958377DCB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Results: Improved air quality and reduced temperatures locally.</a:t>
            </a:r>
          </a:p>
          <a:p>
            <a:pPr algn="ctr" rtl="0">
              <a:lnSpc>
                <a:spcPct val="150000"/>
              </a:lnSpc>
            </a:pPr>
            <a:r>
              <a:rPr lang="el-GR" sz="2000">
                <a:solidFill>
                  <a:srgbClr val="000000"/>
                </a:solidFill>
                <a:latin typeface="Open Sans" panose="020B0606030504020204" pitchFamily="34" charset="0"/>
              </a:rPr>
              <a:t>Strengthening social cohesion through citizen participation.</a:t>
            </a:r>
          </a:p>
          <a:p>
            <a:pPr algn="ctr" rtl="0">
              <a:lnSpc>
                <a:spcPct val="150000"/>
              </a:lnSpc>
            </a:pPr>
            <a:r>
              <a:rPr lang="el-GR" sz="2000">
                <a:solidFill>
                  <a:srgbClr val="000000"/>
                </a:solidFill>
                <a:latin typeface="Open Sans" panose="020B0606030504020204" pitchFamily="34" charset="0"/>
              </a:rPr>
              <a:t>Increasing accessibility to green spaces.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CE8A65A-F632-D46E-69BF-2D8FF6FD3DC4}"/>
              </a:ext>
            </a:extLst>
          </p:cNvPr>
          <p:cNvSpPr>
            <a:spLocks noGrp="1"/>
          </p:cNvSpPr>
          <p:nvPr>
            <p:ph type="sldNum" sz="quarter" idx="5"/>
          </p:nvPr>
        </p:nvSpPr>
        <p:spPr/>
        <p:txBody>
          <a:bodyPr/>
          <a:lstStyle/>
          <a:p>
            <a:pPr algn="l" rtl="0"/>
            <a:fld id="{0803DA13-78E3-4271-9A8A-C6991F53D5AB}" type="slidenum">
              <a:rPr lang="el-GR" smtClean="0"/>
              <a:t>161</a:t>
            </a:fld>
            <a:endParaRPr lang="el-GR"/>
          </a:p>
        </p:txBody>
      </p:sp>
    </p:spTree>
    <p:extLst>
      <p:ext uri="{BB962C8B-B14F-4D97-AF65-F5344CB8AC3E}">
        <p14:creationId xmlns:p14="http://schemas.microsoft.com/office/powerpoint/2010/main" val="273554648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0243-9827-1C26-BA8D-1021436AA75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607E02E-ADCD-963F-3B7D-8DEFA3EC937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C6A3DE2-43CE-4F16-009A-66B21D021EE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2. Municipality of Athens (Greece) – “Cool Athens” Program for Heat Waves Context: LIFE “Cool Athens” Program to address the impacts of heat waves.</a:t>
            </a:r>
          </a:p>
          <a:p>
            <a:pPr algn="ctr" rtl="0">
              <a:lnSpc>
                <a:spcPct val="150000"/>
              </a:lnSpc>
            </a:pPr>
            <a:r>
              <a:rPr lang="el-GR" sz="2000">
                <a:solidFill>
                  <a:srgbClr val="000000"/>
                </a:solidFill>
                <a:latin typeface="Open Sans" panose="020B0606030504020204" pitchFamily="34" charset="0"/>
              </a:rPr>
              <a:t>Interventions:</a:t>
            </a:r>
          </a:p>
          <a:p>
            <a:pPr algn="ctr" rtl="0">
              <a:lnSpc>
                <a:spcPct val="150000"/>
              </a:lnSpc>
            </a:pPr>
            <a:r>
              <a:rPr lang="el-GR" sz="2000">
                <a:solidFill>
                  <a:srgbClr val="000000"/>
                </a:solidFill>
                <a:latin typeface="Open Sans" panose="020B0606030504020204" pitchFamily="34" charset="0"/>
              </a:rPr>
              <a:t>Categorization of heat waves based on risk, sending warning messages.</a:t>
            </a:r>
          </a:p>
          <a:p>
            <a:pPr algn="ctr" rtl="0">
              <a:lnSpc>
                <a:spcPct val="150000"/>
              </a:lnSpc>
            </a:pPr>
            <a:r>
              <a:rPr lang="el-GR" sz="2000">
                <a:solidFill>
                  <a:srgbClr val="000000"/>
                </a:solidFill>
                <a:latin typeface="Open Sans" panose="020B0606030504020204" pitchFamily="34" charset="0"/>
              </a:rPr>
              <a:t>Creating an application for navigating cool routes.</a:t>
            </a:r>
          </a:p>
          <a:p>
            <a:pPr algn="ctr" rtl="0">
              <a:lnSpc>
                <a:spcPct val="150000"/>
              </a:lnSpc>
            </a:pPr>
            <a:r>
              <a:rPr lang="el-GR" sz="2000">
                <a:solidFill>
                  <a:srgbClr val="000000"/>
                </a:solidFill>
                <a:latin typeface="Open Sans" panose="020B0606030504020204" pitchFamily="34" charset="0"/>
              </a:rPr>
              <a:t>Extension of “Cool Centres” opening hours and support for vulnerable groups.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7BBF680-0696-7CBD-76FA-C68A0600703E}"/>
              </a:ext>
            </a:extLst>
          </p:cNvPr>
          <p:cNvSpPr>
            <a:spLocks noGrp="1"/>
          </p:cNvSpPr>
          <p:nvPr>
            <p:ph type="sldNum" sz="quarter" idx="5"/>
          </p:nvPr>
        </p:nvSpPr>
        <p:spPr/>
        <p:txBody>
          <a:bodyPr/>
          <a:lstStyle/>
          <a:p>
            <a:pPr algn="l" rtl="0"/>
            <a:fld id="{0803DA13-78E3-4271-9A8A-C6991F53D5AB}" type="slidenum">
              <a:rPr lang="el-GR" smtClean="0"/>
              <a:t>162</a:t>
            </a:fld>
            <a:endParaRPr lang="el-GR"/>
          </a:p>
        </p:txBody>
      </p:sp>
    </p:spTree>
    <p:extLst>
      <p:ext uri="{BB962C8B-B14F-4D97-AF65-F5344CB8AC3E}">
        <p14:creationId xmlns:p14="http://schemas.microsoft.com/office/powerpoint/2010/main" val="291384879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4162-46E4-B84A-17B6-2AA4664898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A8CE89-3F90-9F20-5F8C-7EB32A4AA04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089F1A7-FF4B-00E5-3F4D-2637EE1ED37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Results: Reduction in energy demand by 15% during the summer months.</a:t>
            </a:r>
          </a:p>
          <a:p>
            <a:pPr algn="ctr" rtl="0">
              <a:lnSpc>
                <a:spcPct val="150000"/>
              </a:lnSpc>
            </a:pPr>
            <a:r>
              <a:rPr lang="el-GR" sz="2000">
                <a:solidFill>
                  <a:srgbClr val="000000"/>
                </a:solidFill>
                <a:latin typeface="Open Sans" panose="020B0606030504020204" pitchFamily="34" charset="0"/>
              </a:rPr>
              <a:t>Improved quality of life, reduced heat stress.</a:t>
            </a:r>
          </a:p>
          <a:p>
            <a:pPr algn="ctr" rtl="0">
              <a:lnSpc>
                <a:spcPct val="150000"/>
              </a:lnSpc>
            </a:pPr>
            <a:r>
              <a:rPr lang="el-GR" sz="2000">
                <a:solidFill>
                  <a:srgbClr val="000000"/>
                </a:solidFill>
                <a:latin typeface="Open Sans" panose="020B0606030504020204" pitchFamily="34" charset="0"/>
              </a:rPr>
              <a:t>Enhanced resistance to extreme temperatures.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7E275CF-5935-6B01-F4E5-CA39947F680B}"/>
              </a:ext>
            </a:extLst>
          </p:cNvPr>
          <p:cNvSpPr>
            <a:spLocks noGrp="1"/>
          </p:cNvSpPr>
          <p:nvPr>
            <p:ph type="sldNum" sz="quarter" idx="5"/>
          </p:nvPr>
        </p:nvSpPr>
        <p:spPr/>
        <p:txBody>
          <a:bodyPr/>
          <a:lstStyle/>
          <a:p>
            <a:pPr algn="l" rtl="0"/>
            <a:fld id="{0803DA13-78E3-4271-9A8A-C6991F53D5AB}" type="slidenum">
              <a:rPr lang="el-GR" smtClean="0"/>
              <a:t>163</a:t>
            </a:fld>
            <a:endParaRPr lang="el-GR"/>
          </a:p>
        </p:txBody>
      </p:sp>
    </p:spTree>
    <p:extLst>
      <p:ext uri="{BB962C8B-B14F-4D97-AF65-F5344CB8AC3E}">
        <p14:creationId xmlns:p14="http://schemas.microsoft.com/office/powerpoint/2010/main" val="161609257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D9B8-5086-30DD-8783-483D00A886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AC02436-77F1-E10B-C5ED-C1E6015AC7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24F8619-9CBC-D386-E4E7-AC6D8697FA5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3. Municipality of Rome (Italy) – Natural Solutions for Floods Context: LIFE – UrbanAdapt Program for natural solutions to deal with floods.</a:t>
            </a:r>
          </a:p>
          <a:p>
            <a:pPr algn="ctr" rtl="0">
              <a:lnSpc>
                <a:spcPct val="150000"/>
              </a:lnSpc>
            </a:pPr>
            <a:r>
              <a:rPr lang="el-GR" sz="2000">
                <a:solidFill>
                  <a:srgbClr val="000000"/>
                </a:solidFill>
                <a:latin typeface="Open Sans" panose="020B0606030504020204" pitchFamily="34" charset="0"/>
              </a:rPr>
              <a:t>Interventions:</a:t>
            </a:r>
          </a:p>
          <a:p>
            <a:pPr algn="ctr" rtl="0">
              <a:lnSpc>
                <a:spcPct val="150000"/>
              </a:lnSpc>
            </a:pPr>
            <a:r>
              <a:rPr lang="el-GR" sz="2000">
                <a:solidFill>
                  <a:srgbClr val="000000"/>
                </a:solidFill>
                <a:latin typeface="Open Sans" panose="020B0606030504020204" pitchFamily="34" charset="0"/>
              </a:rPr>
              <a:t>Upgrading of Tiber riverside areas with high water absorption areas.</a:t>
            </a:r>
          </a:p>
          <a:p>
            <a:pPr algn="ctr" rtl="0">
              <a:lnSpc>
                <a:spcPct val="150000"/>
              </a:lnSpc>
            </a:pPr>
            <a:r>
              <a:rPr lang="el-GR" sz="2000">
                <a:solidFill>
                  <a:srgbClr val="000000"/>
                </a:solidFill>
                <a:latin typeface="Open Sans" panose="020B0606030504020204" pitchFamily="34" charset="0"/>
              </a:rPr>
              <a:t>Implementation of green infrastructure for rainwater management.</a:t>
            </a:r>
          </a:p>
          <a:p>
            <a:pPr algn="ctr" rtl="0">
              <a:lnSpc>
                <a:spcPct val="150000"/>
              </a:lnSpc>
            </a:pPr>
            <a:r>
              <a:rPr lang="el-GR" sz="2000">
                <a:solidFill>
                  <a:srgbClr val="000000"/>
                </a:solidFill>
                <a:latin typeface="Open Sans" panose="020B0606030504020204" pitchFamily="34" charset="0"/>
              </a:rPr>
              <a:t>Strengthening biodiversity and ecological connectivity.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7B5DB72-4434-5764-409F-A5B7B93D2131}"/>
              </a:ext>
            </a:extLst>
          </p:cNvPr>
          <p:cNvSpPr>
            <a:spLocks noGrp="1"/>
          </p:cNvSpPr>
          <p:nvPr>
            <p:ph type="sldNum" sz="quarter" idx="5"/>
          </p:nvPr>
        </p:nvSpPr>
        <p:spPr/>
        <p:txBody>
          <a:bodyPr/>
          <a:lstStyle/>
          <a:p>
            <a:pPr algn="l" rtl="0"/>
            <a:fld id="{0803DA13-78E3-4271-9A8A-C6991F53D5AB}" type="slidenum">
              <a:rPr lang="el-GR" smtClean="0"/>
              <a:t>164</a:t>
            </a:fld>
            <a:endParaRPr lang="el-GR"/>
          </a:p>
        </p:txBody>
      </p:sp>
    </p:spTree>
    <p:extLst>
      <p:ext uri="{BB962C8B-B14F-4D97-AF65-F5344CB8AC3E}">
        <p14:creationId xmlns:p14="http://schemas.microsoft.com/office/powerpoint/2010/main" val="44677908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F51A9-01C5-5D66-B65D-A2022C4B4EA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E13746-2916-9AE1-22D0-6A49FE1ED90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A6676B4-DE87-4013-1CD7-9172E312914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Results: Reduction in the risk of flash floods by 30%.</a:t>
            </a:r>
          </a:p>
          <a:p>
            <a:pPr algn="ctr" rtl="0">
              <a:lnSpc>
                <a:spcPct val="150000"/>
              </a:lnSpc>
            </a:pPr>
            <a:r>
              <a:rPr lang="el-GR" sz="2000">
                <a:solidFill>
                  <a:srgbClr val="000000"/>
                </a:solidFill>
                <a:latin typeface="Open Sans" panose="020B0606030504020204" pitchFamily="34" charset="0"/>
              </a:rPr>
              <a:t>Improving quality of life and urban environment.</a:t>
            </a:r>
          </a:p>
          <a:p>
            <a:pPr algn="ctr" rtl="0">
              <a:lnSpc>
                <a:spcPct val="150000"/>
              </a:lnSpc>
            </a:pPr>
            <a:r>
              <a:rPr lang="el-GR" sz="2000">
                <a:solidFill>
                  <a:srgbClr val="000000"/>
                </a:solidFill>
                <a:latin typeface="Open Sans" panose="020B0606030504020204" pitchFamily="34" charset="0"/>
              </a:rPr>
              <a:t>Strengthening resilience to climate change.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F73F694-CE00-813D-EA12-12F541FE6377}"/>
              </a:ext>
            </a:extLst>
          </p:cNvPr>
          <p:cNvSpPr>
            <a:spLocks noGrp="1"/>
          </p:cNvSpPr>
          <p:nvPr>
            <p:ph type="sldNum" sz="quarter" idx="5"/>
          </p:nvPr>
        </p:nvSpPr>
        <p:spPr/>
        <p:txBody>
          <a:bodyPr/>
          <a:lstStyle/>
          <a:p>
            <a:pPr algn="l" rtl="0"/>
            <a:fld id="{0803DA13-78E3-4271-9A8A-C6991F53D5AB}" type="slidenum">
              <a:rPr lang="el-GR" smtClean="0"/>
              <a:t>165</a:t>
            </a:fld>
            <a:endParaRPr lang="el-GR"/>
          </a:p>
        </p:txBody>
      </p:sp>
    </p:spTree>
    <p:extLst>
      <p:ext uri="{BB962C8B-B14F-4D97-AF65-F5344CB8AC3E}">
        <p14:creationId xmlns:p14="http://schemas.microsoft.com/office/powerpoint/2010/main" val="167426282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78EA-AFF6-D263-DE5F-6657B5B789A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EA75C9-E384-4A7E-B5EF-522A8CC66B9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86C1407-F1B9-30DB-3F19-C7D27622B4E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4. Municipality of Copenhagen (Denmark) – Cloudburst Management Plan Context: After the 2011 floods, a comprehensive Cloudburst Management Plan was developed.</a:t>
            </a:r>
          </a:p>
          <a:p>
            <a:pPr algn="ctr" rtl="0">
              <a:lnSpc>
                <a:spcPct val="150000"/>
              </a:lnSpc>
            </a:pPr>
            <a:r>
              <a:rPr lang="el-GR" sz="2000">
                <a:solidFill>
                  <a:srgbClr val="000000"/>
                </a:solidFill>
                <a:latin typeface="Open Sans" panose="020B0606030504020204" pitchFamily="34" charset="0"/>
              </a:rPr>
              <a:t>Interventions:</a:t>
            </a:r>
          </a:p>
          <a:p>
            <a:pPr algn="ctr" rtl="0">
              <a:lnSpc>
                <a:spcPct val="150000"/>
              </a:lnSpc>
            </a:pPr>
            <a:r>
              <a:rPr lang="el-GR" sz="2000">
                <a:solidFill>
                  <a:srgbClr val="000000"/>
                </a:solidFill>
                <a:latin typeface="Open Sans" panose="020B0606030504020204" pitchFamily="34" charset="0"/>
              </a:rPr>
              <a:t>Configuring roads as temporary rainwater conduits.</a:t>
            </a:r>
          </a:p>
          <a:p>
            <a:pPr algn="ctr" rtl="0">
              <a:lnSpc>
                <a:spcPct val="150000"/>
              </a:lnSpc>
            </a:pPr>
            <a:r>
              <a:rPr lang="el-GR" sz="2000">
                <a:solidFill>
                  <a:srgbClr val="000000"/>
                </a:solidFill>
                <a:latin typeface="Open Sans" panose="020B0606030504020204" pitchFamily="34" charset="0"/>
              </a:rPr>
              <a:t>Construction of underground tanks and water storage areas.</a:t>
            </a:r>
          </a:p>
          <a:p>
            <a:pPr algn="ctr" rtl="0">
              <a:lnSpc>
                <a:spcPct val="150000"/>
              </a:lnSpc>
            </a:pPr>
            <a:r>
              <a:rPr lang="el-GR" sz="2000">
                <a:solidFill>
                  <a:srgbClr val="000000"/>
                </a:solidFill>
                <a:latin typeface="Open Sans" panose="020B0606030504020204" pitchFamily="34" charset="0"/>
              </a:rPr>
              <a:t>Implementation of green infrastructure and parks for water absorption.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29FAB14-F8BA-FE9C-A5C7-10163E29EA70}"/>
              </a:ext>
            </a:extLst>
          </p:cNvPr>
          <p:cNvSpPr>
            <a:spLocks noGrp="1"/>
          </p:cNvSpPr>
          <p:nvPr>
            <p:ph type="sldNum" sz="quarter" idx="5"/>
          </p:nvPr>
        </p:nvSpPr>
        <p:spPr/>
        <p:txBody>
          <a:bodyPr/>
          <a:lstStyle/>
          <a:p>
            <a:pPr algn="l" rtl="0"/>
            <a:fld id="{0803DA13-78E3-4271-9A8A-C6991F53D5AB}" type="slidenum">
              <a:rPr lang="el-GR" smtClean="0"/>
              <a:t>166</a:t>
            </a:fld>
            <a:endParaRPr lang="el-GR"/>
          </a:p>
        </p:txBody>
      </p:sp>
    </p:spTree>
    <p:extLst>
      <p:ext uri="{BB962C8B-B14F-4D97-AF65-F5344CB8AC3E}">
        <p14:creationId xmlns:p14="http://schemas.microsoft.com/office/powerpoint/2010/main" val="287481801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8B0B-10DA-8BF9-31CF-63A5603BDE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5E29E49-59F8-01BE-E10D-134A28E40C0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C3A3619-53EA-C1BE-7413-FCE10A32A3E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Results: Reduction of flood damage, savings of millions of euros.</a:t>
            </a:r>
          </a:p>
          <a:p>
            <a:pPr algn="ctr" rtl="0">
              <a:lnSpc>
                <a:spcPct val="150000"/>
              </a:lnSpc>
            </a:pPr>
            <a:r>
              <a:rPr lang="el-GR" sz="2000">
                <a:solidFill>
                  <a:srgbClr val="000000"/>
                </a:solidFill>
                <a:latin typeface="Open Sans" panose="020B0606030504020204" pitchFamily="34" charset="0"/>
              </a:rPr>
              <a:t>Increase in property value, improvement in quality of life.</a:t>
            </a:r>
          </a:p>
          <a:p>
            <a:pPr algn="ctr" rtl="0">
              <a:lnSpc>
                <a:spcPct val="150000"/>
              </a:lnSpc>
            </a:pPr>
            <a:r>
              <a:rPr lang="el-GR" sz="2000">
                <a:solidFill>
                  <a:srgbClr val="000000"/>
                </a:solidFill>
                <a:latin typeface="Open Sans" panose="020B0606030504020204" pitchFamily="34" charset="0"/>
              </a:rPr>
              <a:t>Strengthening resilience to climate change.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EA99448-3300-748B-51AD-A1C980346994}"/>
              </a:ext>
            </a:extLst>
          </p:cNvPr>
          <p:cNvSpPr>
            <a:spLocks noGrp="1"/>
          </p:cNvSpPr>
          <p:nvPr>
            <p:ph type="sldNum" sz="quarter" idx="5"/>
          </p:nvPr>
        </p:nvSpPr>
        <p:spPr/>
        <p:txBody>
          <a:bodyPr/>
          <a:lstStyle/>
          <a:p>
            <a:pPr algn="l" rtl="0"/>
            <a:fld id="{0803DA13-78E3-4271-9A8A-C6991F53D5AB}" type="slidenum">
              <a:rPr lang="el-GR" smtClean="0"/>
              <a:t>167</a:t>
            </a:fld>
            <a:endParaRPr lang="el-GR"/>
          </a:p>
        </p:txBody>
      </p:sp>
    </p:spTree>
    <p:extLst>
      <p:ext uri="{BB962C8B-B14F-4D97-AF65-F5344CB8AC3E}">
        <p14:creationId xmlns:p14="http://schemas.microsoft.com/office/powerpoint/2010/main" val="217511899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71A8-632D-0CB4-26B1-1F7F816A02B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A8C7936-C8AB-D80B-15D7-D04EDBA635D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E45C0C-ED4A-C48D-AF06-36FE15693C4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 Examples Show variety and effectiveness of urban interventions for climate change.</a:t>
            </a:r>
          </a:p>
          <a:p>
            <a:pPr algn="ctr" rtl="0">
              <a:lnSpc>
                <a:spcPct val="150000"/>
              </a:lnSpc>
            </a:pPr>
            <a:r>
              <a:rPr lang="el-GR" sz="2000">
                <a:solidFill>
                  <a:srgbClr val="000000"/>
                </a:solidFill>
                <a:latin typeface="Open Sans" panose="020B0606030504020204" pitchFamily="34" charset="0"/>
              </a:rPr>
              <a:t>Keys to success:</a:t>
            </a:r>
          </a:p>
          <a:p>
            <a:pPr algn="ctr" rtl="0">
              <a:lnSpc>
                <a:spcPct val="150000"/>
              </a:lnSpc>
            </a:pPr>
            <a:r>
              <a:rPr lang="el-GR" sz="2000">
                <a:solidFill>
                  <a:srgbClr val="000000"/>
                </a:solidFill>
                <a:latin typeface="Open Sans" panose="020B0606030504020204" pitchFamily="34" charset="0"/>
              </a:rPr>
              <a:t>Incorporating natural solutions.</a:t>
            </a:r>
          </a:p>
          <a:p>
            <a:pPr algn="ctr" rtl="0">
              <a:lnSpc>
                <a:spcPct val="150000"/>
              </a:lnSpc>
            </a:pPr>
            <a:r>
              <a:rPr lang="el-GR" sz="2000">
                <a:solidFill>
                  <a:srgbClr val="000000"/>
                </a:solidFill>
                <a:latin typeface="Open Sans" panose="020B0606030504020204" pitchFamily="34" charset="0"/>
              </a:rPr>
              <a:t>Active citizen participation.</a:t>
            </a:r>
          </a:p>
          <a:p>
            <a:pPr algn="ctr" rtl="0">
              <a:lnSpc>
                <a:spcPct val="150000"/>
              </a:lnSpc>
            </a:pPr>
            <a:r>
              <a:rPr lang="el-GR" sz="2000">
                <a:solidFill>
                  <a:srgbClr val="000000"/>
                </a:solidFill>
                <a:latin typeface="Open Sans" panose="020B0606030504020204" pitchFamily="34" charset="0"/>
              </a:rPr>
              <a:t>Utilization of financial tools.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D5D0956-A45F-A664-EE4E-92FDE8577B2F}"/>
              </a:ext>
            </a:extLst>
          </p:cNvPr>
          <p:cNvSpPr>
            <a:spLocks noGrp="1"/>
          </p:cNvSpPr>
          <p:nvPr>
            <p:ph type="sldNum" sz="quarter" idx="5"/>
          </p:nvPr>
        </p:nvSpPr>
        <p:spPr/>
        <p:txBody>
          <a:bodyPr/>
          <a:lstStyle/>
          <a:p>
            <a:pPr algn="l" rtl="0"/>
            <a:fld id="{0803DA13-78E3-4271-9A8A-C6991F53D5AB}" type="slidenum">
              <a:rPr lang="el-GR" smtClean="0"/>
              <a:t>168</a:t>
            </a:fld>
            <a:endParaRPr lang="el-GR"/>
          </a:p>
        </p:txBody>
      </p:sp>
    </p:spTree>
    <p:extLst>
      <p:ext uri="{BB962C8B-B14F-4D97-AF65-F5344CB8AC3E}">
        <p14:creationId xmlns:p14="http://schemas.microsoft.com/office/powerpoint/2010/main" val="416661700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D8DB-35D6-7836-4593-902F95457E6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DD6BF9-C47D-BB8B-7199-EF453AD602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4E708FC-79FE-2A46-88F5-626F854BE51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Good practices demonstrate that adaptation can be:</a:t>
            </a:r>
          </a:p>
          <a:p>
            <a:pPr algn="ctr" rtl="0">
              <a:lnSpc>
                <a:spcPct val="150000"/>
              </a:lnSpc>
            </a:pPr>
            <a:r>
              <a:rPr lang="el-GR" sz="2000">
                <a:solidFill>
                  <a:srgbClr val="000000"/>
                </a:solidFill>
                <a:latin typeface="Open Sans" panose="020B0606030504020204" pitchFamily="34" charset="0"/>
              </a:rPr>
              <a:t>Efficient.</a:t>
            </a:r>
          </a:p>
          <a:p>
            <a:pPr algn="ctr" rtl="0">
              <a:lnSpc>
                <a:spcPct val="150000"/>
              </a:lnSpc>
            </a:pPr>
            <a:r>
              <a:rPr lang="el-GR" sz="2000">
                <a:solidFill>
                  <a:srgbClr val="000000"/>
                </a:solidFill>
                <a:latin typeface="Open Sans" panose="020B0606030504020204" pitchFamily="34" charset="0"/>
              </a:rPr>
              <a:t>Innovative.</a:t>
            </a:r>
          </a:p>
          <a:p>
            <a:pPr algn="ctr" rtl="0">
              <a:lnSpc>
                <a:spcPct val="150000"/>
              </a:lnSpc>
            </a:pPr>
            <a:r>
              <a:rPr lang="el-GR" sz="2000">
                <a:solidFill>
                  <a:srgbClr val="000000"/>
                </a:solidFill>
                <a:latin typeface="Open Sans" panose="020B0606030504020204" pitchFamily="34" charset="0"/>
              </a:rPr>
              <a:t>Socially fair.</a:t>
            </a:r>
          </a:p>
          <a:p>
            <a:pPr algn="ctr" rtl="0">
              <a:lnSpc>
                <a:spcPct val="150000"/>
              </a:lnSpc>
            </a:pPr>
            <a:r>
              <a:rPr lang="el-GR" sz="2000">
                <a:solidFill>
                  <a:srgbClr val="000000"/>
                </a:solidFill>
                <a:latin typeface="Open Sans" panose="020B0606030504020204" pitchFamily="34" charset="0"/>
              </a:rPr>
              <a:t>Inspiration from successful examples strengthens municipalities' capacity to act by:</a:t>
            </a:r>
          </a:p>
          <a:p>
            <a:pPr algn="ctr" rtl="0">
              <a:lnSpc>
                <a:spcPct val="150000"/>
              </a:lnSpc>
            </a:pPr>
            <a:r>
              <a:rPr lang="el-GR" sz="2000">
                <a:solidFill>
                  <a:srgbClr val="000000"/>
                </a:solidFill>
                <a:latin typeface="Open Sans" panose="020B0606030504020204" pitchFamily="34" charset="0"/>
              </a:rPr>
              <a:t>Local adaptation.</a:t>
            </a:r>
          </a:p>
          <a:p>
            <a:pPr algn="ctr" rtl="0">
              <a:lnSpc>
                <a:spcPct val="150000"/>
              </a:lnSpc>
            </a:pPr>
            <a:r>
              <a:rPr lang="el-GR" sz="2000">
                <a:solidFill>
                  <a:srgbClr val="000000"/>
                </a:solidFill>
                <a:latin typeface="Open Sans" panose="020B0606030504020204" pitchFamily="34" charset="0"/>
              </a:rPr>
              <a:t>European perspective.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C72E487-5495-3E40-2318-C4B15ED026EF}"/>
              </a:ext>
            </a:extLst>
          </p:cNvPr>
          <p:cNvSpPr>
            <a:spLocks noGrp="1"/>
          </p:cNvSpPr>
          <p:nvPr>
            <p:ph type="sldNum" sz="quarter" idx="5"/>
          </p:nvPr>
        </p:nvSpPr>
        <p:spPr/>
        <p:txBody>
          <a:bodyPr/>
          <a:lstStyle/>
          <a:p>
            <a:pPr algn="l" rtl="0"/>
            <a:fld id="{0803DA13-78E3-4271-9A8A-C6991F53D5AB}" type="slidenum">
              <a:rPr lang="el-GR" smtClean="0"/>
              <a:t>169</a:t>
            </a:fld>
            <a:endParaRPr lang="el-GR"/>
          </a:p>
        </p:txBody>
      </p:sp>
    </p:spTree>
    <p:extLst>
      <p:ext uri="{BB962C8B-B14F-4D97-AF65-F5344CB8AC3E}">
        <p14:creationId xmlns:p14="http://schemas.microsoft.com/office/powerpoint/2010/main" val="371297538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3BC2-88B1-3DCE-32B0-21E4A41C63A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CE12204-55CF-DC80-CB25-0E59DF797DB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4A63EB8-BD18-140F-56C8-2911C2D34DB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of Monitoring and Evaluation Indicators</a:t>
            </a:r>
          </a:p>
          <a:p>
            <a:pPr algn="ctr" rtl="0">
              <a:lnSpc>
                <a:spcPct val="150000"/>
              </a:lnSpc>
            </a:pPr>
            <a:r>
              <a:rPr lang="el-GR" sz="2000">
                <a:solidFill>
                  <a:srgbClr val="000000"/>
                </a:solidFill>
                <a:latin typeface="Open Sans" panose="020B0606030504020204" pitchFamily="34" charset="0"/>
              </a:rPr>
              <a:t>A critical prerequisite for measuring the effectiveness of interventions and improving policy adaptation.</a:t>
            </a:r>
          </a:p>
          <a:p>
            <a:pPr algn="ctr" rtl="0">
              <a:lnSpc>
                <a:spcPct val="150000"/>
              </a:lnSpc>
            </a:pPr>
            <a:r>
              <a:rPr lang="el-GR" sz="2000">
                <a:solidFill>
                  <a:srgbClr val="000000"/>
                </a:solidFill>
                <a:latin typeface="Open Sans" panose="020B0606030504020204" pitchFamily="34" charset="0"/>
              </a:rPr>
              <a:t>Indicators offer measurable data for:</a:t>
            </a:r>
          </a:p>
          <a:p>
            <a:pPr algn="ctr" rtl="0">
              <a:lnSpc>
                <a:spcPct val="150000"/>
              </a:lnSpc>
            </a:pPr>
            <a:r>
              <a:rPr lang="el-GR" sz="2000">
                <a:solidFill>
                  <a:srgbClr val="000000"/>
                </a:solidFill>
                <a:latin typeface="Open Sans" panose="020B0606030504020204" pitchFamily="34" charset="0"/>
              </a:rPr>
              <a:t>Progress documentation.</a:t>
            </a:r>
          </a:p>
          <a:p>
            <a:pPr algn="ctr" rtl="0">
              <a:lnSpc>
                <a:spcPct val="150000"/>
              </a:lnSpc>
            </a:pPr>
            <a:r>
              <a:rPr lang="el-GR" sz="2000">
                <a:solidFill>
                  <a:srgbClr val="000000"/>
                </a:solidFill>
                <a:latin typeface="Open Sans" panose="020B0606030504020204" pitchFamily="34" charset="0"/>
              </a:rPr>
              <a:t>Social/environmental impact assessment.</a:t>
            </a:r>
          </a:p>
          <a:p>
            <a:pPr algn="ctr" rtl="0">
              <a:lnSpc>
                <a:spcPct val="150000"/>
              </a:lnSpc>
            </a:pPr>
            <a:r>
              <a:rPr lang="el-GR" sz="2000">
                <a:solidFill>
                  <a:srgbClr val="000000"/>
                </a:solidFill>
                <a:latin typeface="Open Sans" panose="020B0606030504020204" pitchFamily="34" charset="0"/>
              </a:rPr>
              <a:t>Identification of adaptation needs.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87CB9D6-9490-A451-3108-CD3C081C081A}"/>
              </a:ext>
            </a:extLst>
          </p:cNvPr>
          <p:cNvSpPr>
            <a:spLocks noGrp="1"/>
          </p:cNvSpPr>
          <p:nvPr>
            <p:ph type="sldNum" sz="quarter" idx="5"/>
          </p:nvPr>
        </p:nvSpPr>
        <p:spPr/>
        <p:txBody>
          <a:bodyPr/>
          <a:lstStyle/>
          <a:p>
            <a:pPr algn="l" rtl="0"/>
            <a:fld id="{0803DA13-78E3-4271-9A8A-C6991F53D5AB}" type="slidenum">
              <a:rPr lang="el-GR" smtClean="0"/>
              <a:t>170</a:t>
            </a:fld>
            <a:endParaRPr lang="el-GR"/>
          </a:p>
        </p:txBody>
      </p:sp>
    </p:spTree>
    <p:extLst>
      <p:ext uri="{BB962C8B-B14F-4D97-AF65-F5344CB8AC3E}">
        <p14:creationId xmlns:p14="http://schemas.microsoft.com/office/powerpoint/2010/main" val="275444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E131-6E66-FAEC-59FE-8FE2FE29FBA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FEA012B-2BE1-D09C-01A7-D0136FCDBE0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E754C8-377A-34B5-2815-EAEE742FCB8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Additional Dimensions and Connection to Circular Economy Circular economy integration:</a:t>
            </a:r>
          </a:p>
          <a:p>
            <a:pPr algn="ctr" rtl="0">
              <a:lnSpc>
                <a:spcPct val="150000"/>
              </a:lnSpc>
            </a:pPr>
            <a:r>
              <a:rPr lang="el-GR" sz="2000">
                <a:solidFill>
                  <a:srgbClr val="000000"/>
                </a:solidFill>
                <a:latin typeface="Open Sans" panose="020B0606030504020204" pitchFamily="34" charset="0"/>
              </a:rPr>
              <a:t>The program can be enriched with training in circular practices, such as material reuse and bio-waste management, which enhance climate resilience.</a:t>
            </a:r>
          </a:p>
          <a:p>
            <a:pPr algn="ctr" rtl="0">
              <a:lnSpc>
                <a:spcPct val="150000"/>
              </a:lnSpc>
            </a:pPr>
            <a:r>
              <a:rPr lang="el-GR" sz="2000">
                <a:solidFill>
                  <a:srgbClr val="000000"/>
                </a:solidFill>
                <a:latin typeface="Open Sans" panose="020B0606030504020204" pitchFamily="34" charset="0"/>
              </a:rPr>
              <a:t>Example: Utilizing biowaste for biogas production, as in the BIOREGIO program “Regional circular economy models and best available technologies for biological streams” of the Region of Central Macedonia, reduces emissions by 10%.</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1FEEDC0-777B-3F08-A095-E544DBD89DC8}"/>
              </a:ext>
            </a:extLst>
          </p:cNvPr>
          <p:cNvSpPr>
            <a:spLocks noGrp="1"/>
          </p:cNvSpPr>
          <p:nvPr>
            <p:ph type="sldNum" sz="quarter" idx="5"/>
          </p:nvPr>
        </p:nvSpPr>
        <p:spPr/>
        <p:txBody>
          <a:bodyPr/>
          <a:lstStyle/>
          <a:p>
            <a:pPr algn="l" rtl="0"/>
            <a:fld id="{0803DA13-78E3-4271-9A8A-C6991F53D5AB}" type="slidenum">
              <a:rPr lang="el-GR" smtClean="0"/>
              <a:t>18</a:t>
            </a:fld>
            <a:endParaRPr lang="el-GR"/>
          </a:p>
        </p:txBody>
      </p:sp>
    </p:spTree>
    <p:extLst>
      <p:ext uri="{BB962C8B-B14F-4D97-AF65-F5344CB8AC3E}">
        <p14:creationId xmlns:p14="http://schemas.microsoft.com/office/powerpoint/2010/main" val="128872325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7755-7B39-78CB-C954-38837798D1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79E5C53-D6C5-A65C-CCC1-93B092C8CD8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E13D392-56B8-C584-BC84-E60D8C1E7DB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Indicative Indicators:</a:t>
            </a:r>
          </a:p>
          <a:p>
            <a:pPr algn="ctr" rtl="0">
              <a:lnSpc>
                <a:spcPct val="150000"/>
              </a:lnSpc>
            </a:pPr>
            <a:r>
              <a:rPr lang="el-GR" sz="2000">
                <a:solidFill>
                  <a:srgbClr val="000000"/>
                </a:solidFill>
                <a:latin typeface="Open Sans" panose="020B0606030504020204" pitchFamily="34" charset="0"/>
              </a:rPr>
              <a:t>Reduction of heat island effect (°C).</a:t>
            </a:r>
          </a:p>
          <a:p>
            <a:pPr algn="ctr" rtl="0">
              <a:lnSpc>
                <a:spcPct val="150000"/>
              </a:lnSpc>
            </a:pPr>
            <a:r>
              <a:rPr lang="el-GR" sz="2000">
                <a:solidFill>
                  <a:srgbClr val="000000"/>
                </a:solidFill>
                <a:latin typeface="Open Sans" panose="020B0606030504020204" pitchFamily="34" charset="0"/>
              </a:rPr>
              <a:t>Number of citizens in awareness-raising actions (% of population).</a:t>
            </a:r>
          </a:p>
          <a:p>
            <a:pPr algn="ctr" rtl="0">
              <a:lnSpc>
                <a:spcPct val="150000"/>
              </a:lnSpc>
            </a:pPr>
            <a:r>
              <a:rPr lang="el-GR" sz="2000">
                <a:solidFill>
                  <a:srgbClr val="000000"/>
                </a:solidFill>
                <a:latin typeface="Open Sans" panose="020B0606030504020204" pitchFamily="34" charset="0"/>
              </a:rPr>
              <a:t>Annual water/energy savings in municipal buildings (m³ or kWh).</a:t>
            </a:r>
          </a:p>
          <a:p>
            <a:pPr algn="ctr" rtl="0">
              <a:lnSpc>
                <a:spcPct val="150000"/>
              </a:lnSpc>
            </a:pPr>
            <a:r>
              <a:rPr lang="el-GR" sz="2000">
                <a:solidFill>
                  <a:srgbClr val="000000"/>
                </a:solidFill>
                <a:latin typeface="Open Sans" panose="020B0606030504020204" pitchFamily="34" charset="0"/>
              </a:rPr>
              <a:t>Green area per inhabitant (m²/person).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2DC676F-AB3F-5AF4-3A47-9D7421839DA9}"/>
              </a:ext>
            </a:extLst>
          </p:cNvPr>
          <p:cNvSpPr>
            <a:spLocks noGrp="1"/>
          </p:cNvSpPr>
          <p:nvPr>
            <p:ph type="sldNum" sz="quarter" idx="5"/>
          </p:nvPr>
        </p:nvSpPr>
        <p:spPr/>
        <p:txBody>
          <a:bodyPr/>
          <a:lstStyle/>
          <a:p>
            <a:pPr algn="l" rtl="0"/>
            <a:fld id="{0803DA13-78E3-4271-9A8A-C6991F53D5AB}" type="slidenum">
              <a:rPr lang="el-GR" smtClean="0"/>
              <a:t>171</a:t>
            </a:fld>
            <a:endParaRPr lang="el-GR"/>
          </a:p>
        </p:txBody>
      </p:sp>
    </p:spTree>
    <p:extLst>
      <p:ext uri="{BB962C8B-B14F-4D97-AF65-F5344CB8AC3E}">
        <p14:creationId xmlns:p14="http://schemas.microsoft.com/office/powerpoint/2010/main" val="395333525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17E4-EB0F-9686-4053-C3CF7A380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967B025-CC40-D98C-116E-232CD6270F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F825A9-B345-DDA3-B205-A980D214418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Useful Tools: GIS for monitoring spatial changes.</a:t>
            </a:r>
          </a:p>
          <a:p>
            <a:pPr algn="ctr" rtl="0">
              <a:lnSpc>
                <a:spcPct val="150000"/>
              </a:lnSpc>
            </a:pPr>
            <a:r>
              <a:rPr lang="el-GR" sz="2000">
                <a:solidFill>
                  <a:srgbClr val="000000"/>
                </a:solidFill>
                <a:latin typeface="Open Sans" panose="020B0606030504020204" pitchFamily="34" charset="0"/>
              </a:rPr>
              <a:t>Covenant of Mayors Reporting Framework (MyCovenant).</a:t>
            </a:r>
          </a:p>
          <a:p>
            <a:pPr algn="ctr" rtl="0">
              <a:lnSpc>
                <a:spcPct val="150000"/>
              </a:lnSpc>
            </a:pPr>
            <a:r>
              <a:rPr lang="el-GR" sz="2000">
                <a:solidFill>
                  <a:srgbClr val="000000"/>
                </a:solidFill>
                <a:latin typeface="Open Sans" panose="020B0606030504020204" pitchFamily="34" charset="0"/>
              </a:rPr>
              <a:t>SECAP Monitoring Tools for recording/evaluating measures.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9076AB3-544A-F998-59A6-28F085AD0975}"/>
              </a:ext>
            </a:extLst>
          </p:cNvPr>
          <p:cNvSpPr>
            <a:spLocks noGrp="1"/>
          </p:cNvSpPr>
          <p:nvPr>
            <p:ph type="sldNum" sz="quarter" idx="5"/>
          </p:nvPr>
        </p:nvSpPr>
        <p:spPr/>
        <p:txBody>
          <a:bodyPr/>
          <a:lstStyle/>
          <a:p>
            <a:pPr algn="l" rtl="0"/>
            <a:fld id="{0803DA13-78E3-4271-9A8A-C6991F53D5AB}" type="slidenum">
              <a:rPr lang="el-GR" smtClean="0"/>
              <a:t>172</a:t>
            </a:fld>
            <a:endParaRPr lang="el-GR"/>
          </a:p>
        </p:txBody>
      </p:sp>
    </p:spTree>
    <p:extLst>
      <p:ext uri="{BB962C8B-B14F-4D97-AF65-F5344CB8AC3E}">
        <p14:creationId xmlns:p14="http://schemas.microsoft.com/office/powerpoint/2010/main" val="389879490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CDF2-8BA2-1169-D4A0-0FA697C6CF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00389D0-12AA-E1FA-8F35-D3B0AC2D67F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B96EC37-358F-4E07-5EBC-C533E9DBA447}"/>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Interconnection with Municipal Development Strategy</a:t>
            </a:r>
          </a:p>
          <a:p>
            <a:pPr algn="ctr" rtl="0">
              <a:lnSpc>
                <a:spcPct val="150000"/>
              </a:lnSpc>
            </a:pPr>
            <a:r>
              <a:rPr lang="el-GR" sz="2000" dirty="0">
                <a:solidFill>
                  <a:srgbClr val="000000"/>
                </a:solidFill>
                <a:latin typeface="Open Sans" panose="020B0606030504020204" pitchFamily="34" charset="0"/>
              </a:rPr>
              <a:t>Climate adaptation actions must be aligned with municipal development planning for:</a:t>
            </a:r>
          </a:p>
          <a:p>
            <a:pPr algn="ctr" rtl="0">
              <a:lnSpc>
                <a:spcPct val="150000"/>
              </a:lnSpc>
            </a:pPr>
            <a:r>
              <a:rPr lang="el-GR" sz="2000" dirty="0">
                <a:solidFill>
                  <a:srgbClr val="000000"/>
                </a:solidFill>
                <a:latin typeface="Open Sans" panose="020B0606030504020204" pitchFamily="34" charset="0"/>
              </a:rPr>
              <a:t>Funding support.</a:t>
            </a:r>
          </a:p>
          <a:p>
            <a:pPr algn="ctr" rtl="0">
              <a:lnSpc>
                <a:spcPct val="150000"/>
              </a:lnSpc>
            </a:pPr>
            <a:r>
              <a:rPr lang="el-GR" sz="2000" dirty="0">
                <a:solidFill>
                  <a:srgbClr val="000000"/>
                </a:solidFill>
                <a:latin typeface="Open Sans" panose="020B0606030504020204" pitchFamily="34" charset="0"/>
              </a:rPr>
              <a:t>Acceptance.</a:t>
            </a:r>
          </a:p>
          <a:p>
            <a:pPr algn="ctr" rtl="0">
              <a:lnSpc>
                <a:spcPct val="150000"/>
              </a:lnSpc>
            </a:pPr>
            <a:r>
              <a:rPr lang="el-GR" sz="2000" dirty="0">
                <a:solidFill>
                  <a:srgbClr val="000000"/>
                </a:solidFill>
                <a:latin typeface="Open Sans" panose="020B0606030504020204" pitchFamily="34" charset="0"/>
              </a:rPr>
              <a:t>Political synergy.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FD15190-A4BF-E436-28E7-621D85B0730D}"/>
              </a:ext>
            </a:extLst>
          </p:cNvPr>
          <p:cNvSpPr>
            <a:spLocks noGrp="1"/>
          </p:cNvSpPr>
          <p:nvPr>
            <p:ph type="sldNum" sz="quarter" idx="5"/>
          </p:nvPr>
        </p:nvSpPr>
        <p:spPr/>
        <p:txBody>
          <a:bodyPr/>
          <a:lstStyle/>
          <a:p>
            <a:pPr algn="l" rtl="0"/>
            <a:fld id="{0803DA13-78E3-4271-9A8A-C6991F53D5AB}" type="slidenum">
              <a:rPr lang="el-GR" smtClean="0"/>
              <a:t>173</a:t>
            </a:fld>
            <a:endParaRPr lang="el-GR"/>
          </a:p>
        </p:txBody>
      </p:sp>
    </p:spTree>
    <p:extLst>
      <p:ext uri="{BB962C8B-B14F-4D97-AF65-F5344CB8AC3E}">
        <p14:creationId xmlns:p14="http://schemas.microsoft.com/office/powerpoint/2010/main" val="150707886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D3C4D-7BFD-6C92-9DB5-466FB5D37C1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04D737C-51E2-6F2A-8B0A-A45407C2D5B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0E549A1-6A01-F5A1-53B8-A6661AB7280B}"/>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Connection Points:</a:t>
            </a:r>
          </a:p>
          <a:p>
            <a:pPr algn="ctr" rtl="0">
              <a:lnSpc>
                <a:spcPct val="150000"/>
              </a:lnSpc>
            </a:pPr>
            <a:r>
              <a:rPr lang="el-GR" sz="2000" dirty="0">
                <a:solidFill>
                  <a:srgbClr val="000000"/>
                </a:solidFill>
                <a:latin typeface="Open Sans" panose="020B0606030504020204" pitchFamily="34" charset="0"/>
              </a:rPr>
              <a:t>SUMP: Development of cycle paths, green routes.</a:t>
            </a:r>
          </a:p>
          <a:p>
            <a:pPr algn="ctr" rtl="0">
              <a:lnSpc>
                <a:spcPct val="150000"/>
              </a:lnSpc>
            </a:pPr>
            <a:r>
              <a:rPr lang="el-GR" sz="2000" dirty="0">
                <a:solidFill>
                  <a:srgbClr val="000000"/>
                </a:solidFill>
                <a:latin typeface="Open Sans" panose="020B0606030504020204" pitchFamily="34" charset="0"/>
              </a:rPr>
              <a:t>SVAP: Green projects that strengthen the local economy.</a:t>
            </a:r>
          </a:p>
          <a:p>
            <a:pPr algn="ctr" rtl="0">
              <a:lnSpc>
                <a:spcPct val="150000"/>
              </a:lnSpc>
            </a:pPr>
            <a:r>
              <a:rPr lang="el-GR" sz="2000" dirty="0">
                <a:solidFill>
                  <a:srgbClr val="000000"/>
                </a:solidFill>
                <a:latin typeface="Open Sans" panose="020B0606030504020204" pitchFamily="34" charset="0"/>
              </a:rPr>
              <a:t>Local Spatial Plans: Promotion of green infrastructure in urban areas.</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900706D-31BF-9DB4-32EA-E23CDD0C31D5}"/>
              </a:ext>
            </a:extLst>
          </p:cNvPr>
          <p:cNvSpPr>
            <a:spLocks noGrp="1"/>
          </p:cNvSpPr>
          <p:nvPr>
            <p:ph type="sldNum" sz="quarter" idx="5"/>
          </p:nvPr>
        </p:nvSpPr>
        <p:spPr/>
        <p:txBody>
          <a:bodyPr/>
          <a:lstStyle/>
          <a:p>
            <a:pPr algn="l" rtl="0"/>
            <a:fld id="{0803DA13-78E3-4271-9A8A-C6991F53D5AB}" type="slidenum">
              <a:rPr lang="el-GR" smtClean="0"/>
              <a:t>174</a:t>
            </a:fld>
            <a:endParaRPr lang="el-GR"/>
          </a:p>
        </p:txBody>
      </p:sp>
    </p:spTree>
    <p:extLst>
      <p:ext uri="{BB962C8B-B14F-4D97-AF65-F5344CB8AC3E}">
        <p14:creationId xmlns:p14="http://schemas.microsoft.com/office/powerpoint/2010/main" val="344073711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DEB90-3822-B717-48D8-633E573DFB6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4A63E13-2D91-D0DA-FA9F-163F68EF8BD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FE693C5-4F86-7C9C-CE9D-F7B2138942B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 Water absorption park can: Improve biodiversity.</a:t>
            </a:r>
          </a:p>
          <a:p>
            <a:pPr algn="ctr" rtl="0">
              <a:lnSpc>
                <a:spcPct val="150000"/>
              </a:lnSpc>
            </a:pPr>
            <a:r>
              <a:rPr lang="el-GR" sz="2000">
                <a:solidFill>
                  <a:srgbClr val="000000"/>
                </a:solidFill>
                <a:latin typeface="Open Sans" panose="020B0606030504020204" pitchFamily="34" charset="0"/>
              </a:rPr>
              <a:t>It functions as a magnet for residents.</a:t>
            </a:r>
          </a:p>
          <a:p>
            <a:pPr algn="ctr" rtl="0">
              <a:lnSpc>
                <a:spcPct val="150000"/>
              </a:lnSpc>
            </a:pPr>
            <a:r>
              <a:rPr lang="el-GR" sz="2000">
                <a:solidFill>
                  <a:srgbClr val="000000"/>
                </a:solidFill>
                <a:latin typeface="Open Sans" panose="020B0606030504020204" pitchFamily="34" charset="0"/>
              </a:rPr>
              <a:t>Increase the attractiveness of the area for investment.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3031EF7-24FA-8CDD-8B21-AFA3AE746EB2}"/>
              </a:ext>
            </a:extLst>
          </p:cNvPr>
          <p:cNvSpPr>
            <a:spLocks noGrp="1"/>
          </p:cNvSpPr>
          <p:nvPr>
            <p:ph type="sldNum" sz="quarter" idx="5"/>
          </p:nvPr>
        </p:nvSpPr>
        <p:spPr/>
        <p:txBody>
          <a:bodyPr/>
          <a:lstStyle/>
          <a:p>
            <a:pPr algn="l" rtl="0"/>
            <a:fld id="{0803DA13-78E3-4271-9A8A-C6991F53D5AB}" type="slidenum">
              <a:rPr lang="el-GR" smtClean="0"/>
              <a:t>175</a:t>
            </a:fld>
            <a:endParaRPr lang="el-GR"/>
          </a:p>
        </p:txBody>
      </p:sp>
    </p:spTree>
    <p:extLst>
      <p:ext uri="{BB962C8B-B14F-4D97-AF65-F5344CB8AC3E}">
        <p14:creationId xmlns:p14="http://schemas.microsoft.com/office/powerpoint/2010/main" val="193221190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439E-7F49-9D08-5C6F-6D40015E5F2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749B85-64D3-51F5-F9E3-80E4A127589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D1101DF-6FB5-4E9E-6A9C-4FB4EA9FC31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Economic Dimension – Costs and Benefits</a:t>
            </a:r>
          </a:p>
          <a:p>
            <a:pPr algn="ctr" rtl="0">
              <a:lnSpc>
                <a:spcPct val="150000"/>
              </a:lnSpc>
            </a:pPr>
            <a:r>
              <a:rPr lang="el-GR" sz="2000">
                <a:solidFill>
                  <a:srgbClr val="000000"/>
                </a:solidFill>
                <a:latin typeface="Open Sans" panose="020B0606030504020204" pitchFamily="34" charset="0"/>
              </a:rPr>
              <a:t>Economic impact documentation is critical for decision-making, especially in municipalities with limited resources.</a:t>
            </a:r>
          </a:p>
          <a:p>
            <a:pPr algn="ctr" rtl="0">
              <a:lnSpc>
                <a:spcPct val="150000"/>
              </a:lnSpc>
            </a:pPr>
            <a:r>
              <a:rPr lang="el-GR" sz="2000">
                <a:solidFill>
                  <a:srgbClr val="000000"/>
                </a:solidFill>
                <a:latin typeface="Open Sans" panose="020B0606030504020204" pitchFamily="34" charset="0"/>
              </a:rPr>
              <a:t>Estimates should combine:</a:t>
            </a:r>
          </a:p>
          <a:p>
            <a:pPr algn="ctr" rtl="0">
              <a:lnSpc>
                <a:spcPct val="150000"/>
              </a:lnSpc>
            </a:pPr>
            <a:r>
              <a:rPr lang="el-GR" sz="2000">
                <a:solidFill>
                  <a:srgbClr val="000000"/>
                </a:solidFill>
                <a:latin typeface="Open Sans" panose="020B0606030504020204" pitchFamily="34" charset="0"/>
              </a:rPr>
              <a:t>Environmental benefits.</a:t>
            </a:r>
          </a:p>
          <a:p>
            <a:pPr algn="ctr" rtl="0">
              <a:lnSpc>
                <a:spcPct val="150000"/>
              </a:lnSpc>
            </a:pPr>
            <a:r>
              <a:rPr lang="el-GR" sz="2000">
                <a:solidFill>
                  <a:srgbClr val="000000"/>
                </a:solidFill>
                <a:latin typeface="Open Sans" panose="020B0606030504020204" pitchFamily="34" charset="0"/>
              </a:rPr>
              <a:t>Social benefits.</a:t>
            </a:r>
          </a:p>
          <a:p>
            <a:pPr algn="ctr" rtl="0">
              <a:lnSpc>
                <a:spcPct val="150000"/>
              </a:lnSpc>
            </a:pPr>
            <a:r>
              <a:rPr lang="el-GR" sz="2000">
                <a:solidFill>
                  <a:srgbClr val="000000"/>
                </a:solidFill>
                <a:latin typeface="Open Sans" panose="020B0606030504020204" pitchFamily="34" charset="0"/>
              </a:rPr>
              <a:t>Economic cost.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439D970-22B6-EA39-F640-99192A9F0B87}"/>
              </a:ext>
            </a:extLst>
          </p:cNvPr>
          <p:cNvSpPr>
            <a:spLocks noGrp="1"/>
          </p:cNvSpPr>
          <p:nvPr>
            <p:ph type="sldNum" sz="quarter" idx="5"/>
          </p:nvPr>
        </p:nvSpPr>
        <p:spPr/>
        <p:txBody>
          <a:bodyPr/>
          <a:lstStyle/>
          <a:p>
            <a:pPr algn="l" rtl="0"/>
            <a:fld id="{0803DA13-78E3-4271-9A8A-C6991F53D5AB}" type="slidenum">
              <a:rPr lang="el-GR" smtClean="0"/>
              <a:t>176</a:t>
            </a:fld>
            <a:endParaRPr lang="el-GR"/>
          </a:p>
        </p:txBody>
      </p:sp>
    </p:spTree>
    <p:extLst>
      <p:ext uri="{BB962C8B-B14F-4D97-AF65-F5344CB8AC3E}">
        <p14:creationId xmlns:p14="http://schemas.microsoft.com/office/powerpoint/2010/main" val="320510208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189CB-426D-203C-87D8-F4AE64EBADF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EA3A0CB-885B-9CEA-2CAD-DA4B0F21AC1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C469572-E703-22FE-F43E-FF6552D8AE4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Replacing street lighting with LED: 40-60% bill reduction.</a:t>
            </a:r>
          </a:p>
          <a:p>
            <a:pPr algn="ctr" rtl="0">
              <a:lnSpc>
                <a:spcPct val="150000"/>
              </a:lnSpc>
            </a:pPr>
            <a:r>
              <a:rPr lang="el-GR" sz="2000">
                <a:solidFill>
                  <a:srgbClr val="000000"/>
                </a:solidFill>
                <a:latin typeface="Open Sans" panose="020B0606030504020204" pitchFamily="34" charset="0"/>
              </a:rPr>
              <a:t>Green roof in a school: Reduction in cooling costs up to 25%.</a:t>
            </a:r>
          </a:p>
          <a:p>
            <a:pPr algn="ctr" rtl="0">
              <a:lnSpc>
                <a:spcPct val="150000"/>
              </a:lnSpc>
            </a:pPr>
            <a:r>
              <a:rPr lang="el-GR" sz="2000">
                <a:solidFill>
                  <a:srgbClr val="000000"/>
                </a:solidFill>
                <a:latin typeface="Open Sans" panose="020B0606030504020204" pitchFamily="34" charset="0"/>
              </a:rPr>
              <a:t>Rainwater absorption infrastructure: Reducing flood damage, saving resources.</a:t>
            </a:r>
          </a:p>
          <a:p>
            <a:pPr algn="ctr" rtl="0">
              <a:lnSpc>
                <a:spcPct val="150000"/>
              </a:lnSpc>
            </a:pPr>
            <a:r>
              <a:rPr lang="el-GR" sz="2000">
                <a:solidFill>
                  <a:srgbClr val="000000"/>
                </a:solidFill>
                <a:latin typeface="Open Sans" panose="020B0606030504020204" pitchFamily="34" charset="0"/>
              </a:rPr>
              <a:t>Tools:</a:t>
            </a:r>
          </a:p>
          <a:p>
            <a:pPr algn="ctr" rtl="0">
              <a:lnSpc>
                <a:spcPct val="150000"/>
              </a:lnSpc>
            </a:pPr>
            <a:r>
              <a:rPr lang="el-GR" sz="2000">
                <a:solidFill>
                  <a:srgbClr val="000000"/>
                </a:solidFill>
                <a:latin typeface="Open Sans" panose="020B0606030504020204" pitchFamily="34" charset="0"/>
              </a:rPr>
              <a:t>CBA (Cost-Benefit Analysis) for cost/benefit assessment.</a:t>
            </a:r>
          </a:p>
          <a:p>
            <a:pPr algn="ctr" rtl="0">
              <a:lnSpc>
                <a:spcPct val="150000"/>
              </a:lnSpc>
            </a:pPr>
            <a:r>
              <a:rPr lang="el-GR" sz="2000">
                <a:solidFill>
                  <a:srgbClr val="000000"/>
                </a:solidFill>
                <a:latin typeface="Open Sans" panose="020B0606030504020204" pitchFamily="34" charset="0"/>
              </a:rPr>
              <a:t>EU Urban Adaptation Support Tool for small municipalities.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F2F22F5-BE47-FC63-F0A3-63FCAB11747B}"/>
              </a:ext>
            </a:extLst>
          </p:cNvPr>
          <p:cNvSpPr>
            <a:spLocks noGrp="1"/>
          </p:cNvSpPr>
          <p:nvPr>
            <p:ph type="sldNum" sz="quarter" idx="5"/>
          </p:nvPr>
        </p:nvSpPr>
        <p:spPr/>
        <p:txBody>
          <a:bodyPr/>
          <a:lstStyle/>
          <a:p>
            <a:pPr algn="l" rtl="0"/>
            <a:fld id="{0803DA13-78E3-4271-9A8A-C6991F53D5AB}" type="slidenum">
              <a:rPr lang="el-GR" smtClean="0"/>
              <a:t>177</a:t>
            </a:fld>
            <a:endParaRPr lang="el-GR"/>
          </a:p>
        </p:txBody>
      </p:sp>
    </p:spTree>
    <p:extLst>
      <p:ext uri="{BB962C8B-B14F-4D97-AF65-F5344CB8AC3E}">
        <p14:creationId xmlns:p14="http://schemas.microsoft.com/office/powerpoint/2010/main" val="125160952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3808F-F640-6CD8-ED19-D4D7BBD3F37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AF04F2B-75D6-F6F1-E3B6-4FEB5C15AE5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FC00699-89CA-828D-EB3A-56D9167B60C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Funding Tools and Sources</a:t>
            </a:r>
          </a:p>
          <a:p>
            <a:pPr algn="ctr" rtl="0">
              <a:lnSpc>
                <a:spcPct val="150000"/>
              </a:lnSpc>
            </a:pPr>
            <a:r>
              <a:rPr lang="el-GR" sz="2000">
                <a:solidFill>
                  <a:srgbClr val="000000"/>
                </a:solidFill>
                <a:latin typeface="Open Sans" panose="020B0606030504020204" pitchFamily="34" charset="0"/>
              </a:rPr>
              <a:t>Finding funding is a timeless challenge.</a:t>
            </a:r>
          </a:p>
          <a:p>
            <a:pPr algn="ctr" rtl="0">
              <a:lnSpc>
                <a:spcPct val="150000"/>
              </a:lnSpc>
            </a:pPr>
            <a:r>
              <a:rPr lang="el-GR" sz="2000">
                <a:solidFill>
                  <a:srgbClr val="000000"/>
                </a:solidFill>
                <a:latin typeface="Open Sans" panose="020B0606030504020204" pitchFamily="34" charset="0"/>
              </a:rPr>
              <a:t>Familiarity with technical assistance sources and tools is required.</a:t>
            </a:r>
          </a:p>
          <a:p>
            <a:pPr algn="ctr" rtl="0">
              <a:lnSpc>
                <a:spcPct val="150000"/>
              </a:lnSpc>
            </a:pPr>
            <a:r>
              <a:rPr lang="el-GR" sz="2000">
                <a:solidFill>
                  <a:srgbClr val="000000"/>
                </a:solidFill>
                <a:latin typeface="Open Sans" panose="020B0606030504020204" pitchFamily="34" charset="0"/>
              </a:rPr>
              <a:t>Main Sources:</a:t>
            </a:r>
          </a:p>
          <a:p>
            <a:pPr algn="ctr" rtl="0">
              <a:lnSpc>
                <a:spcPct val="150000"/>
              </a:lnSpc>
            </a:pPr>
            <a:r>
              <a:rPr lang="el-GR" sz="2000">
                <a:solidFill>
                  <a:srgbClr val="000000"/>
                </a:solidFill>
                <a:latin typeface="Open Sans" panose="020B0606030504020204" pitchFamily="34" charset="0"/>
              </a:rPr>
              <a:t>Recovery and Resilience Fund (RRF).</a:t>
            </a:r>
          </a:p>
          <a:p>
            <a:pPr algn="ctr" rtl="0">
              <a:lnSpc>
                <a:spcPct val="150000"/>
              </a:lnSpc>
            </a:pPr>
            <a:r>
              <a:rPr lang="el-GR" sz="2000">
                <a:solidFill>
                  <a:srgbClr val="000000"/>
                </a:solidFill>
                <a:latin typeface="Open Sans" panose="020B0606030504020204" pitchFamily="34" charset="0"/>
              </a:rPr>
              <a:t>NSRF 2021–2027 (Regional &amp; Sectoral Programs).</a:t>
            </a:r>
          </a:p>
          <a:p>
            <a:pPr algn="ctr" rtl="0">
              <a:lnSpc>
                <a:spcPct val="150000"/>
              </a:lnSpc>
            </a:pPr>
            <a:r>
              <a:rPr lang="el-GR" sz="2000">
                <a:solidFill>
                  <a:srgbClr val="000000"/>
                </a:solidFill>
                <a:latin typeface="Open Sans" panose="020B0606030504020204" pitchFamily="34" charset="0"/>
              </a:rPr>
              <a:t>LIFE Programme (Environment &amp; Climate Action).</a:t>
            </a:r>
          </a:p>
          <a:p>
            <a:pPr algn="ctr" rtl="0">
              <a:lnSpc>
                <a:spcPct val="150000"/>
              </a:lnSpc>
            </a:pPr>
            <a:r>
              <a:rPr lang="el-GR" sz="2000">
                <a:solidFill>
                  <a:srgbClr val="000000"/>
                </a:solidFill>
                <a:latin typeface="Open Sans" panose="020B0606030504020204" pitchFamily="34" charset="0"/>
              </a:rPr>
              <a:t>Horizon Europe (Green Innovation).</a:t>
            </a:r>
          </a:p>
          <a:p>
            <a:pPr algn="ctr" rtl="0">
              <a:lnSpc>
                <a:spcPct val="150000"/>
              </a:lnSpc>
            </a:pPr>
            <a:r>
              <a:rPr lang="el-GR" sz="2000">
                <a:solidFill>
                  <a:srgbClr val="000000"/>
                </a:solidFill>
                <a:latin typeface="Open Sans" panose="020B0606030504020204" pitchFamily="34" charset="0"/>
              </a:rPr>
              <a:t>URBACT IV, Interreg Europe (Intermunicipal Partnerships).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D0C4EE4-AC32-4BCD-BEEC-5D9AEF90E615}"/>
              </a:ext>
            </a:extLst>
          </p:cNvPr>
          <p:cNvSpPr>
            <a:spLocks noGrp="1"/>
          </p:cNvSpPr>
          <p:nvPr>
            <p:ph type="sldNum" sz="quarter" idx="5"/>
          </p:nvPr>
        </p:nvSpPr>
        <p:spPr/>
        <p:txBody>
          <a:bodyPr/>
          <a:lstStyle/>
          <a:p>
            <a:pPr algn="l" rtl="0"/>
            <a:fld id="{0803DA13-78E3-4271-9A8A-C6991F53D5AB}" type="slidenum">
              <a:rPr lang="el-GR" smtClean="0"/>
              <a:t>178</a:t>
            </a:fld>
            <a:endParaRPr lang="el-GR"/>
          </a:p>
        </p:txBody>
      </p:sp>
    </p:spTree>
    <p:extLst>
      <p:ext uri="{BB962C8B-B14F-4D97-AF65-F5344CB8AC3E}">
        <p14:creationId xmlns:p14="http://schemas.microsoft.com/office/powerpoint/2010/main" val="39721056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6A7CE-8DFC-0BCF-0DE0-9D3987787E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C36A2BC-83CB-D494-736A-BCC57D5E11B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F47F42F-5805-EA46-8E86-EAD6228328B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Support Platforms:</a:t>
            </a:r>
          </a:p>
          <a:p>
            <a:pPr algn="ctr" rtl="0">
              <a:lnSpc>
                <a:spcPct val="150000"/>
              </a:lnSpc>
            </a:pPr>
            <a:r>
              <a:rPr lang="el-GR" sz="2000">
                <a:solidFill>
                  <a:srgbClr val="000000"/>
                </a:solidFill>
                <a:latin typeface="Open Sans" panose="020B0606030504020204" pitchFamily="34" charset="0"/>
              </a:rPr>
              <a:t>JASPERS (for mature projects).</a:t>
            </a:r>
          </a:p>
          <a:p>
            <a:pPr algn="ctr" rtl="0">
              <a:lnSpc>
                <a:spcPct val="150000"/>
              </a:lnSpc>
            </a:pPr>
            <a:r>
              <a:rPr lang="el-GR" sz="2000">
                <a:solidFill>
                  <a:srgbClr val="000000"/>
                </a:solidFill>
                <a:latin typeface="Open Sans" panose="020B0606030504020204" pitchFamily="34" charset="0"/>
              </a:rPr>
              <a:t>EYDEP (Special Emergency Management Service).</a:t>
            </a:r>
          </a:p>
          <a:p>
            <a:pPr algn="ctr" rtl="0">
              <a:lnSpc>
                <a:spcPct val="150000"/>
              </a:lnSpc>
            </a:pPr>
            <a:r>
              <a:rPr lang="el-GR" sz="2000">
                <a:solidFill>
                  <a:srgbClr val="000000"/>
                </a:solidFill>
                <a:latin typeface="Open Sans" panose="020B0606030504020204" pitchFamily="34" charset="0"/>
              </a:rPr>
              <a:t>EASME (European Agency for SMEs).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Localization – “Not everything for everyone”</a:t>
            </a:r>
          </a:p>
          <a:p>
            <a:pPr algn="ctr" rtl="0">
              <a:lnSpc>
                <a:spcPct val="150000"/>
              </a:lnSpc>
            </a:pPr>
            <a:r>
              <a:rPr lang="el-GR" sz="2000">
                <a:solidFill>
                  <a:srgbClr val="000000"/>
                </a:solidFill>
                <a:latin typeface="Open Sans" panose="020B0606030504020204" pitchFamily="34" charset="0"/>
              </a:rPr>
              <a:t>The solutions are not suitable for every municipality.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F116BFB-1BC3-1566-2CA3-F0985C0FADA7}"/>
              </a:ext>
            </a:extLst>
          </p:cNvPr>
          <p:cNvSpPr>
            <a:spLocks noGrp="1"/>
          </p:cNvSpPr>
          <p:nvPr>
            <p:ph type="sldNum" sz="quarter" idx="5"/>
          </p:nvPr>
        </p:nvSpPr>
        <p:spPr/>
        <p:txBody>
          <a:bodyPr/>
          <a:lstStyle/>
          <a:p>
            <a:pPr algn="l" rtl="0"/>
            <a:fld id="{0803DA13-78E3-4271-9A8A-C6991F53D5AB}" type="slidenum">
              <a:rPr lang="el-GR" smtClean="0"/>
              <a:t>179</a:t>
            </a:fld>
            <a:endParaRPr lang="el-GR"/>
          </a:p>
        </p:txBody>
      </p:sp>
    </p:spTree>
    <p:extLst>
      <p:ext uri="{BB962C8B-B14F-4D97-AF65-F5344CB8AC3E}">
        <p14:creationId xmlns:p14="http://schemas.microsoft.com/office/powerpoint/2010/main" val="403468413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C1F77-3C34-555C-5DC4-9C6C177868B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EB65818-2E72-1948-9CBE-20A96895454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FA58D49-C03A-20E3-C4A8-6C3C1CE8C6E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Climate adaptation must take into account:</a:t>
            </a:r>
          </a:p>
          <a:p>
            <a:pPr algn="ctr" rtl="0">
              <a:lnSpc>
                <a:spcPct val="150000"/>
              </a:lnSpc>
            </a:pPr>
            <a:r>
              <a:rPr lang="el-GR" sz="2000">
                <a:solidFill>
                  <a:srgbClr val="000000"/>
                </a:solidFill>
                <a:latin typeface="Open Sans" panose="020B0606030504020204" pitchFamily="34" charset="0"/>
              </a:rPr>
              <a:t>Local climate data (island vs. semi-mountainous area).</a:t>
            </a:r>
          </a:p>
          <a:p>
            <a:pPr algn="ctr" rtl="0">
              <a:lnSpc>
                <a:spcPct val="150000"/>
              </a:lnSpc>
            </a:pPr>
            <a:r>
              <a:rPr lang="el-GR" sz="2000">
                <a:solidFill>
                  <a:srgbClr val="000000"/>
                </a:solidFill>
                <a:latin typeface="Open Sans" panose="020B0606030504020204" pitchFamily="34" charset="0"/>
              </a:rPr>
              <a:t>Administrative/technical capacity (small municipalities need inter-municipal partnerships).</a:t>
            </a:r>
          </a:p>
          <a:p>
            <a:pPr algn="ctr" rtl="0">
              <a:lnSpc>
                <a:spcPct val="150000"/>
              </a:lnSpc>
            </a:pPr>
            <a:r>
              <a:rPr lang="el-GR" sz="2000">
                <a:solidFill>
                  <a:srgbClr val="000000"/>
                </a:solidFill>
                <a:latin typeface="Open Sans" panose="020B0606030504020204" pitchFamily="34" charset="0"/>
              </a:rPr>
              <a:t>Availability of ecosystems/space (actions adapted to natural elements).</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Example:</a:t>
            </a:r>
          </a:p>
          <a:p>
            <a:pPr algn="ctr" rtl="0">
              <a:lnSpc>
                <a:spcPct val="150000"/>
              </a:lnSpc>
            </a:pPr>
            <a:r>
              <a:rPr lang="el-GR" sz="2000">
                <a:solidFill>
                  <a:srgbClr val="000000"/>
                </a:solidFill>
                <a:latin typeface="Open Sans" panose="020B0606030504020204" pitchFamily="34" charset="0"/>
              </a:rPr>
              <a:t>Mountainous municipality: Investment in the protection of forest ecosystems.</a:t>
            </a:r>
          </a:p>
          <a:p>
            <a:pPr algn="ctr" rtl="0">
              <a:lnSpc>
                <a:spcPct val="150000"/>
              </a:lnSpc>
            </a:pPr>
            <a:r>
              <a:rPr lang="el-GR" sz="2000">
                <a:solidFill>
                  <a:srgbClr val="000000"/>
                </a:solidFill>
                <a:latin typeface="Open Sans" panose="020B0606030504020204" pitchFamily="34" charset="0"/>
              </a:rPr>
              <a:t>Coastal municipality: Emphasis on anti-erosion dams.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64801B7-7E11-F776-C07D-D4F71F05AF3D}"/>
              </a:ext>
            </a:extLst>
          </p:cNvPr>
          <p:cNvSpPr>
            <a:spLocks noGrp="1"/>
          </p:cNvSpPr>
          <p:nvPr>
            <p:ph type="sldNum" sz="quarter" idx="5"/>
          </p:nvPr>
        </p:nvSpPr>
        <p:spPr/>
        <p:txBody>
          <a:bodyPr/>
          <a:lstStyle/>
          <a:p>
            <a:pPr algn="l" rtl="0"/>
            <a:fld id="{0803DA13-78E3-4271-9A8A-C6991F53D5AB}" type="slidenum">
              <a:rPr lang="el-GR" smtClean="0"/>
              <a:t>180</a:t>
            </a:fld>
            <a:endParaRPr lang="el-GR"/>
          </a:p>
        </p:txBody>
      </p:sp>
    </p:spTree>
    <p:extLst>
      <p:ext uri="{BB962C8B-B14F-4D97-AF65-F5344CB8AC3E}">
        <p14:creationId xmlns:p14="http://schemas.microsoft.com/office/powerpoint/2010/main" val="411178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E516-7636-BB8D-355B-A17857DE3D7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BB7F3B1-D5AA-CB12-E24E-E7CF8971BF0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E3C3CF3-D504-F400-0541-A1CFE3837A1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Funding opportunities: Training executives in the use of European funds (e.g. Horizon Europe, Recovery Fund) to finance climate projects.</a:t>
            </a:r>
          </a:p>
          <a:p>
            <a:pPr algn="ctr" rtl="0">
              <a:lnSpc>
                <a:spcPct val="150000"/>
              </a:lnSpc>
            </a:pPr>
            <a:r>
              <a:rPr lang="el-GR" sz="2000">
                <a:solidFill>
                  <a:srgbClr val="000000"/>
                </a:solidFill>
                <a:latin typeface="Open Sans" panose="020B0606030504020204" pitchFamily="34" charset="0"/>
              </a:rPr>
              <a:t>Example: The LIFE program funds adaptation projects in Greece, such as the restoration of wetlands in Lake Karla, at a cost of €15 million and a reduction in flood risks by 30%.</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20A47B1-D846-3D3F-F306-EA6C630ECCF7}"/>
              </a:ext>
            </a:extLst>
          </p:cNvPr>
          <p:cNvSpPr>
            <a:spLocks noGrp="1"/>
          </p:cNvSpPr>
          <p:nvPr>
            <p:ph type="sldNum" sz="quarter" idx="5"/>
          </p:nvPr>
        </p:nvSpPr>
        <p:spPr/>
        <p:txBody>
          <a:bodyPr/>
          <a:lstStyle/>
          <a:p>
            <a:pPr algn="l" rtl="0"/>
            <a:fld id="{0803DA13-78E3-4271-9A8A-C6991F53D5AB}" type="slidenum">
              <a:rPr lang="el-GR" smtClean="0"/>
              <a:t>19</a:t>
            </a:fld>
            <a:endParaRPr lang="el-GR"/>
          </a:p>
        </p:txBody>
      </p:sp>
    </p:spTree>
    <p:extLst>
      <p:ext uri="{BB962C8B-B14F-4D97-AF65-F5344CB8AC3E}">
        <p14:creationId xmlns:p14="http://schemas.microsoft.com/office/powerpoint/2010/main" val="18369877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01CD-BA23-5030-0E5B-B61E9145225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148D3C6-D648-4C8B-049E-E678BEE2C61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C85A3F6-D284-0B94-9678-E98588971B9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Intersectoral Collaboration &amp; Participatory Governance</a:t>
            </a:r>
          </a:p>
          <a:p>
            <a:pPr algn="ctr" rtl="0">
              <a:lnSpc>
                <a:spcPct val="150000"/>
              </a:lnSpc>
            </a:pPr>
            <a:r>
              <a:rPr lang="el-GR" sz="2000">
                <a:solidFill>
                  <a:srgbClr val="000000"/>
                </a:solidFill>
                <a:latin typeface="Open Sans" panose="020B0606030504020204" pitchFamily="34" charset="0"/>
              </a:rPr>
              <a:t>Successful implementation of interventions requires synergies within a municipality and with citizens.</a:t>
            </a:r>
          </a:p>
          <a:p>
            <a:pPr algn="ctr" rtl="0">
              <a:lnSpc>
                <a:spcPct val="150000"/>
              </a:lnSpc>
            </a:pPr>
            <a:r>
              <a:rPr lang="el-GR" sz="2000">
                <a:solidFill>
                  <a:srgbClr val="000000"/>
                </a:solidFill>
                <a:latin typeface="Open Sans" panose="020B0606030504020204" pitchFamily="34" charset="0"/>
              </a:rPr>
              <a:t>Internal Collaboration:</a:t>
            </a:r>
          </a:p>
          <a:p>
            <a:pPr algn="ctr" rtl="0">
              <a:lnSpc>
                <a:spcPct val="150000"/>
              </a:lnSpc>
            </a:pPr>
            <a:r>
              <a:rPr lang="el-GR" sz="2000">
                <a:solidFill>
                  <a:srgbClr val="000000"/>
                </a:solidFill>
                <a:latin typeface="Open Sans" panose="020B0606030504020204" pitchFamily="34" charset="0"/>
              </a:rPr>
              <a:t>Department of Technical Services &amp; Environment: Joint infrastructure planning.</a:t>
            </a:r>
          </a:p>
          <a:p>
            <a:pPr algn="ctr" rtl="0">
              <a:lnSpc>
                <a:spcPct val="150000"/>
              </a:lnSpc>
            </a:pPr>
            <a:r>
              <a:rPr lang="el-GR" sz="2000">
                <a:solidFill>
                  <a:srgbClr val="000000"/>
                </a:solidFill>
                <a:latin typeface="Open Sans" panose="020B0606030504020204" pitchFamily="34" charset="0"/>
              </a:rPr>
              <a:t>Social Structures: Protection of vulnerable populations from heat waves.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E4CDCF0-B518-17AF-D825-69658EED373A}"/>
              </a:ext>
            </a:extLst>
          </p:cNvPr>
          <p:cNvSpPr>
            <a:spLocks noGrp="1"/>
          </p:cNvSpPr>
          <p:nvPr>
            <p:ph type="sldNum" sz="quarter" idx="5"/>
          </p:nvPr>
        </p:nvSpPr>
        <p:spPr/>
        <p:txBody>
          <a:bodyPr/>
          <a:lstStyle/>
          <a:p>
            <a:pPr algn="l" rtl="0"/>
            <a:fld id="{0803DA13-78E3-4271-9A8A-C6991F53D5AB}" type="slidenum">
              <a:rPr lang="el-GR" smtClean="0"/>
              <a:t>181</a:t>
            </a:fld>
            <a:endParaRPr lang="el-GR"/>
          </a:p>
        </p:txBody>
      </p:sp>
    </p:spTree>
    <p:extLst>
      <p:ext uri="{BB962C8B-B14F-4D97-AF65-F5344CB8AC3E}">
        <p14:creationId xmlns:p14="http://schemas.microsoft.com/office/powerpoint/2010/main" val="115951413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5FDBF-76A8-8033-5711-6DE4DA85E07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1B9980D-D13A-2B2D-9A9B-2185D15C756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6EC80D7-F69B-182B-6B18-E9F5FCC7E49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Participatory Approaches:</a:t>
            </a:r>
          </a:p>
          <a:p>
            <a:pPr algn="ctr" rtl="0">
              <a:lnSpc>
                <a:spcPct val="150000"/>
              </a:lnSpc>
            </a:pPr>
            <a:r>
              <a:rPr lang="el-GR" sz="2000">
                <a:solidFill>
                  <a:srgbClr val="000000"/>
                </a:solidFill>
                <a:latin typeface="Open Sans" panose="020B0606030504020204" pitchFamily="34" charset="0"/>
              </a:rPr>
              <a:t>Citizen consultations on green projects.</a:t>
            </a:r>
          </a:p>
          <a:p>
            <a:pPr algn="ctr" rtl="0">
              <a:lnSpc>
                <a:spcPct val="150000"/>
              </a:lnSpc>
            </a:pPr>
            <a:r>
              <a:rPr lang="el-GR" sz="2000">
                <a:solidFill>
                  <a:srgbClr val="000000"/>
                </a:solidFill>
                <a:latin typeface="Open Sans" panose="020B0606030504020204" pitchFamily="34" charset="0"/>
              </a:rPr>
              <a:t>Climate action councils with NGOs, schools, clubs.</a:t>
            </a:r>
          </a:p>
          <a:p>
            <a:pPr algn="ctr" rtl="0">
              <a:lnSpc>
                <a:spcPct val="150000"/>
              </a:lnSpc>
            </a:pPr>
            <a:r>
              <a:rPr lang="el-GR" sz="2000">
                <a:solidFill>
                  <a:srgbClr val="000000"/>
                </a:solidFill>
                <a:latin typeface="Open Sans" panose="020B0606030504020204" pitchFamily="34" charset="0"/>
              </a:rPr>
              <a:t>Co-creation workshops (e.g. green participatory budgeting).</a:t>
            </a:r>
          </a:p>
          <a:p>
            <a:pPr algn="ctr" rtl="0">
              <a:lnSpc>
                <a:spcPct val="150000"/>
              </a:lnSpc>
            </a:pPr>
            <a:r>
              <a:rPr lang="el-GR" sz="2000">
                <a:solidFill>
                  <a:srgbClr val="000000"/>
                </a:solidFill>
                <a:latin typeface="Open Sans" panose="020B0606030504020204" pitchFamily="34" charset="0"/>
              </a:rPr>
              <a:t>Example:</a:t>
            </a:r>
          </a:p>
          <a:p>
            <a:pPr algn="ctr" rtl="0">
              <a:lnSpc>
                <a:spcPct val="150000"/>
              </a:lnSpc>
            </a:pPr>
            <a:r>
              <a:rPr lang="el-GR" sz="2000">
                <a:solidFill>
                  <a:srgbClr val="000000"/>
                </a:solidFill>
                <a:latin typeface="Open Sans" panose="020B0606030504020204" pitchFamily="34" charset="0"/>
              </a:rPr>
              <a:t>Barcelona Municipality: Citizen involvement in the design of parks for a thermal island.</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B335AD8-DF30-573B-D50B-25F3342D9C7D}"/>
              </a:ext>
            </a:extLst>
          </p:cNvPr>
          <p:cNvSpPr>
            <a:spLocks noGrp="1"/>
          </p:cNvSpPr>
          <p:nvPr>
            <p:ph type="sldNum" sz="quarter" idx="5"/>
          </p:nvPr>
        </p:nvSpPr>
        <p:spPr/>
        <p:txBody>
          <a:bodyPr/>
          <a:lstStyle/>
          <a:p>
            <a:pPr algn="l" rtl="0"/>
            <a:fld id="{0803DA13-78E3-4271-9A8A-C6991F53D5AB}" type="slidenum">
              <a:rPr lang="el-GR" smtClean="0"/>
              <a:t>182</a:t>
            </a:fld>
            <a:endParaRPr lang="el-GR"/>
          </a:p>
        </p:txBody>
      </p:sp>
    </p:spTree>
    <p:extLst>
      <p:ext uri="{BB962C8B-B14F-4D97-AF65-F5344CB8AC3E}">
        <p14:creationId xmlns:p14="http://schemas.microsoft.com/office/powerpoint/2010/main" val="338519612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BCB8-306E-9296-3CE4-C27E076824F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39624C7-614F-A9F5-FAF0-6B6EA67B77E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8157BA6-5D44-C993-B82B-9E5B1BC611B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Good Strategic Planning Practice</a:t>
            </a:r>
          </a:p>
          <a:p>
            <a:pPr algn="ctr" rtl="0">
              <a:lnSpc>
                <a:spcPct val="150000"/>
              </a:lnSpc>
            </a:pPr>
            <a:r>
              <a:rPr lang="el-GR" sz="2000">
                <a:solidFill>
                  <a:srgbClr val="000000"/>
                </a:solidFill>
                <a:latin typeface="Open Sans" panose="020B0606030504020204" pitchFamily="34" charset="0"/>
              </a:rPr>
              <a:t>Systematic preparation of municipalities for the utilization of financial tools (e.g. NSRF 2021–2027) is a leading practice.</a:t>
            </a:r>
          </a:p>
          <a:p>
            <a:pPr algn="ctr" rtl="0">
              <a:lnSpc>
                <a:spcPct val="150000"/>
              </a:lnSpc>
            </a:pPr>
            <a:r>
              <a:rPr lang="el-GR" sz="2000">
                <a:solidFill>
                  <a:srgbClr val="000000"/>
                </a:solidFill>
                <a:latin typeface="Open Sans" panose="020B0606030504020204" pitchFamily="34" charset="0"/>
              </a:rPr>
              <a:t>Successful municipalities are distinguished by:</a:t>
            </a:r>
          </a:p>
          <a:p>
            <a:pPr algn="ctr" rtl="0">
              <a:lnSpc>
                <a:spcPct val="150000"/>
              </a:lnSpc>
            </a:pPr>
            <a:r>
              <a:rPr lang="el-GR" sz="2000">
                <a:solidFill>
                  <a:srgbClr val="000000"/>
                </a:solidFill>
                <a:latin typeface="Open Sans" panose="020B0606030504020204" pitchFamily="34" charset="0"/>
              </a:rPr>
              <a:t>Structured preparation.</a:t>
            </a:r>
          </a:p>
          <a:p>
            <a:pPr algn="ctr" rtl="0">
              <a:lnSpc>
                <a:spcPct val="150000"/>
              </a:lnSpc>
            </a:pPr>
            <a:r>
              <a:rPr lang="el-GR" sz="2000">
                <a:solidFill>
                  <a:srgbClr val="000000"/>
                </a:solidFill>
                <a:latin typeface="Open Sans" panose="020B0606030504020204" pitchFamily="34" charset="0"/>
              </a:rPr>
              <a:t>Inter-sectoral cooperation.</a:t>
            </a:r>
          </a:p>
          <a:p>
            <a:pPr algn="ctr" rtl="0">
              <a:lnSpc>
                <a:spcPct val="150000"/>
              </a:lnSpc>
            </a:pPr>
            <a:r>
              <a:rPr lang="el-GR" sz="2000">
                <a:solidFill>
                  <a:srgbClr val="000000"/>
                </a:solidFill>
                <a:latin typeface="Open Sans" panose="020B0606030504020204" pitchFamily="34" charset="0"/>
              </a:rPr>
              <a:t>Administrative maturity.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E3BCA06-4778-621E-D7B9-20C2DFFA89D4}"/>
              </a:ext>
            </a:extLst>
          </p:cNvPr>
          <p:cNvSpPr>
            <a:spLocks noGrp="1"/>
          </p:cNvSpPr>
          <p:nvPr>
            <p:ph type="sldNum" sz="quarter" idx="5"/>
          </p:nvPr>
        </p:nvSpPr>
        <p:spPr/>
        <p:txBody>
          <a:bodyPr/>
          <a:lstStyle/>
          <a:p>
            <a:pPr algn="l" rtl="0"/>
            <a:fld id="{0803DA13-78E3-4271-9A8A-C6991F53D5AB}" type="slidenum">
              <a:rPr lang="el-GR" smtClean="0"/>
              <a:t>183</a:t>
            </a:fld>
            <a:endParaRPr lang="el-GR"/>
          </a:p>
        </p:txBody>
      </p:sp>
    </p:spTree>
    <p:extLst>
      <p:ext uri="{BB962C8B-B14F-4D97-AF65-F5344CB8AC3E}">
        <p14:creationId xmlns:p14="http://schemas.microsoft.com/office/powerpoint/2010/main" val="352310937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03B41-565C-D5B2-1180-515989C543C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F704AB2-F890-B08E-60D8-52688AD6C63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EC0FA8C-37E7-8014-4FBA-A7DC1739752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Nine Steps to Prepare for NSRF</a:t>
            </a:r>
          </a:p>
          <a:p>
            <a:pPr algn="ctr" rtl="0">
              <a:lnSpc>
                <a:spcPct val="150000"/>
              </a:lnSpc>
            </a:pPr>
            <a:r>
              <a:rPr lang="el-GR" sz="2000">
                <a:solidFill>
                  <a:srgbClr val="000000"/>
                </a:solidFill>
                <a:latin typeface="Open Sans" panose="020B0606030504020204" pitchFamily="34" charset="0"/>
              </a:rPr>
              <a:t>1. Municipality Information and Commitment – ​​Designation of Responsible Persons</a:t>
            </a:r>
          </a:p>
          <a:p>
            <a:pPr algn="ctr" rtl="0">
              <a:lnSpc>
                <a:spcPct val="150000"/>
              </a:lnSpc>
            </a:pPr>
            <a:r>
              <a:rPr lang="el-GR" sz="2000">
                <a:solidFill>
                  <a:srgbClr val="000000"/>
                </a:solidFill>
                <a:latin typeface="Open Sans" panose="020B0606030504020204" pitchFamily="34" charset="0"/>
              </a:rPr>
              <a:t>Understanding of the framework of the program period by executives/elected officials.</a:t>
            </a:r>
          </a:p>
          <a:p>
            <a:pPr algn="ctr" rtl="0">
              <a:lnSpc>
                <a:spcPct val="150000"/>
              </a:lnSpc>
            </a:pPr>
            <a:r>
              <a:rPr lang="el-GR" sz="2000">
                <a:solidFill>
                  <a:srgbClr val="000000"/>
                </a:solidFill>
                <a:latin typeface="Open Sans" panose="020B0606030504020204" pitchFamily="34" charset="0"/>
              </a:rPr>
              <a:t>Actions:</a:t>
            </a:r>
          </a:p>
          <a:p>
            <a:pPr algn="ctr" rtl="0">
              <a:lnSpc>
                <a:spcPct val="150000"/>
              </a:lnSpc>
            </a:pPr>
            <a:r>
              <a:rPr lang="el-GR" sz="2000">
                <a:solidFill>
                  <a:srgbClr val="000000"/>
                </a:solidFill>
                <a:latin typeface="Open Sans" panose="020B0606030504020204" pitchFamily="34" charset="0"/>
              </a:rPr>
              <a:t>Informative seminars, workshops.</a:t>
            </a:r>
          </a:p>
          <a:p>
            <a:pPr algn="ctr" rtl="0">
              <a:lnSpc>
                <a:spcPct val="150000"/>
              </a:lnSpc>
            </a:pPr>
            <a:r>
              <a:rPr lang="el-GR" sz="2000">
                <a:solidFill>
                  <a:srgbClr val="000000"/>
                </a:solidFill>
                <a:latin typeface="Open Sans" panose="020B0606030504020204" pitchFamily="34" charset="0"/>
              </a:rPr>
              <a:t>Cooperation with Managing Authorities, P.E.A.S.</a:t>
            </a:r>
          </a:p>
          <a:p>
            <a:pPr algn="ctr" rtl="0">
              <a:lnSpc>
                <a:spcPct val="150000"/>
              </a:lnSpc>
            </a:pPr>
            <a:r>
              <a:rPr lang="el-GR" sz="2000">
                <a:solidFill>
                  <a:srgbClr val="000000"/>
                </a:solidFill>
                <a:latin typeface="Open Sans" panose="020B0606030504020204" pitchFamily="34" charset="0"/>
              </a:rPr>
              <a:t>Definition of involved services (Programming, Technical, DEYA).</a:t>
            </a:r>
          </a:p>
          <a:p>
            <a:pPr algn="ctr" rtl="0">
              <a:lnSpc>
                <a:spcPct val="150000"/>
              </a:lnSpc>
            </a:pPr>
            <a:r>
              <a:rPr lang="el-GR" sz="2000">
                <a:solidFill>
                  <a:srgbClr val="000000"/>
                </a:solidFill>
                <a:latin typeface="Open Sans" panose="020B0606030504020204" pitchFamily="34" charset="0"/>
              </a:rPr>
              <a:t>Collaboration with the Financial Service for fund management.</a:t>
            </a:r>
          </a:p>
          <a:p>
            <a:pPr algn="ctr" rtl="0">
              <a:lnSpc>
                <a:spcPct val="150000"/>
              </a:lnSpc>
            </a:pPr>
            <a:r>
              <a:rPr lang="el-GR" sz="2000">
                <a:solidFill>
                  <a:srgbClr val="000000"/>
                </a:solidFill>
                <a:latin typeface="Open Sans" panose="020B0606030504020204" pitchFamily="34" charset="0"/>
              </a:rPr>
              <a:t>Objective: Internal mobilization, clear distribution of roles.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7C59E97-8BDF-FF8B-A642-12A8DBC1719A}"/>
              </a:ext>
            </a:extLst>
          </p:cNvPr>
          <p:cNvSpPr>
            <a:spLocks noGrp="1"/>
          </p:cNvSpPr>
          <p:nvPr>
            <p:ph type="sldNum" sz="quarter" idx="5"/>
          </p:nvPr>
        </p:nvSpPr>
        <p:spPr/>
        <p:txBody>
          <a:bodyPr/>
          <a:lstStyle/>
          <a:p>
            <a:pPr algn="l" rtl="0"/>
            <a:fld id="{0803DA13-78E3-4271-9A8A-C6991F53D5AB}" type="slidenum">
              <a:rPr lang="el-GR" smtClean="0"/>
              <a:t>184</a:t>
            </a:fld>
            <a:endParaRPr lang="el-GR"/>
          </a:p>
        </p:txBody>
      </p:sp>
    </p:spTree>
    <p:extLst>
      <p:ext uri="{BB962C8B-B14F-4D97-AF65-F5344CB8AC3E}">
        <p14:creationId xmlns:p14="http://schemas.microsoft.com/office/powerpoint/2010/main" val="135536345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AD7A7-700A-6457-6CCA-3DA25B9BB7D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CB3332-3F19-4476-AC31-7738441774D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0309902-0E66-7B3F-1B27-51ACAD927F6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Monitoring of Program Specialization Monitoring of specialization of Sectoral and Regional Operational Programs.</a:t>
            </a:r>
          </a:p>
          <a:p>
            <a:pPr algn="ctr" rtl="0">
              <a:lnSpc>
                <a:spcPct val="150000"/>
              </a:lnSpc>
            </a:pPr>
            <a:r>
              <a:rPr lang="el-GR" sz="2000">
                <a:solidFill>
                  <a:srgbClr val="000000"/>
                </a:solidFill>
                <a:latin typeface="Open Sans" panose="020B0606030504020204" pitchFamily="34" charset="0"/>
              </a:rPr>
              <a:t>Identification of eligible projects and planning of actions in real time.</a:t>
            </a:r>
          </a:p>
          <a:p>
            <a:pPr algn="ctr" rtl="0">
              <a:lnSpc>
                <a:spcPct val="150000"/>
              </a:lnSpc>
            </a:pPr>
            <a:r>
              <a:rPr lang="el-GR" sz="2000">
                <a:solidFill>
                  <a:srgbClr val="000000"/>
                </a:solidFill>
                <a:latin typeface="Open Sans" panose="020B0606030504020204" pitchFamily="34" charset="0"/>
              </a:rPr>
              <a:t>Objective: Timely knowledge of invitations and eligible expenses.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1F57C73-63DB-9205-9200-362DE1331E88}"/>
              </a:ext>
            </a:extLst>
          </p:cNvPr>
          <p:cNvSpPr>
            <a:spLocks noGrp="1"/>
          </p:cNvSpPr>
          <p:nvPr>
            <p:ph type="sldNum" sz="quarter" idx="5"/>
          </p:nvPr>
        </p:nvSpPr>
        <p:spPr/>
        <p:txBody>
          <a:bodyPr/>
          <a:lstStyle/>
          <a:p>
            <a:pPr algn="l" rtl="0"/>
            <a:fld id="{0803DA13-78E3-4271-9A8A-C6991F53D5AB}" type="slidenum">
              <a:rPr lang="el-GR" smtClean="0"/>
              <a:t>185</a:t>
            </a:fld>
            <a:endParaRPr lang="el-GR"/>
          </a:p>
        </p:txBody>
      </p:sp>
    </p:spTree>
    <p:extLst>
      <p:ext uri="{BB962C8B-B14F-4D97-AF65-F5344CB8AC3E}">
        <p14:creationId xmlns:p14="http://schemas.microsoft.com/office/powerpoint/2010/main" val="259053283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95416-ACF1-6BFC-81EF-708EBF86203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5D28468-F735-B99A-0360-FD95F3950B3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8E6C491-89D0-B5EC-3A93-8054D003760B}"/>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Prioritization of Needs – Link to Business Plan</a:t>
            </a:r>
          </a:p>
          <a:p>
            <a:pPr algn="ctr" rtl="0">
              <a:lnSpc>
                <a:spcPct val="150000"/>
              </a:lnSpc>
            </a:pPr>
            <a:r>
              <a:rPr lang="el-GR" sz="2000" dirty="0">
                <a:solidFill>
                  <a:srgbClr val="000000"/>
                </a:solidFill>
                <a:latin typeface="Open Sans" panose="020B0606030504020204" pitchFamily="34" charset="0"/>
              </a:rPr>
              <a:t>It is based on:</a:t>
            </a:r>
          </a:p>
          <a:p>
            <a:pPr algn="ctr" rtl="0">
              <a:lnSpc>
                <a:spcPct val="150000"/>
              </a:lnSpc>
            </a:pPr>
            <a:r>
              <a:rPr lang="el-GR" sz="2000" dirty="0">
                <a:solidFill>
                  <a:srgbClr val="000000"/>
                </a:solidFill>
                <a:latin typeface="Open Sans" panose="020B0606030504020204" pitchFamily="34" charset="0"/>
              </a:rPr>
              <a:t>Local development strategy.</a:t>
            </a:r>
          </a:p>
          <a:p>
            <a:pPr algn="ctr" rtl="0">
              <a:lnSpc>
                <a:spcPct val="150000"/>
              </a:lnSpc>
            </a:pPr>
            <a:r>
              <a:rPr lang="el-GR" sz="2000" dirty="0">
                <a:solidFill>
                  <a:srgbClr val="000000"/>
                </a:solidFill>
                <a:latin typeface="Open Sans" panose="020B0606030504020204" pitchFamily="34" charset="0"/>
              </a:rPr>
              <a:t>Business plan and sectoral plans (SVAP, SVAK).</a:t>
            </a:r>
          </a:p>
          <a:p>
            <a:pPr algn="ctr" rtl="0">
              <a:lnSpc>
                <a:spcPct val="150000"/>
              </a:lnSpc>
            </a:pPr>
            <a:r>
              <a:rPr lang="el-GR" sz="2000" dirty="0">
                <a:solidFill>
                  <a:srgbClr val="000000"/>
                </a:solidFill>
                <a:latin typeface="Open Sans" panose="020B0606030504020204" pitchFamily="34" charset="0"/>
              </a:rPr>
              <a:t>Identification of priorities and interventions of high added value.</a:t>
            </a:r>
          </a:p>
          <a:p>
            <a:pPr algn="ctr" rtl="0">
              <a:lnSpc>
                <a:spcPct val="150000"/>
              </a:lnSpc>
            </a:pPr>
            <a:r>
              <a:rPr lang="el-GR" sz="2000" dirty="0">
                <a:solidFill>
                  <a:srgbClr val="000000"/>
                </a:solidFill>
                <a:latin typeface="Open Sans" panose="020B0606030504020204" pitchFamily="34" charset="0"/>
              </a:rPr>
              <a:t>Target:</a:t>
            </a:r>
            <a:r>
              <a:rPr lang="el-GR" sz="2000" dirty="0" err="1">
                <a:solidFill>
                  <a:srgbClr val="000000"/>
                </a:solidFill>
                <a:latin typeface="Open Sans" panose="020B0606030504020204" pitchFamily="34" charset="0"/>
              </a:rPr>
              <a:t>Targeted</a:t>
            </a:r>
            <a:r>
              <a:rPr lang="el-GR" sz="2000" dirty="0">
                <a:solidFill>
                  <a:srgbClr val="000000"/>
                </a:solidFill>
                <a:latin typeface="Open Sans" panose="020B0606030504020204" pitchFamily="34" charset="0"/>
              </a:rPr>
              <a:t>, documented project design.</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0AEC40B-7B55-4FC8-D642-B9DC695ED18B}"/>
              </a:ext>
            </a:extLst>
          </p:cNvPr>
          <p:cNvSpPr>
            <a:spLocks noGrp="1"/>
          </p:cNvSpPr>
          <p:nvPr>
            <p:ph type="sldNum" sz="quarter" idx="5"/>
          </p:nvPr>
        </p:nvSpPr>
        <p:spPr/>
        <p:txBody>
          <a:bodyPr/>
          <a:lstStyle/>
          <a:p>
            <a:pPr algn="l" rtl="0"/>
            <a:fld id="{0803DA13-78E3-4271-9A8A-C6991F53D5AB}" type="slidenum">
              <a:rPr lang="el-GR" smtClean="0"/>
              <a:t>186</a:t>
            </a:fld>
            <a:endParaRPr lang="el-GR"/>
          </a:p>
        </p:txBody>
      </p:sp>
    </p:spTree>
    <p:extLst>
      <p:ext uri="{BB962C8B-B14F-4D97-AF65-F5344CB8AC3E}">
        <p14:creationId xmlns:p14="http://schemas.microsoft.com/office/powerpoint/2010/main" val="302165350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DB65C-3476-6E85-E9A8-EBF0B18A591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5452962-7C76-24E5-2100-3C22A668DE3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7E0B9FF-1B25-EB93-1201-5169CEA9B58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Funding Opportunity Assessment Comparing area needs with program opportunities.</a:t>
            </a:r>
          </a:p>
          <a:p>
            <a:pPr algn="ctr" rtl="0">
              <a:lnSpc>
                <a:spcPct val="150000"/>
              </a:lnSpc>
            </a:pPr>
            <a:r>
              <a:rPr lang="el-GR" sz="2000">
                <a:solidFill>
                  <a:srgbClr val="000000"/>
                </a:solidFill>
                <a:latin typeface="Open Sans" panose="020B0606030504020204" pitchFamily="34" charset="0"/>
              </a:rPr>
              <a:t>Questions:</a:t>
            </a:r>
          </a:p>
          <a:p>
            <a:pPr algn="ctr" rtl="0">
              <a:lnSpc>
                <a:spcPct val="150000"/>
              </a:lnSpc>
            </a:pPr>
            <a:r>
              <a:rPr lang="el-GR" sz="2000">
                <a:solidFill>
                  <a:srgbClr val="000000"/>
                </a:solidFill>
                <a:latin typeface="Open Sans" panose="020B0606030504020204" pitchFamily="34" charset="0"/>
              </a:rPr>
              <a:t>Which actions are eligible?</a:t>
            </a:r>
          </a:p>
          <a:p>
            <a:pPr algn="ctr" rtl="0">
              <a:lnSpc>
                <a:spcPct val="150000"/>
              </a:lnSpc>
            </a:pPr>
            <a:r>
              <a:rPr lang="el-GR" sz="2000">
                <a:solidFill>
                  <a:srgbClr val="000000"/>
                </a:solidFill>
                <a:latin typeface="Open Sans" panose="020B0606030504020204" pitchFamily="34" charset="0"/>
              </a:rPr>
              <a:t>Are there thematic priorities that match a local vision?</a:t>
            </a:r>
          </a:p>
          <a:p>
            <a:pPr algn="ctr" rtl="0">
              <a:lnSpc>
                <a:spcPct val="150000"/>
              </a:lnSpc>
            </a:pPr>
            <a:r>
              <a:rPr lang="el-GR" sz="2000">
                <a:solidFill>
                  <a:srgbClr val="000000"/>
                </a:solidFill>
                <a:latin typeface="Open Sans" panose="020B0606030504020204" pitchFamily="34" charset="0"/>
              </a:rPr>
              <a:t>Objective: Identify projects with a high probability of funding.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62C38B0-4AAB-5089-2D39-C8A16098BDA3}"/>
              </a:ext>
            </a:extLst>
          </p:cNvPr>
          <p:cNvSpPr>
            <a:spLocks noGrp="1"/>
          </p:cNvSpPr>
          <p:nvPr>
            <p:ph type="sldNum" sz="quarter" idx="5"/>
          </p:nvPr>
        </p:nvSpPr>
        <p:spPr/>
        <p:txBody>
          <a:bodyPr/>
          <a:lstStyle/>
          <a:p>
            <a:pPr algn="l" rtl="0"/>
            <a:fld id="{0803DA13-78E3-4271-9A8A-C6991F53D5AB}" type="slidenum">
              <a:rPr lang="el-GR" smtClean="0"/>
              <a:t>187</a:t>
            </a:fld>
            <a:endParaRPr lang="el-GR"/>
          </a:p>
        </p:txBody>
      </p:sp>
    </p:spTree>
    <p:extLst>
      <p:ext uri="{BB962C8B-B14F-4D97-AF65-F5344CB8AC3E}">
        <p14:creationId xmlns:p14="http://schemas.microsoft.com/office/powerpoint/2010/main" val="209706032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B3856-30FA-F001-7C17-00411088CFD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67DEAA-B587-E2ED-FDE0-78169DEB7A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F4EB36C-3E50-6E85-5AC2-053D46E5711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Selection of Specific Projects Preparation of a priority list of projects.</a:t>
            </a:r>
          </a:p>
          <a:p>
            <a:pPr algn="ctr" rtl="0">
              <a:lnSpc>
                <a:spcPct val="150000"/>
              </a:lnSpc>
            </a:pPr>
            <a:r>
              <a:rPr lang="el-GR" sz="2000">
                <a:solidFill>
                  <a:srgbClr val="000000"/>
                </a:solidFill>
                <a:latin typeface="Open Sans" panose="020B0606030504020204" pitchFamily="34" charset="0"/>
              </a:rPr>
              <a:t>Selection of mature or strategically important projects.</a:t>
            </a:r>
          </a:p>
          <a:p>
            <a:pPr algn="ctr" rtl="0">
              <a:lnSpc>
                <a:spcPct val="150000"/>
              </a:lnSpc>
            </a:pPr>
            <a:r>
              <a:rPr lang="el-GR" sz="2000">
                <a:solidFill>
                  <a:srgbClr val="000000"/>
                </a:solidFill>
                <a:latin typeface="Open Sans" panose="020B0606030504020204" pitchFamily="34" charset="0"/>
              </a:rPr>
              <a:t>Goal: Focus on feasible and beneficial projects.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0A89DD9-FC03-C7AC-8A75-C47F449A6E06}"/>
              </a:ext>
            </a:extLst>
          </p:cNvPr>
          <p:cNvSpPr>
            <a:spLocks noGrp="1"/>
          </p:cNvSpPr>
          <p:nvPr>
            <p:ph type="sldNum" sz="quarter" idx="5"/>
          </p:nvPr>
        </p:nvSpPr>
        <p:spPr/>
        <p:txBody>
          <a:bodyPr/>
          <a:lstStyle/>
          <a:p>
            <a:pPr algn="l" rtl="0"/>
            <a:fld id="{0803DA13-78E3-4271-9A8A-C6991F53D5AB}" type="slidenum">
              <a:rPr lang="el-GR" smtClean="0"/>
              <a:t>188</a:t>
            </a:fld>
            <a:endParaRPr lang="el-GR"/>
          </a:p>
        </p:txBody>
      </p:sp>
    </p:spTree>
    <p:extLst>
      <p:ext uri="{BB962C8B-B14F-4D97-AF65-F5344CB8AC3E}">
        <p14:creationId xmlns:p14="http://schemas.microsoft.com/office/powerpoint/2010/main" val="42118467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BD8D-9C9C-2DBB-03A8-320ADDC50E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4EB0B04-6598-8D8F-1F9C-0CBF42B5702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ABC0C9-AD9A-3546-615B-029FC9231E4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Preparation of Studies – Technical Maturity Proposal success depends on project maturity:</a:t>
            </a:r>
          </a:p>
          <a:p>
            <a:pPr algn="ctr" rtl="0">
              <a:lnSpc>
                <a:spcPct val="150000"/>
              </a:lnSpc>
            </a:pPr>
            <a:r>
              <a:rPr lang="el-GR" sz="2000">
                <a:solidFill>
                  <a:srgbClr val="000000"/>
                </a:solidFill>
                <a:latin typeface="Open Sans" panose="020B0606030504020204" pitchFamily="34" charset="0"/>
              </a:rPr>
              <a:t>Ready studies and permits.</a:t>
            </a:r>
          </a:p>
          <a:p>
            <a:pPr algn="ctr" rtl="0">
              <a:lnSpc>
                <a:spcPct val="150000"/>
              </a:lnSpc>
            </a:pPr>
            <a:r>
              <a:rPr lang="el-GR" sz="2000">
                <a:solidFill>
                  <a:srgbClr val="000000"/>
                </a:solidFill>
                <a:latin typeface="Open Sans" panose="020B0606030504020204" pitchFamily="34" charset="0"/>
              </a:rPr>
              <a:t>Legality of space/property.</a:t>
            </a:r>
          </a:p>
          <a:p>
            <a:pPr algn="ctr" rtl="0">
              <a:lnSpc>
                <a:spcPct val="150000"/>
              </a:lnSpc>
            </a:pPr>
            <a:r>
              <a:rPr lang="el-GR" sz="2000">
                <a:solidFill>
                  <a:srgbClr val="000000"/>
                </a:solidFill>
                <a:latin typeface="Open Sans" panose="020B0606030504020204" pitchFamily="34" charset="0"/>
              </a:rPr>
              <a:t>Clear budget, technical specifications.</a:t>
            </a:r>
          </a:p>
          <a:p>
            <a:pPr algn="ctr" rtl="0">
              <a:lnSpc>
                <a:spcPct val="150000"/>
              </a:lnSpc>
            </a:pPr>
            <a:r>
              <a:rPr lang="el-GR" sz="2000">
                <a:solidFill>
                  <a:srgbClr val="000000"/>
                </a:solidFill>
                <a:latin typeface="Open Sans" panose="020B0606030504020204" pitchFamily="34" charset="0"/>
              </a:rPr>
              <a:t>Objective: Completeness of the file, eligibility of expenses.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CCC0456-A6A1-9C66-C886-0F81E9CB5A7A}"/>
              </a:ext>
            </a:extLst>
          </p:cNvPr>
          <p:cNvSpPr>
            <a:spLocks noGrp="1"/>
          </p:cNvSpPr>
          <p:nvPr>
            <p:ph type="sldNum" sz="quarter" idx="5"/>
          </p:nvPr>
        </p:nvSpPr>
        <p:spPr/>
        <p:txBody>
          <a:bodyPr/>
          <a:lstStyle/>
          <a:p>
            <a:pPr algn="l" rtl="0"/>
            <a:fld id="{0803DA13-78E3-4271-9A8A-C6991F53D5AB}" type="slidenum">
              <a:rPr lang="el-GR" smtClean="0"/>
              <a:t>189</a:t>
            </a:fld>
            <a:endParaRPr lang="el-GR"/>
          </a:p>
        </p:txBody>
      </p:sp>
    </p:spTree>
    <p:extLst>
      <p:ext uri="{BB962C8B-B14F-4D97-AF65-F5344CB8AC3E}">
        <p14:creationId xmlns:p14="http://schemas.microsoft.com/office/powerpoint/2010/main" val="288759296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23DE-480E-E997-4AA5-844C7067EF6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D5673DA-E2F8-CCBD-FB0F-19EB56868ED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D0E35F8-00F3-0E5C-171F-EBF0AEB01E7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Systematic Monitoring of Invitations Constant vigilance for new invitations from:</a:t>
            </a:r>
          </a:p>
          <a:p>
            <a:pPr algn="ctr" rtl="0">
              <a:lnSpc>
                <a:spcPct val="150000"/>
              </a:lnSpc>
            </a:pPr>
            <a:r>
              <a:rPr lang="el-GR" sz="2000">
                <a:solidFill>
                  <a:srgbClr val="000000"/>
                </a:solidFill>
                <a:latin typeface="Open Sans" panose="020B0606030504020204" pitchFamily="34" charset="0"/>
              </a:rPr>
              <a:t>Sectoral Programs (Ministry of Education, Ministry of Interior).</a:t>
            </a:r>
          </a:p>
          <a:p>
            <a:pPr algn="ctr" rtl="0">
              <a:lnSpc>
                <a:spcPct val="150000"/>
              </a:lnSpc>
            </a:pPr>
            <a:r>
              <a:rPr lang="el-GR" sz="2000">
                <a:solidFill>
                  <a:srgbClr val="000000"/>
                </a:solidFill>
                <a:latin typeface="Open Sans" panose="020B0606030504020204" pitchFamily="34" charset="0"/>
              </a:rPr>
              <a:t>Regional Programs (RPs).</a:t>
            </a:r>
          </a:p>
          <a:p>
            <a:pPr algn="ctr" rtl="0">
              <a:lnSpc>
                <a:spcPct val="150000"/>
              </a:lnSpc>
            </a:pPr>
            <a:r>
              <a:rPr lang="el-GR" sz="2000">
                <a:solidFill>
                  <a:srgbClr val="000000"/>
                </a:solidFill>
                <a:latin typeface="Open Sans" panose="020B0606030504020204" pitchFamily="34" charset="0"/>
              </a:rPr>
              <a:t>Objective: Immediate response, preparation of file.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F0FE247-7503-4803-FD97-5512B4E00B24}"/>
              </a:ext>
            </a:extLst>
          </p:cNvPr>
          <p:cNvSpPr>
            <a:spLocks noGrp="1"/>
          </p:cNvSpPr>
          <p:nvPr>
            <p:ph type="sldNum" sz="quarter" idx="5"/>
          </p:nvPr>
        </p:nvSpPr>
        <p:spPr/>
        <p:txBody>
          <a:bodyPr/>
          <a:lstStyle/>
          <a:p>
            <a:pPr algn="l" rtl="0"/>
            <a:fld id="{0803DA13-78E3-4271-9A8A-C6991F53D5AB}" type="slidenum">
              <a:rPr lang="el-GR" smtClean="0"/>
              <a:t>190</a:t>
            </a:fld>
            <a:endParaRPr lang="el-GR"/>
          </a:p>
        </p:txBody>
      </p:sp>
    </p:spTree>
    <p:extLst>
      <p:ext uri="{BB962C8B-B14F-4D97-AF65-F5344CB8AC3E}">
        <p14:creationId xmlns:p14="http://schemas.microsoft.com/office/powerpoint/2010/main" val="190614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D3B33-E45A-432F-D84F-CF3FB7A2919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7C42C6-F372-FE4B-8B2D-CBD5F69732F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36CEF0D-F946-CBF4-343D-24F947F94E8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International examples: In Copenhagen, the Climate Plan 2025 program includes training of local government officials to reduce emissions through sustainable mobility and energy efficiency, resulting in a 61% reduction in emissions (2012-2022).</a:t>
            </a:r>
          </a:p>
          <a:p>
            <a:pPr algn="ctr" rtl="0">
              <a:lnSpc>
                <a:spcPct val="150000"/>
              </a:lnSpc>
            </a:pPr>
            <a:r>
              <a:rPr lang="el-GR" sz="2000">
                <a:solidFill>
                  <a:srgbClr val="000000"/>
                </a:solidFill>
                <a:latin typeface="Open Sans" panose="020B0606030504020204" pitchFamily="34" charset="0"/>
              </a:rPr>
              <a:t>In Barcelona, ​​the Climate Emergency Plan incorporates emissions inventory tools and participatory processes, reducing waste by 15% through circular practices.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50F6D5F-B4FC-9063-F7EF-BD289EEF4616}"/>
              </a:ext>
            </a:extLst>
          </p:cNvPr>
          <p:cNvSpPr>
            <a:spLocks noGrp="1"/>
          </p:cNvSpPr>
          <p:nvPr>
            <p:ph type="sldNum" sz="quarter" idx="5"/>
          </p:nvPr>
        </p:nvSpPr>
        <p:spPr/>
        <p:txBody>
          <a:bodyPr/>
          <a:lstStyle/>
          <a:p>
            <a:pPr algn="l" rtl="0"/>
            <a:fld id="{0803DA13-78E3-4271-9A8A-C6991F53D5AB}" type="slidenum">
              <a:rPr lang="el-GR" smtClean="0"/>
              <a:t>20</a:t>
            </a:fld>
            <a:endParaRPr lang="el-GR"/>
          </a:p>
        </p:txBody>
      </p:sp>
    </p:spTree>
    <p:extLst>
      <p:ext uri="{BB962C8B-B14F-4D97-AF65-F5344CB8AC3E}">
        <p14:creationId xmlns:p14="http://schemas.microsoft.com/office/powerpoint/2010/main" val="280967940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7D6D7-C352-F99C-0CFC-E687792A82E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07A9FC9-9238-1F87-3188-C12675DCC4F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9F40E9-50FC-78F0-78D0-5F7CCD17184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Drafting and Submitting Proposals Submit proposals with:</a:t>
            </a:r>
          </a:p>
          <a:p>
            <a:pPr algn="ctr" rtl="0">
              <a:lnSpc>
                <a:spcPct val="150000"/>
              </a:lnSpc>
            </a:pPr>
            <a:r>
              <a:rPr lang="el-GR" sz="2000">
                <a:solidFill>
                  <a:srgbClr val="000000"/>
                </a:solidFill>
                <a:latin typeface="Open Sans" panose="020B0606030504020204" pitchFamily="34" charset="0"/>
              </a:rPr>
              <a:t>Completion of a Technical Operation Sheet (TDS).</a:t>
            </a:r>
          </a:p>
          <a:p>
            <a:pPr algn="ctr" rtl="0">
              <a:lnSpc>
                <a:spcPct val="150000"/>
              </a:lnSpc>
            </a:pPr>
            <a:r>
              <a:rPr lang="el-GR" sz="2000">
                <a:solidFill>
                  <a:srgbClr val="000000"/>
                </a:solidFill>
                <a:latin typeface="Open Sans" panose="020B0606030504020204" pitchFamily="34" charset="0"/>
              </a:rPr>
              <a:t>Collection of supporting documents.</a:t>
            </a:r>
          </a:p>
          <a:p>
            <a:pPr algn="ctr" rtl="0">
              <a:lnSpc>
                <a:spcPct val="150000"/>
              </a:lnSpc>
            </a:pPr>
            <a:r>
              <a:rPr lang="el-GR" sz="2000">
                <a:solidFill>
                  <a:srgbClr val="000000"/>
                </a:solidFill>
                <a:latin typeface="Open Sans" panose="020B0606030504020204" pitchFamily="34" charset="0"/>
              </a:rPr>
              <a:t>Securing signatures.</a:t>
            </a:r>
          </a:p>
          <a:p>
            <a:pPr algn="ctr" rtl="0">
              <a:lnSpc>
                <a:spcPct val="150000"/>
              </a:lnSpc>
            </a:pPr>
            <a:r>
              <a:rPr lang="el-GR" sz="2000">
                <a:solidFill>
                  <a:srgbClr val="000000"/>
                </a:solidFill>
                <a:latin typeface="Open Sans" panose="020B0606030504020204" pitchFamily="34" charset="0"/>
              </a:rPr>
              <a:t>Possible help from external consultants.</a:t>
            </a:r>
          </a:p>
          <a:p>
            <a:pPr algn="ctr" rtl="0">
              <a:lnSpc>
                <a:spcPct val="150000"/>
              </a:lnSpc>
            </a:pPr>
            <a:r>
              <a:rPr lang="el-GR" sz="2000">
                <a:solidFill>
                  <a:srgbClr val="000000"/>
                </a:solidFill>
                <a:latin typeface="Open Sans" panose="020B0606030504020204" pitchFamily="34" charset="0"/>
              </a:rPr>
              <a:t>Goal: Complete, high-quality, on-time submission.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931040B-9B6E-5CDC-DC0B-626A1C73111C}"/>
              </a:ext>
            </a:extLst>
          </p:cNvPr>
          <p:cNvSpPr>
            <a:spLocks noGrp="1"/>
          </p:cNvSpPr>
          <p:nvPr>
            <p:ph type="sldNum" sz="quarter" idx="5"/>
          </p:nvPr>
        </p:nvSpPr>
        <p:spPr/>
        <p:txBody>
          <a:bodyPr/>
          <a:lstStyle/>
          <a:p>
            <a:pPr algn="l" rtl="0"/>
            <a:fld id="{0803DA13-78E3-4271-9A8A-C6991F53D5AB}" type="slidenum">
              <a:rPr lang="el-GR" smtClean="0"/>
              <a:t>191</a:t>
            </a:fld>
            <a:endParaRPr lang="el-GR"/>
          </a:p>
        </p:txBody>
      </p:sp>
    </p:spTree>
    <p:extLst>
      <p:ext uri="{BB962C8B-B14F-4D97-AF65-F5344CB8AC3E}">
        <p14:creationId xmlns:p14="http://schemas.microsoft.com/office/powerpoint/2010/main" val="406122994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866B0-CB38-D48B-5DA4-EC4740026BB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1196A4B-229D-1AF1-E920-8F9F67EC0C6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CE987D9-517A-28F1-CF12-921E21BF8E5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Monitoring the Evaluation Process Monitoring the evaluation process.</a:t>
            </a:r>
          </a:p>
          <a:p>
            <a:pPr algn="ctr" rtl="0">
              <a:lnSpc>
                <a:spcPct val="150000"/>
              </a:lnSpc>
            </a:pPr>
            <a:r>
              <a:rPr lang="el-GR" sz="2000">
                <a:solidFill>
                  <a:srgbClr val="000000"/>
                </a:solidFill>
                <a:latin typeface="Open Sans" panose="020B0606030504020204" pitchFamily="34" charset="0"/>
              </a:rPr>
              <a:t>Response to questions/clarifications from the Managing Authority.</a:t>
            </a:r>
          </a:p>
          <a:p>
            <a:pPr algn="ctr" rtl="0">
              <a:lnSpc>
                <a:spcPct val="150000"/>
              </a:lnSpc>
            </a:pPr>
            <a:r>
              <a:rPr lang="el-GR" sz="2000">
                <a:solidFill>
                  <a:srgbClr val="000000"/>
                </a:solidFill>
                <a:latin typeface="Open Sans" panose="020B0606030504020204" pitchFamily="34" charset="0"/>
              </a:rPr>
              <a:t>Preparation for signing the Integration Decision.</a:t>
            </a:r>
          </a:p>
          <a:p>
            <a:pPr algn="ctr" rtl="0">
              <a:lnSpc>
                <a:spcPct val="150000"/>
              </a:lnSpc>
            </a:pPr>
            <a:r>
              <a:rPr lang="el-GR" sz="2000">
                <a:solidFill>
                  <a:srgbClr val="000000"/>
                </a:solidFill>
                <a:latin typeface="Open Sans" panose="020B0606030504020204" pitchFamily="34" charset="0"/>
              </a:rPr>
              <a:t>Objective: Successful completion of the process, integration of the act.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FEB6C1D-D5A1-6106-D56A-036CD448F7BE}"/>
              </a:ext>
            </a:extLst>
          </p:cNvPr>
          <p:cNvSpPr>
            <a:spLocks noGrp="1"/>
          </p:cNvSpPr>
          <p:nvPr>
            <p:ph type="sldNum" sz="quarter" idx="5"/>
          </p:nvPr>
        </p:nvSpPr>
        <p:spPr/>
        <p:txBody>
          <a:bodyPr/>
          <a:lstStyle/>
          <a:p>
            <a:pPr algn="l" rtl="0"/>
            <a:fld id="{0803DA13-78E3-4271-9A8A-C6991F53D5AB}" type="slidenum">
              <a:rPr lang="el-GR" smtClean="0"/>
              <a:t>192</a:t>
            </a:fld>
            <a:endParaRPr lang="el-GR"/>
          </a:p>
        </p:txBody>
      </p:sp>
    </p:spTree>
    <p:extLst>
      <p:ext uri="{BB962C8B-B14F-4D97-AF65-F5344CB8AC3E}">
        <p14:creationId xmlns:p14="http://schemas.microsoft.com/office/powerpoint/2010/main" val="25715025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7B98E-5E49-0475-4D7F-C0177095181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F3EA6AE-E079-552F-A806-99C8628D34F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01596B7-C2DC-4932-B528-85E0BBE27D6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1.3 Financial Tools and Good Practices of Local Government for Climate Adaptation and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 conclusion</a:t>
            </a:r>
          </a:p>
          <a:p>
            <a:pPr algn="ctr" rtl="0">
              <a:lnSpc>
                <a:spcPct val="150000"/>
              </a:lnSpc>
            </a:pPr>
            <a:r>
              <a:rPr lang="el-GR" sz="2000">
                <a:solidFill>
                  <a:srgbClr val="000000"/>
                </a:solidFill>
                <a:latin typeface="Open Sans" panose="020B0606030504020204" pitchFamily="34" charset="0"/>
              </a:rPr>
              <a:t>Successful preparation for NSRF requires:</a:t>
            </a:r>
          </a:p>
          <a:p>
            <a:pPr algn="ctr" rtl="0">
              <a:lnSpc>
                <a:spcPct val="150000"/>
              </a:lnSpc>
            </a:pPr>
            <a:r>
              <a:rPr lang="el-GR" sz="2000">
                <a:solidFill>
                  <a:srgbClr val="000000"/>
                </a:solidFill>
                <a:latin typeface="Open Sans" panose="020B0606030504020204" pitchFamily="34" charset="0"/>
              </a:rPr>
              <a:t>Political commitment.</a:t>
            </a:r>
          </a:p>
          <a:p>
            <a:pPr algn="ctr" rtl="0">
              <a:lnSpc>
                <a:spcPct val="150000"/>
              </a:lnSpc>
            </a:pPr>
            <a:r>
              <a:rPr lang="el-GR" sz="2000">
                <a:solidFill>
                  <a:srgbClr val="000000"/>
                </a:solidFill>
                <a:latin typeface="Open Sans" panose="020B0606030504020204" pitchFamily="34" charset="0"/>
              </a:rPr>
              <a:t>Executive readiness.</a:t>
            </a:r>
          </a:p>
          <a:p>
            <a:pPr algn="ctr" rtl="0">
              <a:lnSpc>
                <a:spcPct val="150000"/>
              </a:lnSpc>
            </a:pPr>
            <a:r>
              <a:rPr lang="el-GR" sz="2000">
                <a:solidFill>
                  <a:srgbClr val="000000"/>
                </a:solidFill>
                <a:latin typeface="Open Sans" panose="020B0606030504020204" pitchFamily="34" charset="0"/>
              </a:rPr>
              <a:t>Technical maturity.</a:t>
            </a:r>
          </a:p>
          <a:p>
            <a:pPr algn="ctr" rtl="0">
              <a:lnSpc>
                <a:spcPct val="150000"/>
              </a:lnSpc>
            </a:pPr>
            <a:r>
              <a:rPr lang="el-GR" sz="2000">
                <a:solidFill>
                  <a:srgbClr val="000000"/>
                </a:solidFill>
                <a:latin typeface="Open Sans" panose="020B0606030504020204" pitchFamily="34" charset="0"/>
              </a:rPr>
              <a:t>Continuous monitoring of opportunities.</a:t>
            </a:r>
          </a:p>
          <a:p>
            <a:pPr algn="ctr" rtl="0">
              <a:lnSpc>
                <a:spcPct val="150000"/>
              </a:lnSpc>
            </a:pPr>
            <a:r>
              <a:rPr lang="el-GR" sz="2000">
                <a:solidFill>
                  <a:srgbClr val="000000"/>
                </a:solidFill>
                <a:latin typeface="Open Sans" panose="020B0606030504020204" pitchFamily="34" charset="0"/>
              </a:rPr>
              <a:t>Strengthening resource absorption capacity through:</a:t>
            </a:r>
          </a:p>
          <a:p>
            <a:pPr algn="ctr" rtl="0">
              <a:lnSpc>
                <a:spcPct val="150000"/>
              </a:lnSpc>
            </a:pPr>
            <a:r>
              <a:rPr lang="el-GR" sz="2000">
                <a:solidFill>
                  <a:srgbClr val="000000"/>
                </a:solidFill>
                <a:latin typeface="Open Sans" panose="020B0606030504020204" pitchFamily="34" charset="0"/>
              </a:rPr>
              <a:t>Creation of a project team within a municipality.</a:t>
            </a:r>
          </a:p>
          <a:p>
            <a:pPr algn="ctr" rtl="0">
              <a:lnSpc>
                <a:spcPct val="150000"/>
              </a:lnSpc>
            </a:pPr>
            <a:r>
              <a:rPr lang="el-GR" sz="2000">
                <a:solidFill>
                  <a:srgbClr val="000000"/>
                </a:solidFill>
                <a:latin typeface="Open Sans" panose="020B0606030504020204" pitchFamily="34" charset="0"/>
              </a:rPr>
              <a:t>Utilization of technical assistance.</a:t>
            </a:r>
          </a:p>
          <a:p>
            <a:pPr algn="ctr" rtl="0">
              <a:lnSpc>
                <a:spcPct val="150000"/>
              </a:lnSpc>
            </a:pPr>
            <a:r>
              <a:rPr lang="el-GR" sz="2000">
                <a:solidFill>
                  <a:srgbClr val="000000"/>
                </a:solidFill>
                <a:latin typeface="Open Sans" panose="020B0606030504020204" pitchFamily="34" charset="0"/>
              </a:rPr>
              <a:t>Developing partnerships with local authorities or specialized bodies.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BE60304-BAFC-969D-6C51-8AE339DE0DCE}"/>
              </a:ext>
            </a:extLst>
          </p:cNvPr>
          <p:cNvSpPr>
            <a:spLocks noGrp="1"/>
          </p:cNvSpPr>
          <p:nvPr>
            <p:ph type="sldNum" sz="quarter" idx="5"/>
          </p:nvPr>
        </p:nvSpPr>
        <p:spPr/>
        <p:txBody>
          <a:bodyPr/>
          <a:lstStyle/>
          <a:p>
            <a:pPr algn="l" rtl="0"/>
            <a:fld id="{0803DA13-78E3-4271-9A8A-C6991F53D5AB}" type="slidenum">
              <a:rPr lang="el-GR" smtClean="0"/>
              <a:t>193</a:t>
            </a:fld>
            <a:endParaRPr lang="el-GR"/>
          </a:p>
        </p:txBody>
      </p:sp>
    </p:spTree>
    <p:extLst>
      <p:ext uri="{BB962C8B-B14F-4D97-AF65-F5344CB8AC3E}">
        <p14:creationId xmlns:p14="http://schemas.microsoft.com/office/powerpoint/2010/main" val="399415422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AC86-F55A-E30F-39AB-EDE1BF58260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BD5296-1E71-805B-0E80-BED8D0A7A0E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3C68107-F923-02A1-5C1D-C00755D5873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to Climate Change Mitigation</a:t>
            </a:r>
          </a:p>
          <a:p>
            <a:pPr algn="ctr" rtl="0">
              <a:lnSpc>
                <a:spcPct val="150000"/>
              </a:lnSpc>
            </a:pPr>
            <a:r>
              <a:rPr lang="el-GR" sz="2000">
                <a:solidFill>
                  <a:srgbClr val="000000"/>
                </a:solidFill>
                <a:latin typeface="Open Sans" panose="020B0606030504020204" pitchFamily="34" charset="0"/>
              </a:rPr>
              <a:t>Definition:</a:t>
            </a:r>
          </a:p>
          <a:p>
            <a:pPr algn="ctr" rtl="0">
              <a:lnSpc>
                <a:spcPct val="150000"/>
              </a:lnSpc>
            </a:pPr>
            <a:r>
              <a:rPr lang="el-GR" sz="2000">
                <a:solidFill>
                  <a:srgbClr val="000000"/>
                </a:solidFill>
                <a:latin typeface="Open Sans" panose="020B0606030504020204" pitchFamily="34" charset="0"/>
              </a:rPr>
              <a:t>Climate change mitigation includes actions to reduce or limit greenhouse gas (GHG) emissions, such as carbon dioxide (CO₂), methane (CH₄) and nitrous oxide (N₂O).</a:t>
            </a:r>
          </a:p>
          <a:p>
            <a:pPr algn="ctr" rtl="0">
              <a:lnSpc>
                <a:spcPct val="150000"/>
              </a:lnSpc>
            </a:pPr>
            <a:r>
              <a:rPr lang="el-GR" sz="2000">
                <a:solidFill>
                  <a:srgbClr val="000000"/>
                </a:solidFill>
                <a:latin typeface="Open Sans" panose="020B0606030504020204" pitchFamily="34" charset="0"/>
              </a:rPr>
              <a:t>Goal: Stabilizing the global climate and limiting global warming.</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1CFE259-F848-A2DC-0149-27033A57CB79}"/>
              </a:ext>
            </a:extLst>
          </p:cNvPr>
          <p:cNvSpPr>
            <a:spLocks noGrp="1"/>
          </p:cNvSpPr>
          <p:nvPr>
            <p:ph type="sldNum" sz="quarter" idx="5"/>
          </p:nvPr>
        </p:nvSpPr>
        <p:spPr/>
        <p:txBody>
          <a:bodyPr/>
          <a:lstStyle/>
          <a:p>
            <a:pPr algn="l" rtl="0"/>
            <a:fld id="{0803DA13-78E3-4271-9A8A-C6991F53D5AB}" type="slidenum">
              <a:rPr lang="el-GR" smtClean="0"/>
              <a:t>194</a:t>
            </a:fld>
            <a:endParaRPr lang="el-GR"/>
          </a:p>
        </p:txBody>
      </p:sp>
    </p:spTree>
    <p:extLst>
      <p:ext uri="{BB962C8B-B14F-4D97-AF65-F5344CB8AC3E}">
        <p14:creationId xmlns:p14="http://schemas.microsoft.com/office/powerpoint/2010/main" val="309086775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604E-B1F8-D5FD-03D8-0F2BDEE77AB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18F6D85-2B6F-D5F9-8C2D-A603049E22D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DA8C79-A0A3-9C4F-2FB9-C92E2CB7272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Significance: Addressing the greatest environmental challenge of the 21st century.</a:t>
            </a:r>
          </a:p>
          <a:p>
            <a:pPr algn="ctr" rtl="0">
              <a:lnSpc>
                <a:spcPct val="150000"/>
              </a:lnSpc>
            </a:pPr>
            <a:r>
              <a:rPr lang="el-GR" sz="2000">
                <a:solidFill>
                  <a:srgbClr val="000000"/>
                </a:solidFill>
                <a:latin typeface="Open Sans" panose="020B0606030504020204" pitchFamily="34" charset="0"/>
              </a:rPr>
              <a:t>Protecting health, ecosystems, the economy and social cohesion.</a:t>
            </a:r>
          </a:p>
          <a:p>
            <a:pPr algn="ctr" rtl="0">
              <a:lnSpc>
                <a:spcPct val="150000"/>
              </a:lnSpc>
            </a:pPr>
            <a:r>
              <a:rPr lang="el-GR" sz="2000">
                <a:solidFill>
                  <a:srgbClr val="000000"/>
                </a:solidFill>
                <a:latin typeface="Open Sans" panose="020B0606030504020204" pitchFamily="34" charset="0"/>
              </a:rPr>
              <a:t>Reducing risks from extreme weather events (e.g. heat waves, floods).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95E4F72-7F6C-2633-DDA1-B499AAD15374}"/>
              </a:ext>
            </a:extLst>
          </p:cNvPr>
          <p:cNvSpPr>
            <a:spLocks noGrp="1"/>
          </p:cNvSpPr>
          <p:nvPr>
            <p:ph type="sldNum" sz="quarter" idx="5"/>
          </p:nvPr>
        </p:nvSpPr>
        <p:spPr/>
        <p:txBody>
          <a:bodyPr/>
          <a:lstStyle/>
          <a:p>
            <a:pPr algn="l" rtl="0"/>
            <a:fld id="{0803DA13-78E3-4271-9A8A-C6991F53D5AB}" type="slidenum">
              <a:rPr lang="el-GR" smtClean="0"/>
              <a:t>195</a:t>
            </a:fld>
            <a:endParaRPr lang="el-GR"/>
          </a:p>
        </p:txBody>
      </p:sp>
    </p:spTree>
    <p:extLst>
      <p:ext uri="{BB962C8B-B14F-4D97-AF65-F5344CB8AC3E}">
        <p14:creationId xmlns:p14="http://schemas.microsoft.com/office/powerpoint/2010/main" val="306175427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3195-EE7D-74D1-ED33-B7BE72ED4F5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C1F0888-126B-296D-EBA6-A386FB9BF2F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D84E70E-8477-C8AD-E012-3C99B611AE7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Pillars of addressing climate change:</a:t>
            </a:r>
          </a:p>
          <a:p>
            <a:pPr algn="ctr" rtl="0">
              <a:lnSpc>
                <a:spcPct val="150000"/>
              </a:lnSpc>
            </a:pPr>
            <a:r>
              <a:rPr lang="el-GR" sz="2000">
                <a:solidFill>
                  <a:srgbClr val="000000"/>
                </a:solidFill>
                <a:latin typeface="Open Sans" panose="020B0606030504020204" pitchFamily="34" charset="0"/>
              </a:rPr>
              <a:t>Mitigation: Reducing GHG emissions and enhancing carbon sequestration.</a:t>
            </a:r>
          </a:p>
          <a:p>
            <a:pPr algn="ctr" rtl="0">
              <a:lnSpc>
                <a:spcPct val="150000"/>
              </a:lnSpc>
            </a:pPr>
            <a:r>
              <a:rPr lang="el-GR" sz="2000">
                <a:solidFill>
                  <a:srgbClr val="000000"/>
                </a:solidFill>
                <a:latin typeface="Open Sans" panose="020B0606030504020204" pitchFamily="34" charset="0"/>
              </a:rPr>
              <a:t>Adaptation: Strengthening resilience to climate impacts.</a:t>
            </a:r>
          </a:p>
          <a:p>
            <a:pPr algn="ctr" rtl="0">
              <a:lnSpc>
                <a:spcPct val="150000"/>
              </a:lnSpc>
            </a:pPr>
            <a:r>
              <a:rPr lang="el-GR" sz="2000">
                <a:solidFill>
                  <a:srgbClr val="000000"/>
                </a:solidFill>
                <a:latin typeface="Open Sans" panose="020B0606030504020204" pitchFamily="34" charset="0"/>
              </a:rPr>
              <a:t>Need for coordinated action:</a:t>
            </a:r>
          </a:p>
          <a:p>
            <a:pPr algn="ctr" rtl="0">
              <a:lnSpc>
                <a:spcPct val="150000"/>
              </a:lnSpc>
            </a:pPr>
            <a:r>
              <a:rPr lang="el-GR" sz="2000">
                <a:solidFill>
                  <a:srgbClr val="000000"/>
                </a:solidFill>
                <a:latin typeface="Open Sans" panose="020B0606030504020204" pitchFamily="34" charset="0"/>
              </a:rPr>
              <a:t>International level: Agreements such as the Paris Agreement (2015).</a:t>
            </a:r>
          </a:p>
          <a:p>
            <a:pPr algn="ctr" rtl="0">
              <a:lnSpc>
                <a:spcPct val="150000"/>
              </a:lnSpc>
            </a:pPr>
            <a:r>
              <a:rPr lang="el-GR" sz="2000">
                <a:solidFill>
                  <a:srgbClr val="000000"/>
                </a:solidFill>
                <a:latin typeface="Open Sans" panose="020B0606030504020204" pitchFamily="34" charset="0"/>
              </a:rPr>
              <a:t>National level: National plans and legislation (e.g. NSEK in Greece).</a:t>
            </a:r>
          </a:p>
          <a:p>
            <a:pPr algn="ctr" rtl="0">
              <a:lnSpc>
                <a:spcPct val="150000"/>
              </a:lnSpc>
            </a:pPr>
            <a:r>
              <a:rPr lang="el-GR" sz="2000">
                <a:solidFill>
                  <a:srgbClr val="000000"/>
                </a:solidFill>
                <a:latin typeface="Open Sans" panose="020B0606030504020204" pitchFamily="34" charset="0"/>
              </a:rPr>
              <a:t>Local level: Role of Local Government Organizations (LGOs).</a:t>
            </a:r>
          </a:p>
          <a:p>
            <a:pPr algn="ctr" rtl="0">
              <a:lnSpc>
                <a:spcPct val="150000"/>
              </a:lnSpc>
            </a:pPr>
            <a:r>
              <a:rPr lang="el-GR" sz="2000">
                <a:solidFill>
                  <a:srgbClr val="000000"/>
                </a:solidFill>
                <a:latin typeface="Open Sans" panose="020B0606030504020204" pitchFamily="34" charset="0"/>
              </a:rPr>
              <a:t>Application areas:</a:t>
            </a:r>
          </a:p>
          <a:p>
            <a:pPr algn="ctr" rtl="0">
              <a:lnSpc>
                <a:spcPct val="150000"/>
              </a:lnSpc>
            </a:pPr>
            <a:r>
              <a:rPr lang="el-GR" sz="2000">
                <a:solidFill>
                  <a:srgbClr val="000000"/>
                </a:solidFill>
                <a:latin typeface="Open Sans" panose="020B0606030504020204" pitchFamily="34" charset="0"/>
              </a:rPr>
              <a:t>Energy, transportation, buildings, industry, agriculture, land use, urban planning.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B313214-9253-E8CB-6E74-65A0FB83F92D}"/>
              </a:ext>
            </a:extLst>
          </p:cNvPr>
          <p:cNvSpPr>
            <a:spLocks noGrp="1"/>
          </p:cNvSpPr>
          <p:nvPr>
            <p:ph type="sldNum" sz="quarter" idx="5"/>
          </p:nvPr>
        </p:nvSpPr>
        <p:spPr/>
        <p:txBody>
          <a:bodyPr/>
          <a:lstStyle/>
          <a:p>
            <a:pPr algn="l" rtl="0"/>
            <a:fld id="{0803DA13-78E3-4271-9A8A-C6991F53D5AB}" type="slidenum">
              <a:rPr lang="el-GR" smtClean="0"/>
              <a:t>196</a:t>
            </a:fld>
            <a:endParaRPr lang="el-GR"/>
          </a:p>
        </p:txBody>
      </p:sp>
    </p:spTree>
    <p:extLst>
      <p:ext uri="{BB962C8B-B14F-4D97-AF65-F5344CB8AC3E}">
        <p14:creationId xmlns:p14="http://schemas.microsoft.com/office/powerpoint/2010/main" val="374768183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24672-B187-ED57-0026-7AE64F0FA97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2599B59-A20C-E934-2BEE-765CCCAD3A4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1EF1FC4-2C90-AABE-32A4-EAF412D10D6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Basic Principles of Climate Change Mitigation</a:t>
            </a:r>
          </a:p>
          <a:p>
            <a:pPr algn="ctr" rtl="0">
              <a:lnSpc>
                <a:spcPct val="150000"/>
              </a:lnSpc>
            </a:pPr>
            <a:r>
              <a:rPr lang="el-GR" sz="2000">
                <a:solidFill>
                  <a:srgbClr val="000000"/>
                </a:solidFill>
                <a:latin typeface="Open Sans" panose="020B0606030504020204" pitchFamily="34" charset="0"/>
              </a:rPr>
              <a:t>Decarbonization:</a:t>
            </a:r>
          </a:p>
          <a:p>
            <a:pPr algn="ctr" rtl="0">
              <a:lnSpc>
                <a:spcPct val="150000"/>
              </a:lnSpc>
            </a:pPr>
            <a:r>
              <a:rPr lang="el-GR" sz="2000">
                <a:solidFill>
                  <a:srgbClr val="000000"/>
                </a:solidFill>
                <a:latin typeface="Open Sans" panose="020B0606030504020204" pitchFamily="34" charset="0"/>
              </a:rPr>
              <a:t>Definition: Drastic reduction in the use of fossil fuels (coal, oil, natural gas) and transition to renewable energy sources (RES).</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Installation of photovoltaic and wind farms.</a:t>
            </a:r>
          </a:p>
          <a:p>
            <a:pPr algn="ctr" rtl="0">
              <a:lnSpc>
                <a:spcPct val="150000"/>
              </a:lnSpc>
            </a:pPr>
            <a:r>
              <a:rPr lang="el-GR" sz="2000">
                <a:solidFill>
                  <a:srgbClr val="000000"/>
                </a:solidFill>
                <a:latin typeface="Open Sans" panose="020B0606030504020204" pitchFamily="34" charset="0"/>
              </a:rPr>
              <a:t>Development of hydroelectric and geothermal units.</a:t>
            </a:r>
          </a:p>
          <a:p>
            <a:pPr algn="ctr" rtl="0">
              <a:lnSpc>
                <a:spcPct val="150000"/>
              </a:lnSpc>
            </a:pPr>
            <a:r>
              <a:rPr lang="el-GR" sz="2000">
                <a:solidFill>
                  <a:srgbClr val="000000"/>
                </a:solidFill>
                <a:latin typeface="Open Sans" panose="020B0606030504020204" pitchFamily="34" charset="0"/>
              </a:rPr>
              <a:t>Research and use of hydrogen as an alternative fuel (e.g. green hydrogen).</a:t>
            </a:r>
          </a:p>
          <a:p>
            <a:pPr algn="ctr" rtl="0">
              <a:lnSpc>
                <a:spcPct val="150000"/>
              </a:lnSpc>
            </a:pPr>
            <a:r>
              <a:rPr lang="el-GR" sz="2000">
                <a:solidFill>
                  <a:srgbClr val="000000"/>
                </a:solidFill>
                <a:latin typeface="Open Sans" panose="020B0606030504020204" pitchFamily="34" charset="0"/>
              </a:rPr>
              <a:t>Offshore wind installations for higher efficiency.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94B09B0-E0AE-127A-9C5F-17EBE28486F9}"/>
              </a:ext>
            </a:extLst>
          </p:cNvPr>
          <p:cNvSpPr>
            <a:spLocks noGrp="1"/>
          </p:cNvSpPr>
          <p:nvPr>
            <p:ph type="sldNum" sz="quarter" idx="5"/>
          </p:nvPr>
        </p:nvSpPr>
        <p:spPr/>
        <p:txBody>
          <a:bodyPr/>
          <a:lstStyle/>
          <a:p>
            <a:pPr algn="l" rtl="0"/>
            <a:fld id="{0803DA13-78E3-4271-9A8A-C6991F53D5AB}" type="slidenum">
              <a:rPr lang="el-GR" smtClean="0"/>
              <a:t>197</a:t>
            </a:fld>
            <a:endParaRPr lang="el-GR"/>
          </a:p>
        </p:txBody>
      </p:sp>
    </p:spTree>
    <p:extLst>
      <p:ext uri="{BB962C8B-B14F-4D97-AF65-F5344CB8AC3E}">
        <p14:creationId xmlns:p14="http://schemas.microsoft.com/office/powerpoint/2010/main" val="186540462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0337F-E806-E705-2A9C-9B84B4D43BD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A5BF57E-2D36-CE47-2393-222F913DA1E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70733E0-B00C-D89F-4909-1918709AA95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Denmark covers &gt;50% of its electricity from wind energy.</a:t>
            </a:r>
          </a:p>
          <a:p>
            <a:pPr algn="ctr" rtl="0">
              <a:lnSpc>
                <a:spcPct val="150000"/>
              </a:lnSpc>
            </a:pPr>
            <a:r>
              <a:rPr lang="el-GR" sz="2000">
                <a:solidFill>
                  <a:srgbClr val="000000"/>
                </a:solidFill>
                <a:latin typeface="Open Sans" panose="020B0606030504020204" pitchFamily="34" charset="0"/>
              </a:rPr>
              <a:t>Greece aims for 80% RES in the energy mix by 2030 (ESEK).</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 initial cost of investments in RES.</a:t>
            </a:r>
          </a:p>
          <a:p>
            <a:pPr algn="ctr" rtl="0">
              <a:lnSpc>
                <a:spcPct val="150000"/>
              </a:lnSpc>
            </a:pPr>
            <a:r>
              <a:rPr lang="el-GR" sz="2000">
                <a:solidFill>
                  <a:srgbClr val="000000"/>
                </a:solidFill>
                <a:latin typeface="Open Sans" panose="020B0606030504020204" pitchFamily="34" charset="0"/>
              </a:rPr>
              <a:t>Need to upgrade energy distribution networks.</a:t>
            </a:r>
          </a:p>
          <a:p>
            <a:pPr algn="ctr" rtl="0">
              <a:lnSpc>
                <a:spcPct val="150000"/>
              </a:lnSpc>
            </a:pPr>
            <a:r>
              <a:rPr lang="el-GR" sz="2000">
                <a:solidFill>
                  <a:srgbClr val="000000"/>
                </a:solidFill>
                <a:latin typeface="Open Sans" panose="020B0606030504020204" pitchFamily="34" charset="0"/>
              </a:rPr>
              <a:t>Resistance from traditional energy sectors (e.g. lignite).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A335DB3-6E16-B119-B1B3-2CA3D53D97A8}"/>
              </a:ext>
            </a:extLst>
          </p:cNvPr>
          <p:cNvSpPr>
            <a:spLocks noGrp="1"/>
          </p:cNvSpPr>
          <p:nvPr>
            <p:ph type="sldNum" sz="quarter" idx="5"/>
          </p:nvPr>
        </p:nvSpPr>
        <p:spPr/>
        <p:txBody>
          <a:bodyPr/>
          <a:lstStyle/>
          <a:p>
            <a:pPr algn="l" rtl="0"/>
            <a:fld id="{0803DA13-78E3-4271-9A8A-C6991F53D5AB}" type="slidenum">
              <a:rPr lang="el-GR" smtClean="0"/>
              <a:t>198</a:t>
            </a:fld>
            <a:endParaRPr lang="el-GR"/>
          </a:p>
        </p:txBody>
      </p:sp>
    </p:spTree>
    <p:extLst>
      <p:ext uri="{BB962C8B-B14F-4D97-AF65-F5344CB8AC3E}">
        <p14:creationId xmlns:p14="http://schemas.microsoft.com/office/powerpoint/2010/main" val="345314334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AF427-934F-B407-5AD3-20138537DA0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F1667EA-6D92-7902-F956-DBEBC4FE31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D6A40CB-4056-D660-4CAD-36F3D13A4C9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Creation of thousands of jobs in the renewable energy sector.</a:t>
            </a:r>
          </a:p>
          <a:p>
            <a:pPr algn="ctr" rtl="0">
              <a:lnSpc>
                <a:spcPct val="150000"/>
              </a:lnSpc>
            </a:pPr>
            <a:r>
              <a:rPr lang="el-GR" sz="2000">
                <a:solidFill>
                  <a:srgbClr val="000000"/>
                </a:solidFill>
                <a:latin typeface="Open Sans" panose="020B0606030504020204" pitchFamily="34" charset="0"/>
              </a:rPr>
              <a:t>Reducing dependence on fossil fuel imports.</a:t>
            </a:r>
          </a:p>
          <a:p>
            <a:pPr algn="ctr" rtl="0">
              <a:lnSpc>
                <a:spcPct val="150000"/>
              </a:lnSpc>
            </a:pPr>
            <a:r>
              <a:rPr lang="el-GR" sz="2000">
                <a:solidFill>
                  <a:srgbClr val="000000"/>
                </a:solidFill>
                <a:latin typeface="Open Sans" panose="020B0606030504020204" pitchFamily="34" charset="0"/>
              </a:rPr>
              <a:t>Improving air quality and reducing pollution.</a:t>
            </a:r>
          </a:p>
          <a:p>
            <a:pPr algn="ctr" rtl="0">
              <a:lnSpc>
                <a:spcPct val="150000"/>
              </a:lnSpc>
            </a:pPr>
            <a:r>
              <a:rPr lang="el-GR" sz="2000">
                <a:solidFill>
                  <a:srgbClr val="000000"/>
                </a:solidFill>
                <a:latin typeface="Open Sans" panose="020B0606030504020204" pitchFamily="34" charset="0"/>
              </a:rPr>
              <a:t>Global importance: Core of the EU Green Deal and the Paris Agreement.</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E309F09-E55E-93A8-E1DF-53F2B9AD4838}"/>
              </a:ext>
            </a:extLst>
          </p:cNvPr>
          <p:cNvSpPr>
            <a:spLocks noGrp="1"/>
          </p:cNvSpPr>
          <p:nvPr>
            <p:ph type="sldNum" sz="quarter" idx="5"/>
          </p:nvPr>
        </p:nvSpPr>
        <p:spPr/>
        <p:txBody>
          <a:bodyPr/>
          <a:lstStyle/>
          <a:p>
            <a:pPr algn="l" rtl="0"/>
            <a:fld id="{0803DA13-78E3-4271-9A8A-C6991F53D5AB}" type="slidenum">
              <a:rPr lang="el-GR" smtClean="0"/>
              <a:t>199</a:t>
            </a:fld>
            <a:endParaRPr lang="el-GR"/>
          </a:p>
        </p:txBody>
      </p:sp>
    </p:spTree>
    <p:extLst>
      <p:ext uri="{BB962C8B-B14F-4D97-AF65-F5344CB8AC3E}">
        <p14:creationId xmlns:p14="http://schemas.microsoft.com/office/powerpoint/2010/main" val="428844149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2490-7662-05E0-948E-5E8B9E1F68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83208E-9DE0-1A87-DB14-D68BEA77B35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D74DBA-D48C-2B7C-76ED-889DB5C3C19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Energy Efficiency: Definition: Reduction of energy consumption through technological innovations and improved practices.</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Use of energy-efficient devices (e.g. LED, class A+++ air conditioners).</a:t>
            </a:r>
          </a:p>
          <a:p>
            <a:pPr algn="ctr" rtl="0">
              <a:lnSpc>
                <a:spcPct val="150000"/>
              </a:lnSpc>
            </a:pPr>
            <a:r>
              <a:rPr lang="el-GR" sz="2000">
                <a:solidFill>
                  <a:srgbClr val="000000"/>
                </a:solidFill>
                <a:latin typeface="Open Sans" panose="020B0606030504020204" pitchFamily="34" charset="0"/>
              </a:rPr>
              <a:t>Energy upgrading of buildings (insulation, double glazing, heat pumps).</a:t>
            </a:r>
          </a:p>
          <a:p>
            <a:pPr algn="ctr" rtl="0">
              <a:lnSpc>
                <a:spcPct val="150000"/>
              </a:lnSpc>
            </a:pPr>
            <a:r>
              <a:rPr lang="el-GR" sz="2000">
                <a:solidFill>
                  <a:srgbClr val="000000"/>
                </a:solidFill>
                <a:latin typeface="Open Sans" panose="020B0606030504020204" pitchFamily="34" charset="0"/>
              </a:rPr>
              <a:t>Implementation of energy management systems (BEMS) in buildings and industries.</a:t>
            </a:r>
          </a:p>
          <a:p>
            <a:pPr algn="ctr" rtl="0">
              <a:lnSpc>
                <a:spcPct val="150000"/>
              </a:lnSpc>
            </a:pPr>
            <a:r>
              <a:rPr lang="el-GR" sz="2000">
                <a:solidFill>
                  <a:srgbClr val="000000"/>
                </a:solidFill>
                <a:latin typeface="Open Sans" panose="020B0606030504020204" pitchFamily="34" charset="0"/>
              </a:rPr>
              <a:t>Energy efficiency standards in vehicles and industrial processes.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48FDA02-E9B9-503F-3476-C25EEBBEDA76}"/>
              </a:ext>
            </a:extLst>
          </p:cNvPr>
          <p:cNvSpPr>
            <a:spLocks noGrp="1"/>
          </p:cNvSpPr>
          <p:nvPr>
            <p:ph type="sldNum" sz="quarter" idx="5"/>
          </p:nvPr>
        </p:nvSpPr>
        <p:spPr/>
        <p:txBody>
          <a:bodyPr/>
          <a:lstStyle/>
          <a:p>
            <a:pPr algn="l" rtl="0"/>
            <a:fld id="{0803DA13-78E3-4271-9A8A-C6991F53D5AB}" type="slidenum">
              <a:rPr lang="el-GR" smtClean="0"/>
              <a:t>200</a:t>
            </a:fld>
            <a:endParaRPr lang="el-GR"/>
          </a:p>
        </p:txBody>
      </p:sp>
    </p:spTree>
    <p:extLst>
      <p:ext uri="{BB962C8B-B14F-4D97-AF65-F5344CB8AC3E}">
        <p14:creationId xmlns:p14="http://schemas.microsoft.com/office/powerpoint/2010/main" val="243347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31D46-F1D2-8E2E-3902-EB9BE73BB9A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2003448-0B4C-5FF1-E1E6-14E810571FA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0EC756-22A7-A4D4-5284-8367656F8D2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Focus on resilience: Developing strategies for adapting to climate risks, such as floods, heat waves and droughts, which particularly affect Greece due to its geographical location.</a:t>
            </a:r>
          </a:p>
          <a:p>
            <a:pPr algn="ctr" rtl="0">
              <a:lnSpc>
                <a:spcPct val="150000"/>
              </a:lnSpc>
            </a:pPr>
            <a:r>
              <a:rPr lang="el-GR" sz="2000">
                <a:solidFill>
                  <a:srgbClr val="000000"/>
                </a:solidFill>
                <a:latin typeface="Open Sans" panose="020B0606030504020204" pitchFamily="34" charset="0"/>
              </a:rPr>
              <a:t>Mitigation of greenhouse gas emissions through local actions, such as promoting sustainable urban mobility and energy efficiency.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3826D07-1F78-1562-79E1-5D2DE90837D5}"/>
              </a:ext>
            </a:extLst>
          </p:cNvPr>
          <p:cNvSpPr>
            <a:spLocks noGrp="1"/>
          </p:cNvSpPr>
          <p:nvPr>
            <p:ph type="sldNum" sz="quarter" idx="5"/>
          </p:nvPr>
        </p:nvSpPr>
        <p:spPr/>
        <p:txBody>
          <a:bodyPr/>
          <a:lstStyle/>
          <a:p>
            <a:pPr algn="l" rtl="0"/>
            <a:fld id="{0803DA13-78E3-4271-9A8A-C6991F53D5AB}" type="slidenum">
              <a:rPr lang="el-GR" smtClean="0"/>
              <a:t>3</a:t>
            </a:fld>
            <a:endParaRPr lang="el-GR"/>
          </a:p>
        </p:txBody>
      </p:sp>
    </p:spTree>
    <p:extLst>
      <p:ext uri="{BB962C8B-B14F-4D97-AF65-F5344CB8AC3E}">
        <p14:creationId xmlns:p14="http://schemas.microsoft.com/office/powerpoint/2010/main" val="1769196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1DAF8-E770-577E-91F0-19811A35D14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863924E-6561-CF17-C191-EC23900BC8C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C292972-5394-6895-5070-F72420D15BB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Economic and social impact: Strengthening the local economy through the creation of 5,000-10,000 jobs in sectors such as waste management and energy efficiency (ESDKO estimate, 2023).</a:t>
            </a:r>
          </a:p>
          <a:p>
            <a:pPr algn="ctr" rtl="0">
              <a:lnSpc>
                <a:spcPct val="150000"/>
              </a:lnSpc>
            </a:pPr>
            <a:r>
              <a:rPr lang="el-GR" sz="2000">
                <a:solidFill>
                  <a:srgbClr val="000000"/>
                </a:solidFill>
                <a:latin typeface="Open Sans" panose="020B0606030504020204" pitchFamily="34" charset="0"/>
              </a:rPr>
              <a:t>Improving the quality of life through the reduction of air pollution and the enhancement of urban greenery.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DA9688D-79E0-ECC1-3600-F71CC1BDA907}"/>
              </a:ext>
            </a:extLst>
          </p:cNvPr>
          <p:cNvSpPr>
            <a:spLocks noGrp="1"/>
          </p:cNvSpPr>
          <p:nvPr>
            <p:ph type="sldNum" sz="quarter" idx="5"/>
          </p:nvPr>
        </p:nvSpPr>
        <p:spPr/>
        <p:txBody>
          <a:bodyPr/>
          <a:lstStyle/>
          <a:p>
            <a:pPr algn="l" rtl="0"/>
            <a:fld id="{0803DA13-78E3-4271-9A8A-C6991F53D5AB}" type="slidenum">
              <a:rPr lang="el-GR" smtClean="0"/>
              <a:t>21</a:t>
            </a:fld>
            <a:endParaRPr lang="el-GR"/>
          </a:p>
        </p:txBody>
      </p:sp>
    </p:spTree>
    <p:extLst>
      <p:ext uri="{BB962C8B-B14F-4D97-AF65-F5344CB8AC3E}">
        <p14:creationId xmlns:p14="http://schemas.microsoft.com/office/powerpoint/2010/main" val="421235698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8B306-497B-F505-31EA-AD5CFC4E108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3997F45-A2B9-C90F-8E61-74DE15FD578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447EE0F-CDCA-57F6-57BB-881D2EDC351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"I Save" program in Greece for energy upgrading of homes.</a:t>
            </a:r>
          </a:p>
          <a:p>
            <a:pPr algn="ctr" rtl="0">
              <a:lnSpc>
                <a:spcPct val="150000"/>
              </a:lnSpc>
            </a:pPr>
            <a:r>
              <a:rPr lang="el-GR" sz="2000">
                <a:solidFill>
                  <a:srgbClr val="000000"/>
                </a:solidFill>
                <a:latin typeface="Open Sans" panose="020B0606030504020204" pitchFamily="34" charset="0"/>
              </a:rPr>
              <a:t>Energy efficient appliances with EU labels (A+++, A++).</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Limited consumer awareness of energy-efficient choices.</a:t>
            </a:r>
          </a:p>
          <a:p>
            <a:pPr algn="ctr" rtl="0">
              <a:lnSpc>
                <a:spcPct val="150000"/>
              </a:lnSpc>
            </a:pPr>
            <a:r>
              <a:rPr lang="el-GR" sz="2000">
                <a:solidFill>
                  <a:srgbClr val="000000"/>
                </a:solidFill>
                <a:latin typeface="Open Sans" panose="020B0606030504020204" pitchFamily="34" charset="0"/>
              </a:rPr>
              <a:t>High cost of upgrading old infrastructure.</a:t>
            </a:r>
          </a:p>
          <a:p>
            <a:pPr algn="ctr" rtl="0">
              <a:lnSpc>
                <a:spcPct val="150000"/>
              </a:lnSpc>
            </a:pPr>
            <a:r>
              <a:rPr lang="el-GR" sz="2000">
                <a:solidFill>
                  <a:srgbClr val="000000"/>
                </a:solidFill>
                <a:latin typeface="Open Sans" panose="020B0606030504020204" pitchFamily="34" charset="0"/>
              </a:rPr>
              <a:t>Need for financing for small and medium-sized enterprises (SMEs).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5C3262B-38A5-75C8-786E-BC64ABCC6AE1}"/>
              </a:ext>
            </a:extLst>
          </p:cNvPr>
          <p:cNvSpPr>
            <a:spLocks noGrp="1"/>
          </p:cNvSpPr>
          <p:nvPr>
            <p:ph type="sldNum" sz="quarter" idx="5"/>
          </p:nvPr>
        </p:nvSpPr>
        <p:spPr/>
        <p:txBody>
          <a:bodyPr/>
          <a:lstStyle/>
          <a:p>
            <a:pPr algn="l" rtl="0"/>
            <a:fld id="{0803DA13-78E3-4271-9A8A-C6991F53D5AB}" type="slidenum">
              <a:rPr lang="el-GR" smtClean="0"/>
              <a:t>201</a:t>
            </a:fld>
            <a:endParaRPr lang="el-GR"/>
          </a:p>
        </p:txBody>
      </p:sp>
    </p:spTree>
    <p:extLst>
      <p:ext uri="{BB962C8B-B14F-4D97-AF65-F5344CB8AC3E}">
        <p14:creationId xmlns:p14="http://schemas.microsoft.com/office/powerpoint/2010/main" val="27542486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67C7-45CE-5321-FADF-160733A1F2A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96BF04-B345-F456-7A71-297F2D03AD3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1E3190C-3392-78C6-68F8-A7B503C031A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Reduced operating costs for households and businesses.</a:t>
            </a:r>
          </a:p>
          <a:p>
            <a:pPr algn="ctr" rtl="0">
              <a:lnSpc>
                <a:spcPct val="150000"/>
              </a:lnSpc>
            </a:pPr>
            <a:r>
              <a:rPr lang="el-GR" sz="2000">
                <a:solidFill>
                  <a:srgbClr val="000000"/>
                </a:solidFill>
                <a:latin typeface="Open Sans" panose="020B0606030504020204" pitchFamily="34" charset="0"/>
              </a:rPr>
              <a:t>Reducing pressure on energy networks.</a:t>
            </a:r>
          </a:p>
          <a:p>
            <a:pPr algn="ctr" rtl="0">
              <a:lnSpc>
                <a:spcPct val="150000"/>
              </a:lnSpc>
            </a:pPr>
            <a:r>
              <a:rPr lang="el-GR" sz="2000">
                <a:solidFill>
                  <a:srgbClr val="000000"/>
                </a:solidFill>
                <a:latin typeface="Open Sans" panose="020B0606030504020204" pitchFamily="34" charset="0"/>
              </a:rPr>
              <a:t>Strengthening business competitiveness through savings.</a:t>
            </a:r>
          </a:p>
          <a:p>
            <a:pPr algn="ctr" rtl="0">
              <a:lnSpc>
                <a:spcPct val="150000"/>
              </a:lnSpc>
            </a:pPr>
            <a:r>
              <a:rPr lang="el-GR" sz="2000">
                <a:solidFill>
                  <a:srgbClr val="000000"/>
                </a:solidFill>
                <a:latin typeface="Open Sans" panose="020B0606030504020204" pitchFamily="34" charset="0"/>
              </a:rPr>
              <a:t>Global importance: Critical to achieving energy efficiency targets (e.g. Fit for 55).</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5B697EC-905F-62FB-ACB7-2E27759F2260}"/>
              </a:ext>
            </a:extLst>
          </p:cNvPr>
          <p:cNvSpPr>
            <a:spLocks noGrp="1"/>
          </p:cNvSpPr>
          <p:nvPr>
            <p:ph type="sldNum" sz="quarter" idx="5"/>
          </p:nvPr>
        </p:nvSpPr>
        <p:spPr/>
        <p:txBody>
          <a:bodyPr/>
          <a:lstStyle/>
          <a:p>
            <a:pPr algn="l" rtl="0"/>
            <a:fld id="{0803DA13-78E3-4271-9A8A-C6991F53D5AB}" type="slidenum">
              <a:rPr lang="el-GR" smtClean="0"/>
              <a:t>202</a:t>
            </a:fld>
            <a:endParaRPr lang="el-GR"/>
          </a:p>
        </p:txBody>
      </p:sp>
    </p:spTree>
    <p:extLst>
      <p:ext uri="{BB962C8B-B14F-4D97-AF65-F5344CB8AC3E}">
        <p14:creationId xmlns:p14="http://schemas.microsoft.com/office/powerpoint/2010/main" val="342129864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929C7-353A-F1F7-EC6B-56E03236B39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F1CBE6E-4A33-FD06-E537-3EBDA46318C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EA74EB0-7CDB-3E49-0EC6-7CB588EDB88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Circular Economy: Definition: Minimizing waste through reuse, recycling and re-introduction of materials into production.</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Recycling of plastics, metals, paper and organic waste.</a:t>
            </a:r>
          </a:p>
          <a:p>
            <a:pPr algn="ctr" rtl="0">
              <a:lnSpc>
                <a:spcPct val="150000"/>
              </a:lnSpc>
            </a:pPr>
            <a:r>
              <a:rPr lang="el-GR" sz="2000">
                <a:solidFill>
                  <a:srgbClr val="000000"/>
                </a:solidFill>
                <a:latin typeface="Open Sans" panose="020B0606030504020204" pitchFamily="34" charset="0"/>
              </a:rPr>
              <a:t>Composting for biowaste management.</a:t>
            </a:r>
          </a:p>
          <a:p>
            <a:pPr algn="ctr" rtl="0">
              <a:lnSpc>
                <a:spcPct val="150000"/>
              </a:lnSpc>
            </a:pPr>
            <a:r>
              <a:rPr lang="el-GR" sz="2000">
                <a:solidFill>
                  <a:srgbClr val="000000"/>
                </a:solidFill>
                <a:latin typeface="Open Sans" panose="020B0606030504020204" pitchFamily="34" charset="0"/>
              </a:rPr>
              <a:t>Designing products with a longer life cycle (e.g. reusable packaging).</a:t>
            </a:r>
          </a:p>
          <a:p>
            <a:pPr algn="ctr" rtl="0">
              <a:lnSpc>
                <a:spcPct val="150000"/>
              </a:lnSpc>
            </a:pPr>
            <a:r>
              <a:rPr lang="el-GR" sz="2000">
                <a:solidFill>
                  <a:srgbClr val="000000"/>
                </a:solidFill>
                <a:latin typeface="Open Sans" panose="020B0606030504020204" pitchFamily="34" charset="0"/>
              </a:rPr>
              <a:t>"Sharing economy" models (e.g. car sharing, tool sharing).</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77AA306-5531-7E10-A0A7-3E9931D832F2}"/>
              </a:ext>
            </a:extLst>
          </p:cNvPr>
          <p:cNvSpPr>
            <a:spLocks noGrp="1"/>
          </p:cNvSpPr>
          <p:nvPr>
            <p:ph type="sldNum" sz="quarter" idx="5"/>
          </p:nvPr>
        </p:nvSpPr>
        <p:spPr/>
        <p:txBody>
          <a:bodyPr/>
          <a:lstStyle/>
          <a:p>
            <a:pPr algn="l" rtl="0"/>
            <a:fld id="{0803DA13-78E3-4271-9A8A-C6991F53D5AB}" type="slidenum">
              <a:rPr lang="el-GR" smtClean="0"/>
              <a:t>203</a:t>
            </a:fld>
            <a:endParaRPr lang="el-GR"/>
          </a:p>
        </p:txBody>
      </p:sp>
    </p:spTree>
    <p:extLst>
      <p:ext uri="{BB962C8B-B14F-4D97-AF65-F5344CB8AC3E}">
        <p14:creationId xmlns:p14="http://schemas.microsoft.com/office/powerpoint/2010/main" val="212086138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0C9B1-D894-0C9F-69F4-1732F83D678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5DC8FC1-8790-5F93-1687-4B553876137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3791869-0A23-58FF-B559-BA949F1DD53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Recycling 50% of municipal waste in the EU by 2030 (Green Deal target).</a:t>
            </a:r>
          </a:p>
          <a:p>
            <a:pPr algn="ctr" rtl="0">
              <a:lnSpc>
                <a:spcPct val="150000"/>
              </a:lnSpc>
            </a:pPr>
            <a:r>
              <a:rPr lang="el-GR" sz="2000">
                <a:solidFill>
                  <a:srgbClr val="000000"/>
                </a:solidFill>
                <a:latin typeface="Open Sans" panose="020B0606030504020204" pitchFamily="34" charset="0"/>
              </a:rPr>
              <a:t>Plastic bottle return programs in supermarkets (e.g. Germany).</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Insufficient recycling infrastructure in many areas.</a:t>
            </a:r>
          </a:p>
          <a:p>
            <a:pPr algn="ctr" rtl="0">
              <a:lnSpc>
                <a:spcPct val="150000"/>
              </a:lnSpc>
            </a:pPr>
            <a:r>
              <a:rPr lang="el-GR" sz="2000">
                <a:solidFill>
                  <a:srgbClr val="000000"/>
                </a:solidFill>
                <a:latin typeface="Open Sans" panose="020B0606030504020204" pitchFamily="34" charset="0"/>
              </a:rPr>
              <a:t>Low environmental awareness in some societies.</a:t>
            </a:r>
          </a:p>
          <a:p>
            <a:pPr algn="ctr" rtl="0">
              <a:lnSpc>
                <a:spcPct val="150000"/>
              </a:lnSpc>
            </a:pPr>
            <a:r>
              <a:rPr lang="el-GR" sz="2000">
                <a:solidFill>
                  <a:srgbClr val="000000"/>
                </a:solidFill>
                <a:latin typeface="Open Sans" panose="020B0606030504020204" pitchFamily="34" charset="0"/>
              </a:rPr>
              <a:t>Need for legislative incentives and sanctions.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7CDEC86-086D-6EBB-6949-85E402F859FE}"/>
              </a:ext>
            </a:extLst>
          </p:cNvPr>
          <p:cNvSpPr>
            <a:spLocks noGrp="1"/>
          </p:cNvSpPr>
          <p:nvPr>
            <p:ph type="sldNum" sz="quarter" idx="5"/>
          </p:nvPr>
        </p:nvSpPr>
        <p:spPr/>
        <p:txBody>
          <a:bodyPr/>
          <a:lstStyle/>
          <a:p>
            <a:pPr algn="l" rtl="0"/>
            <a:fld id="{0803DA13-78E3-4271-9A8A-C6991F53D5AB}" type="slidenum">
              <a:rPr lang="el-GR" smtClean="0"/>
              <a:t>204</a:t>
            </a:fld>
            <a:endParaRPr lang="el-GR"/>
          </a:p>
        </p:txBody>
      </p:sp>
    </p:spTree>
    <p:extLst>
      <p:ext uri="{BB962C8B-B14F-4D97-AF65-F5344CB8AC3E}">
        <p14:creationId xmlns:p14="http://schemas.microsoft.com/office/powerpoint/2010/main" val="326292057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92ED-7503-17D7-494B-FB872BA3C8A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27DF15D-9F9C-0A42-4153-85501A495D2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A956DA1-AEE9-B35F-1D27-0D8E8BD1BB6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Reducing dependence on virgin materials (e.g. metals, oil).</a:t>
            </a:r>
          </a:p>
          <a:p>
            <a:pPr algn="ctr" rtl="0">
              <a:lnSpc>
                <a:spcPct val="150000"/>
              </a:lnSpc>
            </a:pPr>
            <a:r>
              <a:rPr lang="el-GR" sz="2000">
                <a:solidFill>
                  <a:srgbClr val="000000"/>
                </a:solidFill>
                <a:latin typeface="Open Sans" panose="020B0606030504020204" pitchFamily="34" charset="0"/>
              </a:rPr>
              <a:t>Creation of new business models (e.g. recycling companies).</a:t>
            </a:r>
          </a:p>
          <a:p>
            <a:pPr algn="ctr" rtl="0">
              <a:lnSpc>
                <a:spcPct val="150000"/>
              </a:lnSpc>
            </a:pPr>
            <a:r>
              <a:rPr lang="el-GR" sz="2000">
                <a:solidFill>
                  <a:srgbClr val="000000"/>
                </a:solidFill>
                <a:latin typeface="Open Sans" panose="020B0606030504020204" pitchFamily="34" charset="0"/>
              </a:rPr>
              <a:t>Strengthening local economies through waste management.</a:t>
            </a:r>
          </a:p>
          <a:p>
            <a:pPr algn="ctr" rtl="0">
              <a:lnSpc>
                <a:spcPct val="150000"/>
              </a:lnSpc>
            </a:pPr>
            <a:r>
              <a:rPr lang="el-GR" sz="2000">
                <a:solidFill>
                  <a:srgbClr val="000000"/>
                </a:solidFill>
                <a:latin typeface="Open Sans" panose="020B0606030504020204" pitchFamily="34" charset="0"/>
              </a:rPr>
              <a:t>Global importance: Key element of the EU's circular economy.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8DC2480-A551-E8F2-D87A-7ED8A3F0A711}"/>
              </a:ext>
            </a:extLst>
          </p:cNvPr>
          <p:cNvSpPr>
            <a:spLocks noGrp="1"/>
          </p:cNvSpPr>
          <p:nvPr>
            <p:ph type="sldNum" sz="quarter" idx="5"/>
          </p:nvPr>
        </p:nvSpPr>
        <p:spPr/>
        <p:txBody>
          <a:bodyPr/>
          <a:lstStyle/>
          <a:p>
            <a:pPr algn="l" rtl="0"/>
            <a:fld id="{0803DA13-78E3-4271-9A8A-C6991F53D5AB}" type="slidenum">
              <a:rPr lang="el-GR" smtClean="0"/>
              <a:t>205</a:t>
            </a:fld>
            <a:endParaRPr lang="el-GR"/>
          </a:p>
        </p:txBody>
      </p:sp>
    </p:spTree>
    <p:extLst>
      <p:ext uri="{BB962C8B-B14F-4D97-AF65-F5344CB8AC3E}">
        <p14:creationId xmlns:p14="http://schemas.microsoft.com/office/powerpoint/2010/main" val="130736796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34584-3103-3DD7-A5CC-9AC97182ADD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54AAB89-51C6-24EE-980D-F8EE5CAE02F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5DEBCCB-8995-97FC-4E0E-39181B59FBF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Land Use Changes: Definition: Protection and restoration of natural ecosystems to sequester carbon and reduce emissions.</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Reforestation and restoration of forests, wetlands and grasslands.</a:t>
            </a:r>
          </a:p>
          <a:p>
            <a:pPr algn="ctr" rtl="0">
              <a:lnSpc>
                <a:spcPct val="150000"/>
              </a:lnSpc>
            </a:pPr>
            <a:r>
              <a:rPr lang="el-GR" sz="2000">
                <a:solidFill>
                  <a:srgbClr val="000000"/>
                </a:solidFill>
                <a:latin typeface="Open Sans" panose="020B0606030504020204" pitchFamily="34" charset="0"/>
              </a:rPr>
              <a:t>Implementation of sustainable agricultural practices (e.g. organic farming, agroforestry).</a:t>
            </a:r>
          </a:p>
          <a:p>
            <a:pPr algn="ctr" rtl="0">
              <a:lnSpc>
                <a:spcPct val="150000"/>
              </a:lnSpc>
            </a:pPr>
            <a:r>
              <a:rPr lang="el-GR" sz="2000">
                <a:solidFill>
                  <a:srgbClr val="000000"/>
                </a:solidFill>
                <a:latin typeface="Open Sans" panose="020B0606030504020204" pitchFamily="34" charset="0"/>
              </a:rPr>
              <a:t>Creation of urban parks, green roofs and vertical gardens.</a:t>
            </a:r>
          </a:p>
          <a:p>
            <a:pPr algn="ctr" rtl="0">
              <a:lnSpc>
                <a:spcPct val="150000"/>
              </a:lnSpc>
            </a:pPr>
            <a:r>
              <a:rPr lang="el-GR" sz="2000">
                <a:solidFill>
                  <a:srgbClr val="000000"/>
                </a:solidFill>
                <a:latin typeface="Open Sans" panose="020B0606030504020204" pitchFamily="34" charset="0"/>
              </a:rPr>
              <a:t>Soil management to increase organic matter (carbon sequestration).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5634B29-C1A3-98E1-4C50-CC93BE84A02D}"/>
              </a:ext>
            </a:extLst>
          </p:cNvPr>
          <p:cNvSpPr>
            <a:spLocks noGrp="1"/>
          </p:cNvSpPr>
          <p:nvPr>
            <p:ph type="sldNum" sz="quarter" idx="5"/>
          </p:nvPr>
        </p:nvSpPr>
        <p:spPr/>
        <p:txBody>
          <a:bodyPr/>
          <a:lstStyle/>
          <a:p>
            <a:pPr algn="l" rtl="0"/>
            <a:fld id="{0803DA13-78E3-4271-9A8A-C6991F53D5AB}" type="slidenum">
              <a:rPr lang="el-GR" smtClean="0"/>
              <a:t>206</a:t>
            </a:fld>
            <a:endParaRPr lang="el-GR"/>
          </a:p>
        </p:txBody>
      </p:sp>
    </p:spTree>
    <p:extLst>
      <p:ext uri="{BB962C8B-B14F-4D97-AF65-F5344CB8AC3E}">
        <p14:creationId xmlns:p14="http://schemas.microsoft.com/office/powerpoint/2010/main" val="395464211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EA10-B759-283A-E64B-C5C1070ED2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828E4F-48C1-0B9A-74AD-11ED014CEBF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31D78D-F5A7-928D-6C22-D95BCD24C69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Reforestation program in Greece after the 2021 fires.</a:t>
            </a:r>
          </a:p>
          <a:p>
            <a:pPr algn="ctr" rtl="0">
              <a:lnSpc>
                <a:spcPct val="150000"/>
              </a:lnSpc>
            </a:pPr>
            <a:r>
              <a:rPr lang="el-GR" sz="2000">
                <a:solidFill>
                  <a:srgbClr val="000000"/>
                </a:solidFill>
                <a:latin typeface="Open Sans" panose="020B0606030504020204" pitchFamily="34" charset="0"/>
              </a:rPr>
              <a:t>"4 per 1000" initiative to increase carbon in the soil.</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Competition between agriculture, urban development and natural ecosystems.</a:t>
            </a:r>
          </a:p>
          <a:p>
            <a:pPr algn="ctr" rtl="0">
              <a:lnSpc>
                <a:spcPct val="150000"/>
              </a:lnSpc>
            </a:pPr>
            <a:r>
              <a:rPr lang="el-GR" sz="2000">
                <a:solidFill>
                  <a:srgbClr val="000000"/>
                </a:solidFill>
                <a:latin typeface="Open Sans" panose="020B0606030504020204" pitchFamily="34" charset="0"/>
              </a:rPr>
              <a:t>Limited funding for ecosystem restoration.</a:t>
            </a:r>
          </a:p>
          <a:p>
            <a:pPr algn="ctr" rtl="0">
              <a:lnSpc>
                <a:spcPct val="150000"/>
              </a:lnSpc>
            </a:pPr>
            <a:r>
              <a:rPr lang="el-GR" sz="2000">
                <a:solidFill>
                  <a:srgbClr val="000000"/>
                </a:solidFill>
                <a:latin typeface="Open Sans" panose="020B0606030504020204" pitchFamily="34" charset="0"/>
              </a:rPr>
              <a:t>Climatic impacts on vulnerable areas (e.g. droughts).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937D430-45A4-3B5D-7624-4C2D3CE66C13}"/>
              </a:ext>
            </a:extLst>
          </p:cNvPr>
          <p:cNvSpPr>
            <a:spLocks noGrp="1"/>
          </p:cNvSpPr>
          <p:nvPr>
            <p:ph type="sldNum" sz="quarter" idx="5"/>
          </p:nvPr>
        </p:nvSpPr>
        <p:spPr/>
        <p:txBody>
          <a:bodyPr/>
          <a:lstStyle/>
          <a:p>
            <a:pPr algn="l" rtl="0"/>
            <a:fld id="{0803DA13-78E3-4271-9A8A-C6991F53D5AB}" type="slidenum">
              <a:rPr lang="el-GR" smtClean="0"/>
              <a:t>207</a:t>
            </a:fld>
            <a:endParaRPr lang="el-GR"/>
          </a:p>
        </p:txBody>
      </p:sp>
    </p:spTree>
    <p:extLst>
      <p:ext uri="{BB962C8B-B14F-4D97-AF65-F5344CB8AC3E}">
        <p14:creationId xmlns:p14="http://schemas.microsoft.com/office/powerpoint/2010/main" val="411951227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7CCED-360B-E8C1-2A7F-78391B1064A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23E675-3A25-1C3F-7F8A-D4158D7E2D5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C322C67-EC09-40C3-EC04-D9F15CB710F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Strengthening biodiversity and ecosystem resilience.</a:t>
            </a:r>
          </a:p>
          <a:p>
            <a:pPr algn="ctr" rtl="0">
              <a:lnSpc>
                <a:spcPct val="150000"/>
              </a:lnSpc>
            </a:pPr>
            <a:r>
              <a:rPr lang="el-GR" sz="2000">
                <a:solidFill>
                  <a:srgbClr val="000000"/>
                </a:solidFill>
                <a:latin typeface="Open Sans" panose="020B0606030504020204" pitchFamily="34" charset="0"/>
              </a:rPr>
              <a:t>Improving quality of life in urban areas.</a:t>
            </a:r>
          </a:p>
          <a:p>
            <a:pPr algn="ctr" rtl="0">
              <a:lnSpc>
                <a:spcPct val="150000"/>
              </a:lnSpc>
            </a:pPr>
            <a:r>
              <a:rPr lang="el-GR" sz="2000">
                <a:solidFill>
                  <a:srgbClr val="000000"/>
                </a:solidFill>
                <a:latin typeface="Open Sans" panose="020B0606030504020204" pitchFamily="34" charset="0"/>
              </a:rPr>
              <a:t>Reducing risks from natural disasters (e.g. floods).</a:t>
            </a:r>
          </a:p>
          <a:p>
            <a:pPr algn="ctr" rtl="0">
              <a:lnSpc>
                <a:spcPct val="150000"/>
              </a:lnSpc>
            </a:pPr>
            <a:r>
              <a:rPr lang="el-GR" sz="2000">
                <a:solidFill>
                  <a:srgbClr val="000000"/>
                </a:solidFill>
                <a:latin typeface="Open Sans" panose="020B0606030504020204" pitchFamily="34" charset="0"/>
              </a:rPr>
              <a:t>Global importance: Critical for CO₂ sequestration and nature protection.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BBEDD17-AE8A-EA3B-544C-0BA9FEB00760}"/>
              </a:ext>
            </a:extLst>
          </p:cNvPr>
          <p:cNvSpPr>
            <a:spLocks noGrp="1"/>
          </p:cNvSpPr>
          <p:nvPr>
            <p:ph type="sldNum" sz="quarter" idx="5"/>
          </p:nvPr>
        </p:nvSpPr>
        <p:spPr/>
        <p:txBody>
          <a:bodyPr/>
          <a:lstStyle/>
          <a:p>
            <a:pPr algn="l" rtl="0"/>
            <a:fld id="{0803DA13-78E3-4271-9A8A-C6991F53D5AB}" type="slidenum">
              <a:rPr lang="el-GR" smtClean="0"/>
              <a:t>208</a:t>
            </a:fld>
            <a:endParaRPr lang="el-GR"/>
          </a:p>
        </p:txBody>
      </p:sp>
    </p:spTree>
    <p:extLst>
      <p:ext uri="{BB962C8B-B14F-4D97-AF65-F5344CB8AC3E}">
        <p14:creationId xmlns:p14="http://schemas.microsoft.com/office/powerpoint/2010/main" val="376809614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6A36-1009-2868-4E51-AE5DB017CCB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EB29CA-2B29-0801-F7BF-D6687BAF587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9615039-2D1E-57F9-DE55-CFAD6BDC7B2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Use of Innovation and Digital Technology: Definition: Use of advanced technologies to optimize energy and emissions management.</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AI for energy demand forecasting and consumption optimization.</a:t>
            </a:r>
          </a:p>
          <a:p>
            <a:pPr algn="ctr" rtl="0">
              <a:lnSpc>
                <a:spcPct val="150000"/>
              </a:lnSpc>
            </a:pPr>
            <a:r>
              <a:rPr lang="el-GR" sz="2000">
                <a:solidFill>
                  <a:srgbClr val="000000"/>
                </a:solidFill>
                <a:latin typeface="Open Sans" panose="020B0606030504020204" pitchFamily="34" charset="0"/>
              </a:rPr>
              <a:t>Smart grids for efficient energy distribution.</a:t>
            </a:r>
          </a:p>
          <a:p>
            <a:pPr algn="ctr" rtl="0">
              <a:lnSpc>
                <a:spcPct val="150000"/>
              </a:lnSpc>
            </a:pPr>
            <a:r>
              <a:rPr lang="el-GR" sz="2000">
                <a:solidFill>
                  <a:srgbClr val="000000"/>
                </a:solidFill>
                <a:latin typeface="Open Sans" panose="020B0606030504020204" pitchFamily="34" charset="0"/>
              </a:rPr>
              <a:t>Blockchain for transparent monitoring of GHG emissions.</a:t>
            </a:r>
          </a:p>
          <a:p>
            <a:pPr algn="ctr" rtl="0">
              <a:lnSpc>
                <a:spcPct val="150000"/>
              </a:lnSpc>
            </a:pPr>
            <a:r>
              <a:rPr lang="el-GR" sz="2000">
                <a:solidFill>
                  <a:srgbClr val="000000"/>
                </a:solidFill>
                <a:latin typeface="Open Sans" panose="020B0606030504020204" pitchFamily="34" charset="0"/>
              </a:rPr>
              <a:t>IoT for automated management of buildings, transportation and industries.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E71FFEA-02EC-F7B8-1919-20732603CF22}"/>
              </a:ext>
            </a:extLst>
          </p:cNvPr>
          <p:cNvSpPr>
            <a:spLocks noGrp="1"/>
          </p:cNvSpPr>
          <p:nvPr>
            <p:ph type="sldNum" sz="quarter" idx="5"/>
          </p:nvPr>
        </p:nvSpPr>
        <p:spPr/>
        <p:txBody>
          <a:bodyPr/>
          <a:lstStyle/>
          <a:p>
            <a:pPr algn="l" rtl="0"/>
            <a:fld id="{0803DA13-78E3-4271-9A8A-C6991F53D5AB}" type="slidenum">
              <a:rPr lang="el-GR" smtClean="0"/>
              <a:t>209</a:t>
            </a:fld>
            <a:endParaRPr lang="el-GR"/>
          </a:p>
        </p:txBody>
      </p:sp>
    </p:spTree>
    <p:extLst>
      <p:ext uri="{BB962C8B-B14F-4D97-AF65-F5344CB8AC3E}">
        <p14:creationId xmlns:p14="http://schemas.microsoft.com/office/powerpoint/2010/main" val="206063796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E7650-9AB6-5B43-FE33-2E3734A7F85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2C70FF7-8AE7-D4BF-4631-B735C69D10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B779376-EC64-2B0F-72C5-0935EF9BDA7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Smart energy meters in households (e.g. PPC in Greece).</a:t>
            </a:r>
          </a:p>
          <a:p>
            <a:pPr algn="ctr" rtl="0">
              <a:lnSpc>
                <a:spcPct val="150000"/>
              </a:lnSpc>
            </a:pPr>
            <a:r>
              <a:rPr lang="el-GR" sz="2000">
                <a:solidFill>
                  <a:srgbClr val="000000"/>
                </a:solidFill>
                <a:latin typeface="Open Sans" panose="020B0606030504020204" pitchFamily="34" charset="0"/>
              </a:rPr>
              <a:t>GIS for mapping emissions in urban areas.</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 cost of developing and adopting technologies.</a:t>
            </a:r>
          </a:p>
          <a:p>
            <a:pPr algn="ctr" rtl="0">
              <a:lnSpc>
                <a:spcPct val="150000"/>
              </a:lnSpc>
            </a:pPr>
            <a:r>
              <a:rPr lang="el-GR" sz="2000">
                <a:solidFill>
                  <a:srgbClr val="000000"/>
                </a:solidFill>
                <a:latin typeface="Open Sans" panose="020B0606030504020204" pitchFamily="34" charset="0"/>
              </a:rPr>
              <a:t>Need for staff training in new technologies.</a:t>
            </a:r>
          </a:p>
          <a:p>
            <a:pPr algn="ctr" rtl="0">
              <a:lnSpc>
                <a:spcPct val="150000"/>
              </a:lnSpc>
            </a:pPr>
            <a:r>
              <a:rPr lang="el-GR" sz="2000">
                <a:solidFill>
                  <a:srgbClr val="000000"/>
                </a:solidFill>
                <a:latin typeface="Open Sans" panose="020B0606030504020204" pitchFamily="34" charset="0"/>
              </a:rPr>
              <a:t>Cybersecurity and data protection issues.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036F373-DEA2-D4B9-2D89-C46DAF426497}"/>
              </a:ext>
            </a:extLst>
          </p:cNvPr>
          <p:cNvSpPr>
            <a:spLocks noGrp="1"/>
          </p:cNvSpPr>
          <p:nvPr>
            <p:ph type="sldNum" sz="quarter" idx="5"/>
          </p:nvPr>
        </p:nvSpPr>
        <p:spPr/>
        <p:txBody>
          <a:bodyPr/>
          <a:lstStyle/>
          <a:p>
            <a:pPr algn="l" rtl="0"/>
            <a:fld id="{0803DA13-78E3-4271-9A8A-C6991F53D5AB}" type="slidenum">
              <a:rPr lang="el-GR" smtClean="0"/>
              <a:t>210</a:t>
            </a:fld>
            <a:endParaRPr lang="el-GR"/>
          </a:p>
        </p:txBody>
      </p:sp>
    </p:spTree>
    <p:extLst>
      <p:ext uri="{BB962C8B-B14F-4D97-AF65-F5344CB8AC3E}">
        <p14:creationId xmlns:p14="http://schemas.microsoft.com/office/powerpoint/2010/main" val="119910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32C6-A178-CB73-1A76-1E499DE2252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E7BDAC3-51B3-E3ED-4A1C-B0ED26F6905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70BA26F-DA99-7023-CE1E-89005B65A72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Pie chart showing the distribution of learning outcomes by thematic unit (Adaptation and Mitigation, Sustainable Mobility, Emissions Assessment). The percentage distributions (40%, 30%, 30%) are estimates based on a balanced emphasis across the three units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8C2D7E8-7974-51AC-79EA-D13C83665245}"/>
              </a:ext>
            </a:extLst>
          </p:cNvPr>
          <p:cNvSpPr>
            <a:spLocks noGrp="1"/>
          </p:cNvSpPr>
          <p:nvPr>
            <p:ph type="sldNum" sz="quarter" idx="5"/>
          </p:nvPr>
        </p:nvSpPr>
        <p:spPr/>
        <p:txBody>
          <a:bodyPr/>
          <a:lstStyle/>
          <a:p>
            <a:pPr algn="l" rtl="0"/>
            <a:fld id="{0803DA13-78E3-4271-9A8A-C6991F53D5AB}" type="slidenum">
              <a:rPr lang="el-GR" smtClean="0"/>
              <a:t>22</a:t>
            </a:fld>
            <a:endParaRPr lang="el-GR"/>
          </a:p>
        </p:txBody>
      </p:sp>
    </p:spTree>
    <p:extLst>
      <p:ext uri="{BB962C8B-B14F-4D97-AF65-F5344CB8AC3E}">
        <p14:creationId xmlns:p14="http://schemas.microsoft.com/office/powerpoint/2010/main" val="11374136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37379-50B3-A890-0FC3-7B9117B0EFB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01A3B27-7761-F1F1-1B10-775E7537384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BBD5B92-9334-6637-A2D7-38092DE7C2C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Increased energy and resource efficiency.</a:t>
            </a:r>
          </a:p>
          <a:p>
            <a:pPr algn="ctr" rtl="0">
              <a:lnSpc>
                <a:spcPct val="150000"/>
              </a:lnSpc>
            </a:pPr>
            <a:r>
              <a:rPr lang="el-GR" sz="2000">
                <a:solidFill>
                  <a:srgbClr val="000000"/>
                </a:solidFill>
                <a:latin typeface="Open Sans" panose="020B0606030504020204" pitchFamily="34" charset="0"/>
              </a:rPr>
              <a:t>Scaling solutions globally.</a:t>
            </a:r>
          </a:p>
          <a:p>
            <a:pPr algn="ctr" rtl="0">
              <a:lnSpc>
                <a:spcPct val="150000"/>
              </a:lnSpc>
            </a:pPr>
            <a:r>
              <a:rPr lang="el-GR" sz="2000">
                <a:solidFill>
                  <a:srgbClr val="000000"/>
                </a:solidFill>
                <a:latin typeface="Open Sans" panose="020B0606030504020204" pitchFamily="34" charset="0"/>
              </a:rPr>
              <a:t>Strengthening transparency and accountability.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Global significance: Enhances the accuracy and effectiveness of mitigation measures.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F84E0A4-0DBC-982A-0865-1D98D6936618}"/>
              </a:ext>
            </a:extLst>
          </p:cNvPr>
          <p:cNvSpPr>
            <a:spLocks noGrp="1"/>
          </p:cNvSpPr>
          <p:nvPr>
            <p:ph type="sldNum" sz="quarter" idx="5"/>
          </p:nvPr>
        </p:nvSpPr>
        <p:spPr/>
        <p:txBody>
          <a:bodyPr/>
          <a:lstStyle/>
          <a:p>
            <a:pPr algn="l" rtl="0"/>
            <a:fld id="{0803DA13-78E3-4271-9A8A-C6991F53D5AB}" type="slidenum">
              <a:rPr lang="el-GR" smtClean="0"/>
              <a:t>211</a:t>
            </a:fld>
            <a:endParaRPr lang="el-GR"/>
          </a:p>
        </p:txBody>
      </p:sp>
    </p:spTree>
    <p:extLst>
      <p:ext uri="{BB962C8B-B14F-4D97-AF65-F5344CB8AC3E}">
        <p14:creationId xmlns:p14="http://schemas.microsoft.com/office/powerpoint/2010/main" val="12793835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8B41D-7A40-B946-68DC-67E7319D60D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D58E072-21BE-9BBB-782C-1B00F6BE903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8044827-2A5C-F4A1-8D24-8E7797C63CA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Mitigation Strategies in Various Sectors</a:t>
            </a:r>
          </a:p>
          <a:p>
            <a:pPr algn="ctr" rtl="0">
              <a:lnSpc>
                <a:spcPct val="150000"/>
              </a:lnSpc>
            </a:pPr>
            <a:r>
              <a:rPr lang="el-GR" sz="2000">
                <a:solidFill>
                  <a:srgbClr val="000000"/>
                </a:solidFill>
                <a:latin typeface="Open Sans" panose="020B0606030504020204" pitchFamily="34" charset="0"/>
              </a:rPr>
              <a:t>Energy:</a:t>
            </a:r>
          </a:p>
          <a:p>
            <a:pPr algn="ctr" rtl="0">
              <a:lnSpc>
                <a:spcPct val="150000"/>
              </a:lnSpc>
            </a:pPr>
            <a:r>
              <a:rPr lang="el-GR" sz="2000">
                <a:solidFill>
                  <a:srgbClr val="000000"/>
                </a:solidFill>
                <a:latin typeface="Open Sans" panose="020B0606030504020204" pitchFamily="34" charset="0"/>
              </a:rPr>
              <a:t>Significance: Responsible for the largest percentage of GHG emissions worldwide.</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Investment in RES (solar, wind, hydroelectric, geothermal).</a:t>
            </a:r>
          </a:p>
          <a:p>
            <a:pPr algn="ctr" rtl="0">
              <a:lnSpc>
                <a:spcPct val="150000"/>
              </a:lnSpc>
            </a:pPr>
            <a:r>
              <a:rPr lang="el-GR" sz="2000">
                <a:solidFill>
                  <a:srgbClr val="000000"/>
                </a:solidFill>
                <a:latin typeface="Open Sans" panose="020B0606030504020204" pitchFamily="34" charset="0"/>
              </a:rPr>
              <a:t>Phase-out of lignite and coal with employee support (just transition).</a:t>
            </a:r>
          </a:p>
          <a:p>
            <a:pPr algn="ctr" rtl="0">
              <a:lnSpc>
                <a:spcPct val="150000"/>
              </a:lnSpc>
            </a:pPr>
            <a:r>
              <a:rPr lang="el-GR" sz="2000">
                <a:solidFill>
                  <a:srgbClr val="000000"/>
                </a:solidFill>
                <a:latin typeface="Open Sans" panose="020B0606030504020204" pitchFamily="34" charset="0"/>
              </a:rPr>
              <a:t>Development of interconnected networks and storage technologies (e.g. batteries).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C62E379-AB10-E6D5-1348-7443F41BBF76}"/>
              </a:ext>
            </a:extLst>
          </p:cNvPr>
          <p:cNvSpPr>
            <a:spLocks noGrp="1"/>
          </p:cNvSpPr>
          <p:nvPr>
            <p:ph type="sldNum" sz="quarter" idx="5"/>
          </p:nvPr>
        </p:nvSpPr>
        <p:spPr/>
        <p:txBody>
          <a:bodyPr/>
          <a:lstStyle/>
          <a:p>
            <a:pPr algn="l" rtl="0"/>
            <a:fld id="{0803DA13-78E3-4271-9A8A-C6991F53D5AB}" type="slidenum">
              <a:rPr lang="el-GR" smtClean="0"/>
              <a:t>212</a:t>
            </a:fld>
            <a:endParaRPr lang="el-GR"/>
          </a:p>
        </p:txBody>
      </p:sp>
    </p:spTree>
    <p:extLst>
      <p:ext uri="{BB962C8B-B14F-4D97-AF65-F5344CB8AC3E}">
        <p14:creationId xmlns:p14="http://schemas.microsoft.com/office/powerpoint/2010/main" val="83684086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B4269-F6B0-C7EC-6DFE-A604ECBB8BB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49D4A48-2727-DFC1-9A0E-62D750C677F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523DA40-8131-85C7-2B8D-38DC04D3026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Greece: Delignification by 2028, 80% RES by 2030 (ESEK).</a:t>
            </a:r>
          </a:p>
          <a:p>
            <a:pPr algn="ctr" rtl="0">
              <a:lnSpc>
                <a:spcPct val="150000"/>
              </a:lnSpc>
            </a:pPr>
            <a:r>
              <a:rPr lang="el-GR" sz="2000">
                <a:solidFill>
                  <a:srgbClr val="000000"/>
                </a:solidFill>
                <a:latin typeface="Open Sans" panose="020B0606030504020204" pitchFamily="34" charset="0"/>
              </a:rPr>
              <a:t>Germany: Energiewende for transition to RES.</a:t>
            </a:r>
          </a:p>
          <a:p>
            <a:pPr algn="ctr" rtl="0">
              <a:lnSpc>
                <a:spcPct val="150000"/>
              </a:lnSpc>
            </a:pPr>
            <a:r>
              <a:rPr lang="el-GR" sz="2000">
                <a:solidFill>
                  <a:srgbClr val="000000"/>
                </a:solidFill>
                <a:latin typeface="Open Sans" panose="020B0606030504020204" pitchFamily="34" charset="0"/>
              </a:rPr>
              <a:t>Challenges: High cost, technical difficulties, social resistance.</a:t>
            </a:r>
          </a:p>
          <a:p>
            <a:pPr algn="ctr" rtl="0">
              <a:lnSpc>
                <a:spcPct val="150000"/>
              </a:lnSpc>
            </a:pPr>
            <a:r>
              <a:rPr lang="el-GR" sz="2000">
                <a:solidFill>
                  <a:srgbClr val="000000"/>
                </a:solidFill>
                <a:latin typeface="Open Sans" panose="020B0606030504020204" pitchFamily="34" charset="0"/>
              </a:rPr>
              <a:t>Opportunities: Job creation, energy independence, cleaner air.</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5AF67B3-8741-46E4-5D6E-5124CC5B3338}"/>
              </a:ext>
            </a:extLst>
          </p:cNvPr>
          <p:cNvSpPr>
            <a:spLocks noGrp="1"/>
          </p:cNvSpPr>
          <p:nvPr>
            <p:ph type="sldNum" sz="quarter" idx="5"/>
          </p:nvPr>
        </p:nvSpPr>
        <p:spPr/>
        <p:txBody>
          <a:bodyPr/>
          <a:lstStyle/>
          <a:p>
            <a:pPr algn="l" rtl="0"/>
            <a:fld id="{0803DA13-78E3-4271-9A8A-C6991F53D5AB}" type="slidenum">
              <a:rPr lang="el-GR" smtClean="0"/>
              <a:t>213</a:t>
            </a:fld>
            <a:endParaRPr lang="el-GR"/>
          </a:p>
        </p:txBody>
      </p:sp>
    </p:spTree>
    <p:extLst>
      <p:ext uri="{BB962C8B-B14F-4D97-AF65-F5344CB8AC3E}">
        <p14:creationId xmlns:p14="http://schemas.microsoft.com/office/powerpoint/2010/main" val="265809832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E5F8A-A566-7B17-0B46-D13EC2AF047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BD1000E-42AE-CE57-FB2B-B4826F61F78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A609314-7FE0-27D7-EB81-FCF9017F17C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Transport: Significance: Significant source of emissions, especially in urban centers.</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Promotion of electromobility (EV, electric buses, trains).</a:t>
            </a:r>
          </a:p>
          <a:p>
            <a:pPr algn="ctr" rtl="0">
              <a:lnSpc>
                <a:spcPct val="150000"/>
              </a:lnSpc>
            </a:pPr>
            <a:r>
              <a:rPr lang="el-GR" sz="2000">
                <a:solidFill>
                  <a:srgbClr val="000000"/>
                </a:solidFill>
                <a:latin typeface="Open Sans" panose="020B0606030504020204" pitchFamily="34" charset="0"/>
              </a:rPr>
              <a:t>Expansion of zero-emission public transport.</a:t>
            </a:r>
          </a:p>
          <a:p>
            <a:pPr algn="ctr" rtl="0">
              <a:lnSpc>
                <a:spcPct val="150000"/>
              </a:lnSpc>
            </a:pPr>
            <a:r>
              <a:rPr lang="el-GR" sz="2000">
                <a:solidFill>
                  <a:srgbClr val="000000"/>
                </a:solidFill>
                <a:latin typeface="Open Sans" panose="020B0606030504020204" pitchFamily="34" charset="0"/>
              </a:rPr>
              <a:t>Creation of cycle paths, pedestrian paths and low emission zones (LEZ).</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8508B5C-A42A-9DED-BD76-4F0F7B0D0D93}"/>
              </a:ext>
            </a:extLst>
          </p:cNvPr>
          <p:cNvSpPr>
            <a:spLocks noGrp="1"/>
          </p:cNvSpPr>
          <p:nvPr>
            <p:ph type="sldNum" sz="quarter" idx="5"/>
          </p:nvPr>
        </p:nvSpPr>
        <p:spPr/>
        <p:txBody>
          <a:bodyPr/>
          <a:lstStyle/>
          <a:p>
            <a:pPr algn="l" rtl="0"/>
            <a:fld id="{0803DA13-78E3-4271-9A8A-C6991F53D5AB}" type="slidenum">
              <a:rPr lang="el-GR" smtClean="0"/>
              <a:t>214</a:t>
            </a:fld>
            <a:endParaRPr lang="el-GR"/>
          </a:p>
        </p:txBody>
      </p:sp>
    </p:spTree>
    <p:extLst>
      <p:ext uri="{BB962C8B-B14F-4D97-AF65-F5344CB8AC3E}">
        <p14:creationId xmlns:p14="http://schemas.microsoft.com/office/powerpoint/2010/main" val="303183813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2C904-96AC-20E7-E77D-AE7DE68B324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16D79A-F50C-2F28-282D-D7361C7BD1E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D078326-7D7F-1842-3527-E1D7178C6F5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Greece: "I Drive Electric" program for EV subsidy.</a:t>
            </a:r>
          </a:p>
          <a:p>
            <a:pPr algn="ctr" rtl="0">
              <a:lnSpc>
                <a:spcPct val="150000"/>
              </a:lnSpc>
            </a:pPr>
            <a:r>
              <a:rPr lang="el-GR" sz="2000">
                <a:solidFill>
                  <a:srgbClr val="000000"/>
                </a:solidFill>
                <a:latin typeface="Open Sans" panose="020B0606030504020204" pitchFamily="34" charset="0"/>
              </a:rPr>
              <a:t>Copenhagen: &gt;50% of residents use bicycles for daily commute.</a:t>
            </a:r>
          </a:p>
          <a:p>
            <a:pPr algn="ctr" rtl="0">
              <a:lnSpc>
                <a:spcPct val="150000"/>
              </a:lnSpc>
            </a:pPr>
            <a:r>
              <a:rPr lang="el-GR" sz="2000">
                <a:solidFill>
                  <a:srgbClr val="000000"/>
                </a:solidFill>
                <a:latin typeface="Open Sans" panose="020B0606030504020204" pitchFamily="34" charset="0"/>
              </a:rPr>
              <a:t>Challenges: Insufficient charging network, high EV costs, resistance to changing habits.</a:t>
            </a:r>
          </a:p>
          <a:p>
            <a:pPr algn="ctr" rtl="0">
              <a:lnSpc>
                <a:spcPct val="150000"/>
              </a:lnSpc>
            </a:pPr>
            <a:r>
              <a:rPr lang="el-GR" sz="2000">
                <a:solidFill>
                  <a:srgbClr val="000000"/>
                </a:solidFill>
                <a:latin typeface="Open Sans" panose="020B0606030504020204" pitchFamily="34" charset="0"/>
              </a:rPr>
              <a:t>Opportunities: Reduction of pollution, improvement of quality of life, reduction of traffic congestion.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BA17EA7-129A-0F0F-F824-C54DC5BE71F8}"/>
              </a:ext>
            </a:extLst>
          </p:cNvPr>
          <p:cNvSpPr>
            <a:spLocks noGrp="1"/>
          </p:cNvSpPr>
          <p:nvPr>
            <p:ph type="sldNum" sz="quarter" idx="5"/>
          </p:nvPr>
        </p:nvSpPr>
        <p:spPr/>
        <p:txBody>
          <a:bodyPr/>
          <a:lstStyle/>
          <a:p>
            <a:pPr algn="l" rtl="0"/>
            <a:fld id="{0803DA13-78E3-4271-9A8A-C6991F53D5AB}" type="slidenum">
              <a:rPr lang="el-GR" smtClean="0"/>
              <a:t>215</a:t>
            </a:fld>
            <a:endParaRPr lang="el-GR"/>
          </a:p>
        </p:txBody>
      </p:sp>
    </p:spTree>
    <p:extLst>
      <p:ext uri="{BB962C8B-B14F-4D97-AF65-F5344CB8AC3E}">
        <p14:creationId xmlns:p14="http://schemas.microsoft.com/office/powerpoint/2010/main" val="833167585"/>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4B755-9AF5-C668-D045-D99C841385A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044EB36-020D-362B-7CE8-3EAA9997CDD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C773BA-2139-C8A7-1724-FFD4E7743D9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Buildings: Importance: Responsible for a significant percentage of energy consumption (heating, cooling, lighting).</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Energy upgrade (insulation, double glazing, heat pumps).</a:t>
            </a:r>
          </a:p>
          <a:p>
            <a:pPr algn="ctr" rtl="0">
              <a:lnSpc>
                <a:spcPct val="150000"/>
              </a:lnSpc>
            </a:pPr>
            <a:r>
              <a:rPr lang="el-GR" sz="2000">
                <a:solidFill>
                  <a:srgbClr val="000000"/>
                </a:solidFill>
                <a:latin typeface="Open Sans" panose="020B0606030504020204" pitchFamily="34" charset="0"/>
              </a:rPr>
              <a:t>Design of passive buildings with minimal energy needs.</a:t>
            </a:r>
          </a:p>
          <a:p>
            <a:pPr algn="ctr" rtl="0">
              <a:lnSpc>
                <a:spcPct val="150000"/>
              </a:lnSpc>
            </a:pPr>
            <a:r>
              <a:rPr lang="el-GR" sz="2000">
                <a:solidFill>
                  <a:srgbClr val="000000"/>
                </a:solidFill>
                <a:latin typeface="Open Sans" panose="020B0606030504020204" pitchFamily="34" charset="0"/>
              </a:rPr>
              <a:t>Use of smart systems (smart thermostats, IoT sensors).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DC2C39E-207C-E72D-5480-16A09A51C0B5}"/>
              </a:ext>
            </a:extLst>
          </p:cNvPr>
          <p:cNvSpPr>
            <a:spLocks noGrp="1"/>
          </p:cNvSpPr>
          <p:nvPr>
            <p:ph type="sldNum" sz="quarter" idx="5"/>
          </p:nvPr>
        </p:nvSpPr>
        <p:spPr/>
        <p:txBody>
          <a:bodyPr/>
          <a:lstStyle/>
          <a:p>
            <a:pPr algn="l" rtl="0"/>
            <a:fld id="{0803DA13-78E3-4271-9A8A-C6991F53D5AB}" type="slidenum">
              <a:rPr lang="el-GR" smtClean="0"/>
              <a:t>216</a:t>
            </a:fld>
            <a:endParaRPr lang="el-GR"/>
          </a:p>
        </p:txBody>
      </p:sp>
    </p:spTree>
    <p:extLst>
      <p:ext uri="{BB962C8B-B14F-4D97-AF65-F5344CB8AC3E}">
        <p14:creationId xmlns:p14="http://schemas.microsoft.com/office/powerpoint/2010/main" val="360289314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95DC-81E8-F5FD-D678-E3F037E7EF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4AD1CEA-0E00-771D-281B-8CF59878DD7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3E1E98-25FD-3CFB-C309-037E15FDDE3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Greece: "I Save" program for housing.</a:t>
            </a:r>
          </a:p>
          <a:p>
            <a:pPr algn="ctr" rtl="0">
              <a:lnSpc>
                <a:spcPct val="150000"/>
              </a:lnSpc>
            </a:pPr>
            <a:r>
              <a:rPr lang="el-GR" sz="2000">
                <a:solidFill>
                  <a:srgbClr val="000000"/>
                </a:solidFill>
                <a:latin typeface="Open Sans" panose="020B0606030504020204" pitchFamily="34" charset="0"/>
              </a:rPr>
              <a:t>EU: Nearly Zero Energy Buildings (NZEB) standard for new buildings.</a:t>
            </a:r>
          </a:p>
          <a:p>
            <a:pPr algn="ctr" rtl="0">
              <a:lnSpc>
                <a:spcPct val="150000"/>
              </a:lnSpc>
            </a:pPr>
            <a:r>
              <a:rPr lang="el-GR" sz="2000">
                <a:solidFill>
                  <a:srgbClr val="000000"/>
                </a:solidFill>
                <a:latin typeface="Open Sans" panose="020B0606030504020204" pitchFamily="34" charset="0"/>
              </a:rPr>
              <a:t>Challenges: High renovation costs, lack of technical expertise.</a:t>
            </a:r>
          </a:p>
          <a:p>
            <a:pPr algn="ctr" rtl="0">
              <a:lnSpc>
                <a:spcPct val="150000"/>
              </a:lnSpc>
            </a:pPr>
            <a:r>
              <a:rPr lang="el-GR" sz="2000">
                <a:solidFill>
                  <a:srgbClr val="000000"/>
                </a:solidFill>
                <a:latin typeface="Open Sans" panose="020B0606030504020204" pitchFamily="34" charset="0"/>
              </a:rPr>
              <a:t>Opportunities: Reducing energy costs, improving comfort, increasing property value.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5A09312-8606-CAED-224E-A451545EA6FB}"/>
              </a:ext>
            </a:extLst>
          </p:cNvPr>
          <p:cNvSpPr>
            <a:spLocks noGrp="1"/>
          </p:cNvSpPr>
          <p:nvPr>
            <p:ph type="sldNum" sz="quarter" idx="5"/>
          </p:nvPr>
        </p:nvSpPr>
        <p:spPr/>
        <p:txBody>
          <a:bodyPr/>
          <a:lstStyle/>
          <a:p>
            <a:pPr algn="l" rtl="0"/>
            <a:fld id="{0803DA13-78E3-4271-9A8A-C6991F53D5AB}" type="slidenum">
              <a:rPr lang="el-GR" smtClean="0"/>
              <a:t>217</a:t>
            </a:fld>
            <a:endParaRPr lang="el-GR"/>
          </a:p>
        </p:txBody>
      </p:sp>
    </p:spTree>
    <p:extLst>
      <p:ext uri="{BB962C8B-B14F-4D97-AF65-F5344CB8AC3E}">
        <p14:creationId xmlns:p14="http://schemas.microsoft.com/office/powerpoint/2010/main" val="231653968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57DF-C57B-9643-5C83-53948FCBE44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AB6BF65-AAE7-A045-EE3B-71C6C937DD2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7B9831B-3C7B-4CC4-C721-C8388E58ABB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Industry: Importance: Heavy industries (cement, steel) produce high emissions.</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Adoption of low-emission technologies (e.g. electric furnaces, CCS).</a:t>
            </a:r>
          </a:p>
          <a:p>
            <a:pPr algn="ctr" rtl="0">
              <a:lnSpc>
                <a:spcPct val="150000"/>
              </a:lnSpc>
            </a:pPr>
            <a:r>
              <a:rPr lang="el-GR" sz="2000">
                <a:solidFill>
                  <a:srgbClr val="000000"/>
                </a:solidFill>
                <a:latin typeface="Open Sans" panose="020B0606030504020204" pitchFamily="34" charset="0"/>
              </a:rPr>
              <a:t>Development of alternative materials (e.g. green cement, hydrogen in steelmaking).</a:t>
            </a:r>
          </a:p>
          <a:p>
            <a:pPr algn="ctr" rtl="0">
              <a:lnSpc>
                <a:spcPct val="150000"/>
              </a:lnSpc>
            </a:pPr>
            <a:r>
              <a:rPr lang="el-GR" sz="2000">
                <a:solidFill>
                  <a:srgbClr val="000000"/>
                </a:solidFill>
                <a:latin typeface="Open Sans" panose="020B0606030504020204" pitchFamily="34" charset="0"/>
              </a:rPr>
              <a:t>Transition to RES for powering industrial units.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DB991B7-30F2-18FE-E7C2-75BF4EA5AABE}"/>
              </a:ext>
            </a:extLst>
          </p:cNvPr>
          <p:cNvSpPr>
            <a:spLocks noGrp="1"/>
          </p:cNvSpPr>
          <p:nvPr>
            <p:ph type="sldNum" sz="quarter" idx="5"/>
          </p:nvPr>
        </p:nvSpPr>
        <p:spPr/>
        <p:txBody>
          <a:bodyPr/>
          <a:lstStyle/>
          <a:p>
            <a:pPr algn="l" rtl="0"/>
            <a:fld id="{0803DA13-78E3-4271-9A8A-C6991F53D5AB}" type="slidenum">
              <a:rPr lang="el-GR" smtClean="0"/>
              <a:t>218</a:t>
            </a:fld>
            <a:endParaRPr lang="el-GR"/>
          </a:p>
        </p:txBody>
      </p:sp>
    </p:spTree>
    <p:extLst>
      <p:ext uri="{BB962C8B-B14F-4D97-AF65-F5344CB8AC3E}">
        <p14:creationId xmlns:p14="http://schemas.microsoft.com/office/powerpoint/2010/main" val="20046016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EB612-8C52-7683-06D4-1F1CAC54B94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A16995A-61BD-88E6-5F04-EF58C00AA86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90A66AF-AE3F-38BD-FBE7-9C09FEF5256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EU: Innovation Fund for decarbonizing industries.</a:t>
            </a:r>
          </a:p>
          <a:p>
            <a:pPr algn="ctr" rtl="0">
              <a:lnSpc>
                <a:spcPct val="150000"/>
              </a:lnSpc>
            </a:pPr>
            <a:r>
              <a:rPr lang="el-GR" sz="2000">
                <a:solidFill>
                  <a:srgbClr val="000000"/>
                </a:solidFill>
                <a:latin typeface="Open Sans" panose="020B0606030504020204" pitchFamily="34" charset="0"/>
              </a:rPr>
              <a:t>ArcelorMittal: Pilot projects with hydrogen in the steel industry.</a:t>
            </a:r>
          </a:p>
          <a:p>
            <a:pPr algn="ctr" rtl="0">
              <a:lnSpc>
                <a:spcPct val="150000"/>
              </a:lnSpc>
            </a:pPr>
            <a:r>
              <a:rPr lang="el-GR" sz="2000">
                <a:solidFill>
                  <a:srgbClr val="000000"/>
                </a:solidFill>
                <a:latin typeface="Open Sans" panose="020B0606030504020204" pitchFamily="34" charset="0"/>
              </a:rPr>
              <a:t>Challenges: High cost of technologies, technical difficulties, global competition.</a:t>
            </a:r>
          </a:p>
          <a:p>
            <a:pPr algn="ctr" rtl="0">
              <a:lnSpc>
                <a:spcPct val="150000"/>
              </a:lnSpc>
            </a:pPr>
            <a:r>
              <a:rPr lang="el-GR" sz="2000">
                <a:solidFill>
                  <a:srgbClr val="000000"/>
                </a:solidFill>
                <a:latin typeface="Open Sans" panose="020B0606030504020204" pitchFamily="34" charset="0"/>
              </a:rPr>
              <a:t>Opportunities: Innovation, emission reduction, enhanced competitiveness.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1C9667C-BD10-6453-5CD3-2CC2325A368A}"/>
              </a:ext>
            </a:extLst>
          </p:cNvPr>
          <p:cNvSpPr>
            <a:spLocks noGrp="1"/>
          </p:cNvSpPr>
          <p:nvPr>
            <p:ph type="sldNum" sz="quarter" idx="5"/>
          </p:nvPr>
        </p:nvSpPr>
        <p:spPr/>
        <p:txBody>
          <a:bodyPr/>
          <a:lstStyle/>
          <a:p>
            <a:pPr algn="l" rtl="0"/>
            <a:fld id="{0803DA13-78E3-4271-9A8A-C6991F53D5AB}" type="slidenum">
              <a:rPr lang="el-GR" smtClean="0"/>
              <a:t>219</a:t>
            </a:fld>
            <a:endParaRPr lang="el-GR"/>
          </a:p>
        </p:txBody>
      </p:sp>
    </p:spTree>
    <p:extLst>
      <p:ext uri="{BB962C8B-B14F-4D97-AF65-F5344CB8AC3E}">
        <p14:creationId xmlns:p14="http://schemas.microsoft.com/office/powerpoint/2010/main" val="360203246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8E7C-C0F5-94CF-D053-C37554383A4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C30ED8F-D752-25DB-B244-84EFC14B030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8F386E9-D5D3-4389-832C-EEAD35460E1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Agriculture and Land Use: Significance: Emissions from fertilizers, livestock farming and deforestation.</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Reducing the use of nitrogen fertilizers through precision agriculture.</a:t>
            </a:r>
          </a:p>
          <a:p>
            <a:pPr algn="ctr" rtl="0">
              <a:lnSpc>
                <a:spcPct val="150000"/>
              </a:lnSpc>
            </a:pPr>
            <a:r>
              <a:rPr lang="el-GR" sz="2000">
                <a:solidFill>
                  <a:srgbClr val="000000"/>
                </a:solidFill>
                <a:latin typeface="Open Sans" panose="020B0606030504020204" pitchFamily="34" charset="0"/>
              </a:rPr>
              <a:t>Implementation of organic agriculture and agroforestry.</a:t>
            </a:r>
          </a:p>
          <a:p>
            <a:pPr algn="ctr" rtl="0">
              <a:lnSpc>
                <a:spcPct val="150000"/>
              </a:lnSpc>
            </a:pPr>
            <a:r>
              <a:rPr lang="el-GR" sz="2000">
                <a:solidFill>
                  <a:srgbClr val="000000"/>
                </a:solidFill>
                <a:latin typeface="Open Sans" panose="020B0606030504020204" pitchFamily="34" charset="0"/>
              </a:rPr>
              <a:t>Reforestation and soil restoration for CO₂ sequestration.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B222856-F0E1-583E-FB24-C36619E837B4}"/>
              </a:ext>
            </a:extLst>
          </p:cNvPr>
          <p:cNvSpPr>
            <a:spLocks noGrp="1"/>
          </p:cNvSpPr>
          <p:nvPr>
            <p:ph type="sldNum" sz="quarter" idx="5"/>
          </p:nvPr>
        </p:nvSpPr>
        <p:spPr/>
        <p:txBody>
          <a:bodyPr/>
          <a:lstStyle/>
          <a:p>
            <a:pPr algn="l" rtl="0"/>
            <a:fld id="{0803DA13-78E3-4271-9A8A-C6991F53D5AB}" type="slidenum">
              <a:rPr lang="el-GR" smtClean="0"/>
              <a:t>220</a:t>
            </a:fld>
            <a:endParaRPr lang="el-GR"/>
          </a:p>
        </p:txBody>
      </p:sp>
    </p:spTree>
    <p:extLst>
      <p:ext uri="{BB962C8B-B14F-4D97-AF65-F5344CB8AC3E}">
        <p14:creationId xmlns:p14="http://schemas.microsoft.com/office/powerpoint/2010/main" val="3687873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E009F-AEB2-27BF-8610-6AA226FE65E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4E479D4-4D12-6693-AF23-C0121555A2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3F0E6F3-BC7D-DC41-ADB1-BF66C30FC1D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Main objective: Familiarizing participants with the scientific concepts, policy directions and tools related to climate change adaptation and mitigation, with an emphasis on implementation at the Local Government (LG) level.</a:t>
            </a:r>
          </a:p>
          <a:p>
            <a:pPr algn="ctr" rtl="0">
              <a:lnSpc>
                <a:spcPct val="150000"/>
              </a:lnSpc>
            </a:pPr>
            <a:r>
              <a:rPr lang="el-GR" sz="2000">
                <a:solidFill>
                  <a:srgbClr val="000000"/>
                </a:solidFill>
                <a:latin typeface="Open Sans" panose="020B0606030504020204" pitchFamily="34" charset="0"/>
              </a:rPr>
              <a:t>Providing a comprehensive theoretical and institutional framework for understanding climate change at the global, European and national levels, so that executives can design and implement local strategies.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026B70D-3619-C838-48E7-AEC5089C3EB2}"/>
              </a:ext>
            </a:extLst>
          </p:cNvPr>
          <p:cNvSpPr>
            <a:spLocks noGrp="1"/>
          </p:cNvSpPr>
          <p:nvPr>
            <p:ph type="sldNum" sz="quarter" idx="5"/>
          </p:nvPr>
        </p:nvSpPr>
        <p:spPr/>
        <p:txBody>
          <a:bodyPr/>
          <a:lstStyle/>
          <a:p>
            <a:pPr algn="l" rtl="0"/>
            <a:fld id="{0803DA13-78E3-4271-9A8A-C6991F53D5AB}" type="slidenum">
              <a:rPr lang="el-GR" smtClean="0"/>
              <a:t>23</a:t>
            </a:fld>
            <a:endParaRPr lang="el-GR"/>
          </a:p>
        </p:txBody>
      </p:sp>
    </p:spTree>
    <p:extLst>
      <p:ext uri="{BB962C8B-B14F-4D97-AF65-F5344CB8AC3E}">
        <p14:creationId xmlns:p14="http://schemas.microsoft.com/office/powerpoint/2010/main" val="191028068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3579-CFE8-F64B-DD29-8E057F485F0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BB595AA-A0D8-3280-F325-9364E6C8508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13237EB-F128-E3A5-42D7-3124AAF23B6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"4 per 1000" initiative to increase organic carbon in the soil.</a:t>
            </a:r>
          </a:p>
          <a:p>
            <a:pPr algn="ctr" rtl="0">
              <a:lnSpc>
                <a:spcPct val="150000"/>
              </a:lnSpc>
            </a:pPr>
            <a:r>
              <a:rPr lang="el-GR" sz="2000">
                <a:solidFill>
                  <a:srgbClr val="000000"/>
                </a:solidFill>
                <a:latin typeface="Open Sans" panose="020B0606030504020204" pitchFamily="34" charset="0"/>
              </a:rPr>
              <a:t>Greece: Reforestation in burned areas (e.g. Evia, Attica).</a:t>
            </a:r>
          </a:p>
          <a:p>
            <a:pPr algn="ctr" rtl="0">
              <a:lnSpc>
                <a:spcPct val="150000"/>
              </a:lnSpc>
            </a:pPr>
            <a:r>
              <a:rPr lang="el-GR" sz="2000">
                <a:solidFill>
                  <a:srgbClr val="000000"/>
                </a:solidFill>
                <a:latin typeface="Open Sans" panose="020B0606030504020204" pitchFamily="34" charset="0"/>
              </a:rPr>
              <a:t>Challenges: Competition for land use, limited funding.</a:t>
            </a:r>
          </a:p>
          <a:p>
            <a:pPr algn="ctr" rtl="0">
              <a:lnSpc>
                <a:spcPct val="150000"/>
              </a:lnSpc>
            </a:pPr>
            <a:r>
              <a:rPr lang="el-GR" sz="2000">
                <a:solidFill>
                  <a:srgbClr val="000000"/>
                </a:solidFill>
                <a:latin typeface="Open Sans" panose="020B0606030504020204" pitchFamily="34" charset="0"/>
              </a:rPr>
              <a:t>Opportunities: Enhancing biodiversity, improving soil productivity.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B0CDEBD-0744-78FD-0D0F-2AECE5431AE3}"/>
              </a:ext>
            </a:extLst>
          </p:cNvPr>
          <p:cNvSpPr>
            <a:spLocks noGrp="1"/>
          </p:cNvSpPr>
          <p:nvPr>
            <p:ph type="sldNum" sz="quarter" idx="5"/>
          </p:nvPr>
        </p:nvSpPr>
        <p:spPr/>
        <p:txBody>
          <a:bodyPr/>
          <a:lstStyle/>
          <a:p>
            <a:pPr algn="l" rtl="0"/>
            <a:fld id="{0803DA13-78E3-4271-9A8A-C6991F53D5AB}" type="slidenum">
              <a:rPr lang="el-GR" smtClean="0"/>
              <a:t>221</a:t>
            </a:fld>
            <a:endParaRPr lang="el-GR"/>
          </a:p>
        </p:txBody>
      </p:sp>
    </p:spTree>
    <p:extLst>
      <p:ext uri="{BB962C8B-B14F-4D97-AF65-F5344CB8AC3E}">
        <p14:creationId xmlns:p14="http://schemas.microsoft.com/office/powerpoint/2010/main" val="71582361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F081F-AD58-6BB0-5172-3B6CE4D83A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972B97A-A3C0-2CB2-6AB0-17A04F9737D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9AA3EEA-F013-56D9-00EB-E271FF5A260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Role of Local Government Organizations (LGOs)</a:t>
            </a:r>
          </a:p>
          <a:p>
            <a:pPr algn="ctr" rtl="0">
              <a:lnSpc>
                <a:spcPct val="150000"/>
              </a:lnSpc>
            </a:pPr>
            <a:r>
              <a:rPr lang="el-GR" sz="2000">
                <a:solidFill>
                  <a:srgbClr val="000000"/>
                </a:solidFill>
                <a:latin typeface="Open Sans" panose="020B0606030504020204" pitchFamily="34" charset="0"/>
              </a:rPr>
              <a:t>Importance: Local authorities are close to citizens and manage local resources and infrastructure.</a:t>
            </a:r>
          </a:p>
          <a:p>
            <a:pPr algn="ctr" rtl="0">
              <a:lnSpc>
                <a:spcPct val="150000"/>
              </a:lnSpc>
            </a:pPr>
            <a:r>
              <a:rPr lang="el-GR" sz="2000">
                <a:solidFill>
                  <a:srgbClr val="000000"/>
                </a:solidFill>
                <a:latin typeface="Open Sans" panose="020B0606030504020204" pitchFamily="34" charset="0"/>
              </a:rPr>
              <a:t>Responsibilities:</a:t>
            </a:r>
          </a:p>
          <a:p>
            <a:pPr algn="ctr" rtl="0">
              <a:lnSpc>
                <a:spcPct val="150000"/>
              </a:lnSpc>
            </a:pPr>
            <a:r>
              <a:rPr lang="el-GR" sz="2000">
                <a:solidFill>
                  <a:srgbClr val="000000"/>
                </a:solidFill>
                <a:latin typeface="Open Sans" panose="020B0606030504020204" pitchFamily="34" charset="0"/>
              </a:rPr>
              <a:t>Design of local climate plans (e.g. SUMP).</a:t>
            </a:r>
          </a:p>
          <a:p>
            <a:pPr algn="ctr" rtl="0">
              <a:lnSpc>
                <a:spcPct val="150000"/>
              </a:lnSpc>
            </a:pPr>
            <a:r>
              <a:rPr lang="el-GR" sz="2000">
                <a:solidFill>
                  <a:srgbClr val="000000"/>
                </a:solidFill>
                <a:latin typeface="Open Sans" panose="020B0606030504020204" pitchFamily="34" charset="0"/>
              </a:rPr>
              <a:t>Energy upgrading of municipal buildings.</a:t>
            </a:r>
          </a:p>
          <a:p>
            <a:pPr algn="ctr" rtl="0">
              <a:lnSpc>
                <a:spcPct val="150000"/>
              </a:lnSpc>
            </a:pPr>
            <a:r>
              <a:rPr lang="el-GR" sz="2000">
                <a:solidFill>
                  <a:srgbClr val="000000"/>
                </a:solidFill>
                <a:latin typeface="Open Sans" panose="020B0606030504020204" pitchFamily="34" charset="0"/>
              </a:rPr>
              <a:t>Promotion of public transport and cycling infrastructure.</a:t>
            </a:r>
          </a:p>
          <a:p>
            <a:pPr algn="ctr" rtl="0">
              <a:lnSpc>
                <a:spcPct val="150000"/>
              </a:lnSpc>
            </a:pPr>
            <a:r>
              <a:rPr lang="el-GR" sz="2000">
                <a:solidFill>
                  <a:srgbClr val="000000"/>
                </a:solidFill>
                <a:latin typeface="Open Sans" panose="020B0606030504020204" pitchFamily="34" charset="0"/>
              </a:rPr>
              <a:t>Waste management and promotion of recycling.</a:t>
            </a:r>
          </a:p>
          <a:p>
            <a:pPr algn="ctr" rtl="0">
              <a:lnSpc>
                <a:spcPct val="150000"/>
              </a:lnSpc>
            </a:pPr>
            <a:r>
              <a:rPr lang="el-GR" sz="2000">
                <a:solidFill>
                  <a:srgbClr val="000000"/>
                </a:solidFill>
                <a:latin typeface="Open Sans" panose="020B0606030504020204" pitchFamily="34" charset="0"/>
              </a:rPr>
              <a:t>Strengthening citizen awareness through campaigns.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6ED0319-9FD3-56C8-DADF-52F969F9294A}"/>
              </a:ext>
            </a:extLst>
          </p:cNvPr>
          <p:cNvSpPr>
            <a:spLocks noGrp="1"/>
          </p:cNvSpPr>
          <p:nvPr>
            <p:ph type="sldNum" sz="quarter" idx="5"/>
          </p:nvPr>
        </p:nvSpPr>
        <p:spPr/>
        <p:txBody>
          <a:bodyPr/>
          <a:lstStyle/>
          <a:p>
            <a:pPr algn="l" rtl="0"/>
            <a:fld id="{0803DA13-78E3-4271-9A8A-C6991F53D5AB}" type="slidenum">
              <a:rPr lang="el-GR" smtClean="0"/>
              <a:t>222</a:t>
            </a:fld>
            <a:endParaRPr lang="el-GR"/>
          </a:p>
        </p:txBody>
      </p:sp>
    </p:spTree>
    <p:extLst>
      <p:ext uri="{BB962C8B-B14F-4D97-AF65-F5344CB8AC3E}">
        <p14:creationId xmlns:p14="http://schemas.microsoft.com/office/powerpoint/2010/main" val="349696501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C7D-1C60-1462-B6F4-DF3A9F4450B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554161F-517B-D0A3-C7CA-17F10938712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910A210-82E6-C10E-9922-B0F8D0CAAC0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Athens: Implementation of low-emission zones and green roofs.</a:t>
            </a:r>
          </a:p>
          <a:p>
            <a:pPr algn="ctr" rtl="0">
              <a:lnSpc>
                <a:spcPct val="150000"/>
              </a:lnSpc>
            </a:pPr>
            <a:r>
              <a:rPr lang="el-GR" sz="2000">
                <a:solidFill>
                  <a:srgbClr val="000000"/>
                </a:solidFill>
                <a:latin typeface="Open Sans" panose="020B0606030504020204" pitchFamily="34" charset="0"/>
              </a:rPr>
              <a:t>Municipality of Trikala: Smart city pilot programs with IoT.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Limited funding and technical expertise.</a:t>
            </a:r>
          </a:p>
          <a:p>
            <a:pPr algn="ctr" rtl="0">
              <a:lnSpc>
                <a:spcPct val="150000"/>
              </a:lnSpc>
            </a:pPr>
            <a:r>
              <a:rPr lang="el-GR" sz="2000">
                <a:solidFill>
                  <a:srgbClr val="000000"/>
                </a:solidFill>
                <a:latin typeface="Open Sans" panose="020B0606030504020204" pitchFamily="34" charset="0"/>
              </a:rPr>
              <a:t>Need for cooperation with national and international bodies.</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Improving quality of life at the local level.</a:t>
            </a:r>
          </a:p>
          <a:p>
            <a:pPr algn="ctr" rtl="0">
              <a:lnSpc>
                <a:spcPct val="150000"/>
              </a:lnSpc>
            </a:pPr>
            <a:r>
              <a:rPr lang="el-GR" sz="2000">
                <a:solidFill>
                  <a:srgbClr val="000000"/>
                </a:solidFill>
                <a:latin typeface="Open Sans" panose="020B0606030504020204" pitchFamily="34" charset="0"/>
              </a:rPr>
              <a:t>Attracting investment in green projects.</a:t>
            </a:r>
          </a:p>
          <a:p>
            <a:pPr algn="ctr" rtl="0">
              <a:lnSpc>
                <a:spcPct val="150000"/>
              </a:lnSpc>
            </a:pPr>
            <a:r>
              <a:rPr lang="el-GR" sz="2000">
                <a:solidFill>
                  <a:srgbClr val="000000"/>
                </a:solidFill>
                <a:latin typeface="Open Sans" panose="020B0606030504020204" pitchFamily="34" charset="0"/>
              </a:rPr>
              <a:t>Strengthening the local economy through sustainable practices.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E9797FA-DA55-AAC2-A603-07CC625765FF}"/>
              </a:ext>
            </a:extLst>
          </p:cNvPr>
          <p:cNvSpPr>
            <a:spLocks noGrp="1"/>
          </p:cNvSpPr>
          <p:nvPr>
            <p:ph type="sldNum" sz="quarter" idx="5"/>
          </p:nvPr>
        </p:nvSpPr>
        <p:spPr/>
        <p:txBody>
          <a:bodyPr/>
          <a:lstStyle/>
          <a:p>
            <a:pPr algn="l" rtl="0"/>
            <a:fld id="{0803DA13-78E3-4271-9A8A-C6991F53D5AB}" type="slidenum">
              <a:rPr lang="el-GR" smtClean="0"/>
              <a:t>223</a:t>
            </a:fld>
            <a:endParaRPr lang="el-GR"/>
          </a:p>
        </p:txBody>
      </p:sp>
    </p:spTree>
    <p:extLst>
      <p:ext uri="{BB962C8B-B14F-4D97-AF65-F5344CB8AC3E}">
        <p14:creationId xmlns:p14="http://schemas.microsoft.com/office/powerpoint/2010/main" val="28397191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CEFFF-750E-7EFA-B2CE-FD3CE2F7BDE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90F1322-84BF-AC59-9620-7B58AEEEE92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B2952D0-D331-0EEB-78ED-1D839886380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Policy Framework</a:t>
            </a:r>
          </a:p>
          <a:p>
            <a:pPr algn="ctr" rtl="0">
              <a:lnSpc>
                <a:spcPct val="150000"/>
              </a:lnSpc>
            </a:pPr>
            <a:r>
              <a:rPr lang="el-GR" sz="2000">
                <a:solidFill>
                  <a:srgbClr val="000000"/>
                </a:solidFill>
                <a:latin typeface="Open Sans" panose="020B0606030504020204" pitchFamily="34" charset="0"/>
              </a:rPr>
              <a:t>European Level:</a:t>
            </a:r>
          </a:p>
          <a:p>
            <a:pPr algn="ctr" rtl="0">
              <a:lnSpc>
                <a:spcPct val="150000"/>
              </a:lnSpc>
            </a:pPr>
            <a:r>
              <a:rPr lang="el-GR" sz="2000">
                <a:solidFill>
                  <a:srgbClr val="000000"/>
                </a:solidFill>
                <a:latin typeface="Open Sans" panose="020B0606030504020204" pitchFamily="34" charset="0"/>
              </a:rPr>
              <a:t>European Green Deal:</a:t>
            </a:r>
          </a:p>
          <a:p>
            <a:pPr algn="ctr" rtl="0">
              <a:lnSpc>
                <a:spcPct val="150000"/>
              </a:lnSpc>
            </a:pPr>
            <a:r>
              <a:rPr lang="el-GR" sz="2000">
                <a:solidFill>
                  <a:srgbClr val="000000"/>
                </a:solidFill>
                <a:latin typeface="Open Sans" panose="020B0606030504020204" pitchFamily="34" charset="0"/>
              </a:rPr>
              <a:t>Goal: Climate neutrality by 2050.</a:t>
            </a:r>
          </a:p>
          <a:p>
            <a:pPr algn="ctr" rtl="0">
              <a:lnSpc>
                <a:spcPct val="150000"/>
              </a:lnSpc>
            </a:pPr>
            <a:r>
              <a:rPr lang="el-GR" sz="2000">
                <a:solidFill>
                  <a:srgbClr val="000000"/>
                </a:solidFill>
                <a:latin typeface="Open Sans" panose="020B0606030504020204" pitchFamily="34" charset="0"/>
              </a:rPr>
              <a:t>Investments in RES, circular economy, green transport.</a:t>
            </a:r>
          </a:p>
          <a:p>
            <a:pPr algn="ctr" rtl="0">
              <a:lnSpc>
                <a:spcPct val="150000"/>
              </a:lnSpc>
            </a:pPr>
            <a:r>
              <a:rPr lang="el-GR" sz="2000">
                <a:solidFill>
                  <a:srgbClr val="000000"/>
                </a:solidFill>
                <a:latin typeface="Open Sans" panose="020B0606030504020204" pitchFamily="34" charset="0"/>
              </a:rPr>
              <a:t>Fit for 55:</a:t>
            </a:r>
          </a:p>
          <a:p>
            <a:pPr algn="ctr" rtl="0">
              <a:lnSpc>
                <a:spcPct val="150000"/>
              </a:lnSpc>
            </a:pPr>
            <a:r>
              <a:rPr lang="el-GR" sz="2000">
                <a:solidFill>
                  <a:srgbClr val="000000"/>
                </a:solidFill>
                <a:latin typeface="Open Sans" panose="020B0606030504020204" pitchFamily="34" charset="0"/>
              </a:rPr>
              <a:t>Reduce emissions by 55% by 2030.</a:t>
            </a:r>
          </a:p>
          <a:p>
            <a:pPr algn="ctr" rtl="0">
              <a:lnSpc>
                <a:spcPct val="150000"/>
              </a:lnSpc>
            </a:pPr>
            <a:r>
              <a:rPr lang="el-GR" sz="2000">
                <a:solidFill>
                  <a:srgbClr val="000000"/>
                </a:solidFill>
                <a:latin typeface="Open Sans" panose="020B0606030504020204" pitchFamily="34" charset="0"/>
              </a:rPr>
              <a:t>Measures: EU ETS revision, CBAM, promotion of electromobility.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Covenant of Mayors: Commitment of thousands of local governments to local climate plans.</a:t>
            </a:r>
          </a:p>
          <a:p>
            <a:pPr algn="ctr" rtl="0">
              <a:lnSpc>
                <a:spcPct val="150000"/>
              </a:lnSpc>
            </a:pPr>
            <a:r>
              <a:rPr lang="el-GR" sz="2000">
                <a:solidFill>
                  <a:srgbClr val="000000"/>
                </a:solidFill>
                <a:latin typeface="Open Sans" panose="020B0606030504020204" pitchFamily="34" charset="0"/>
              </a:rPr>
              <a:t>Support for mitigation and adaptation.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81E6671-9424-61DB-C18A-D37D9E7EA197}"/>
              </a:ext>
            </a:extLst>
          </p:cNvPr>
          <p:cNvSpPr>
            <a:spLocks noGrp="1"/>
          </p:cNvSpPr>
          <p:nvPr>
            <p:ph type="sldNum" sz="quarter" idx="5"/>
          </p:nvPr>
        </p:nvSpPr>
        <p:spPr/>
        <p:txBody>
          <a:bodyPr/>
          <a:lstStyle/>
          <a:p>
            <a:pPr algn="l" rtl="0"/>
            <a:fld id="{0803DA13-78E3-4271-9A8A-C6991F53D5AB}" type="slidenum">
              <a:rPr lang="el-GR" smtClean="0"/>
              <a:t>224</a:t>
            </a:fld>
            <a:endParaRPr lang="el-GR"/>
          </a:p>
        </p:txBody>
      </p:sp>
    </p:spTree>
    <p:extLst>
      <p:ext uri="{BB962C8B-B14F-4D97-AF65-F5344CB8AC3E}">
        <p14:creationId xmlns:p14="http://schemas.microsoft.com/office/powerpoint/2010/main" val="388447601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E186-54B2-A9D7-E3F2-4F5D0515FA4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D0A1AA-DAEF-605A-4E62-79E9C2FAA9E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8456D2-4543-07F6-D285-ECCAA363CBE2}"/>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National Level (Greece): National Climate Law (Law 4936/2022):</a:t>
            </a:r>
          </a:p>
          <a:p>
            <a:pPr algn="ctr" rtl="0">
              <a:lnSpc>
                <a:spcPct val="150000"/>
              </a:lnSpc>
            </a:pPr>
            <a:r>
              <a:rPr lang="el-GR" sz="2000" dirty="0">
                <a:solidFill>
                  <a:srgbClr val="000000"/>
                </a:solidFill>
                <a:latin typeface="Open Sans" panose="020B0606030504020204" pitchFamily="34" charset="0"/>
              </a:rPr>
              <a:t>Binding targets for emission reduction.</a:t>
            </a:r>
          </a:p>
          <a:p>
            <a:pPr algn="ctr" rtl="0">
              <a:lnSpc>
                <a:spcPct val="150000"/>
              </a:lnSpc>
            </a:pPr>
            <a:r>
              <a:rPr lang="el-GR" sz="2000" dirty="0">
                <a:solidFill>
                  <a:srgbClr val="000000"/>
                </a:solidFill>
                <a:latin typeface="Open Sans" panose="020B0606030504020204" pitchFamily="34" charset="0"/>
              </a:rPr>
              <a:t>Obligations for local authorities and businesses.</a:t>
            </a:r>
          </a:p>
          <a:p>
            <a:pPr algn="ctr" rtl="0">
              <a:lnSpc>
                <a:spcPct val="150000"/>
              </a:lnSpc>
            </a:pPr>
            <a:r>
              <a:rPr lang="el-GR" sz="2000" dirty="0">
                <a:solidFill>
                  <a:srgbClr val="000000"/>
                </a:solidFill>
                <a:latin typeface="Open Sans" panose="020B0606030504020204" pitchFamily="34" charset="0"/>
              </a:rPr>
              <a:t>NECP (National Energy and Climate Plan):</a:t>
            </a:r>
          </a:p>
          <a:p>
            <a:pPr algn="ctr" rtl="0">
              <a:lnSpc>
                <a:spcPct val="150000"/>
              </a:lnSpc>
            </a:pPr>
            <a:r>
              <a:rPr lang="el-GR" sz="2000" dirty="0">
                <a:solidFill>
                  <a:srgbClr val="000000"/>
                </a:solidFill>
                <a:latin typeface="Open Sans" panose="020B0606030504020204" pitchFamily="34" charset="0"/>
              </a:rPr>
              <a:t>Targets: 80% RES,</a:t>
            </a:r>
            <a:r>
              <a:rPr lang="el-GR" sz="2000" dirty="0" err="1">
                <a:solidFill>
                  <a:srgbClr val="000000"/>
                </a:solidFill>
                <a:latin typeface="Open Sans" panose="020B0606030504020204" pitchFamily="34" charset="0"/>
              </a:rPr>
              <a:t>delignification</a:t>
            </a:r>
            <a:r>
              <a:rPr lang="el-GR" sz="2000" dirty="0">
                <a:solidFill>
                  <a:srgbClr val="000000"/>
                </a:solidFill>
                <a:latin typeface="Open Sans" panose="020B0606030504020204" pitchFamily="34" charset="0"/>
              </a:rPr>
              <a:t>until 2028.</a:t>
            </a:r>
          </a:p>
          <a:p>
            <a:pPr algn="ctr" rtl="0">
              <a:lnSpc>
                <a:spcPct val="150000"/>
              </a:lnSpc>
            </a:pPr>
            <a:r>
              <a:rPr lang="el-GR" sz="2000" dirty="0">
                <a:solidFill>
                  <a:srgbClr val="000000"/>
                </a:solidFill>
                <a:latin typeface="Open Sans" panose="020B0606030504020204" pitchFamily="34" charset="0"/>
              </a:rPr>
              <a:t>Boosting electromobility and energy efficiency.</a:t>
            </a:r>
          </a:p>
          <a:p>
            <a:pPr algn="ctr" rtl="0">
              <a:lnSpc>
                <a:spcPct val="150000"/>
              </a:lnSpc>
            </a:pPr>
            <a:r>
              <a:rPr lang="el-GR" sz="2000" dirty="0">
                <a:solidFill>
                  <a:srgbClr val="000000"/>
                </a:solidFill>
                <a:latin typeface="Open Sans" panose="020B0606030504020204" pitchFamily="34" charset="0"/>
              </a:rPr>
              <a:t>Ministry of Interior:</a:t>
            </a:r>
          </a:p>
          <a:p>
            <a:pPr algn="ctr" rtl="0">
              <a:lnSpc>
                <a:spcPct val="150000"/>
              </a:lnSpc>
            </a:pPr>
            <a:r>
              <a:rPr lang="el-GR" sz="2000" dirty="0">
                <a:solidFill>
                  <a:srgbClr val="000000"/>
                </a:solidFill>
                <a:latin typeface="Open Sans" panose="020B0606030504020204" pitchFamily="34" charset="0"/>
              </a:rPr>
              <a:t>Financial tools (e.g. Recovery Fund).</a:t>
            </a:r>
          </a:p>
          <a:p>
            <a:pPr algn="ctr" rtl="0">
              <a:lnSpc>
                <a:spcPct val="150000"/>
              </a:lnSpc>
            </a:pPr>
            <a:r>
              <a:rPr lang="el-GR" sz="2000" dirty="0">
                <a:solidFill>
                  <a:srgbClr val="000000"/>
                </a:solidFill>
                <a:latin typeface="Open Sans" panose="020B0606030504020204" pitchFamily="34" charset="0"/>
              </a:rPr>
              <a:t>Technical support for local authorities and businesses.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B28E36B-E9AE-4246-3E1C-0831EF99B8C9}"/>
              </a:ext>
            </a:extLst>
          </p:cNvPr>
          <p:cNvSpPr>
            <a:spLocks noGrp="1"/>
          </p:cNvSpPr>
          <p:nvPr>
            <p:ph type="sldNum" sz="quarter" idx="5"/>
          </p:nvPr>
        </p:nvSpPr>
        <p:spPr/>
        <p:txBody>
          <a:bodyPr/>
          <a:lstStyle/>
          <a:p>
            <a:pPr algn="l" rtl="0"/>
            <a:fld id="{0803DA13-78E3-4271-9A8A-C6991F53D5AB}" type="slidenum">
              <a:rPr lang="el-GR" smtClean="0"/>
              <a:t>225</a:t>
            </a:fld>
            <a:endParaRPr lang="el-GR"/>
          </a:p>
        </p:txBody>
      </p:sp>
    </p:spTree>
    <p:extLst>
      <p:ext uri="{BB962C8B-B14F-4D97-AF65-F5344CB8AC3E}">
        <p14:creationId xmlns:p14="http://schemas.microsoft.com/office/powerpoint/2010/main" val="195900007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6AF3-91D9-C95B-4CC7-75DBF2BB0D5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05759A-EDC0-E2FA-81C6-3A4C0532530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ED9EFA2-C6B3-D11B-4F91-A1F450478E1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Local Level: Net Zero Plans:</a:t>
            </a:r>
          </a:p>
          <a:p>
            <a:pPr algn="ctr" rtl="0">
              <a:lnSpc>
                <a:spcPct val="150000"/>
              </a:lnSpc>
            </a:pPr>
            <a:r>
              <a:rPr lang="el-GR" sz="2000">
                <a:solidFill>
                  <a:srgbClr val="000000"/>
                </a:solidFill>
                <a:latin typeface="Open Sans" panose="020B0606030504020204" pitchFamily="34" charset="0"/>
              </a:rPr>
              <a:t>Climate neutrality target by 2030 in pioneering municipalities.</a:t>
            </a:r>
          </a:p>
          <a:p>
            <a:pPr algn="ctr" rtl="0">
              <a:lnSpc>
                <a:spcPct val="150000"/>
              </a:lnSpc>
            </a:pPr>
            <a:r>
              <a:rPr lang="el-GR" sz="2000">
                <a:solidFill>
                  <a:srgbClr val="000000"/>
                </a:solidFill>
                <a:latin typeface="Open Sans" panose="020B0606030504020204" pitchFamily="34" charset="0"/>
              </a:rPr>
              <a:t>Examples: Municipalities of Athens, Thessaloniki, Trikala.</a:t>
            </a:r>
          </a:p>
          <a:p>
            <a:pPr algn="ctr" rtl="0">
              <a:lnSpc>
                <a:spcPct val="150000"/>
              </a:lnSpc>
            </a:pPr>
            <a:r>
              <a:rPr lang="el-GR" sz="2000">
                <a:solidFill>
                  <a:srgbClr val="000000"/>
                </a:solidFill>
                <a:latin typeface="Open Sans" panose="020B0606030504020204" pitchFamily="34" charset="0"/>
              </a:rPr>
              <a:t>100 Climate-Neutral Cities Program:</a:t>
            </a:r>
          </a:p>
          <a:p>
            <a:pPr algn="ctr" rtl="0">
              <a:lnSpc>
                <a:spcPct val="150000"/>
              </a:lnSpc>
            </a:pPr>
            <a:r>
              <a:rPr lang="el-GR" sz="2000">
                <a:solidFill>
                  <a:srgbClr val="000000"/>
                </a:solidFill>
                <a:latin typeface="Open Sans" panose="020B0606030504020204" pitchFamily="34" charset="0"/>
              </a:rPr>
              <a:t>Greek municipalities participate in a European program for zero footprint.</a:t>
            </a:r>
          </a:p>
          <a:p>
            <a:pPr algn="ctr" rtl="0">
              <a:lnSpc>
                <a:spcPct val="150000"/>
              </a:lnSpc>
            </a:pPr>
            <a:r>
              <a:rPr lang="el-GR" sz="2000">
                <a:solidFill>
                  <a:srgbClr val="000000"/>
                </a:solidFill>
                <a:latin typeface="Open Sans" panose="020B0606030504020204" pitchFamily="34" charset="0"/>
              </a:rPr>
              <a:t>Inter-municipal collaborations:</a:t>
            </a:r>
          </a:p>
          <a:p>
            <a:pPr algn="ctr" rtl="0">
              <a:lnSpc>
                <a:spcPct val="150000"/>
              </a:lnSpc>
            </a:pPr>
            <a:r>
              <a:rPr lang="el-GR" sz="2000">
                <a:solidFill>
                  <a:srgbClr val="000000"/>
                </a:solidFill>
                <a:latin typeface="Open Sans" panose="020B0606030504020204" pitchFamily="34" charset="0"/>
              </a:rPr>
              <a:t>Exchange of good practices and know-how.</a:t>
            </a:r>
          </a:p>
          <a:p>
            <a:pPr algn="ctr" rtl="0">
              <a:lnSpc>
                <a:spcPct val="150000"/>
              </a:lnSpc>
            </a:pPr>
            <a:r>
              <a:rPr lang="el-GR" sz="2000">
                <a:solidFill>
                  <a:srgbClr val="000000"/>
                </a:solidFill>
                <a:latin typeface="Open Sans" panose="020B0606030504020204" pitchFamily="34" charset="0"/>
              </a:rPr>
              <a:t>Examples: City networks for sustainable mobility.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B577C3D-1066-EB35-A009-FE76ADA3FAEF}"/>
              </a:ext>
            </a:extLst>
          </p:cNvPr>
          <p:cNvSpPr>
            <a:spLocks noGrp="1"/>
          </p:cNvSpPr>
          <p:nvPr>
            <p:ph type="sldNum" sz="quarter" idx="5"/>
          </p:nvPr>
        </p:nvSpPr>
        <p:spPr/>
        <p:txBody>
          <a:bodyPr/>
          <a:lstStyle/>
          <a:p>
            <a:pPr algn="l" rtl="0"/>
            <a:fld id="{0803DA13-78E3-4271-9A8A-C6991F53D5AB}" type="slidenum">
              <a:rPr lang="el-GR" smtClean="0"/>
              <a:t>226</a:t>
            </a:fld>
            <a:endParaRPr lang="el-GR"/>
          </a:p>
        </p:txBody>
      </p:sp>
    </p:spTree>
    <p:extLst>
      <p:ext uri="{BB962C8B-B14F-4D97-AF65-F5344CB8AC3E}">
        <p14:creationId xmlns:p14="http://schemas.microsoft.com/office/powerpoint/2010/main" val="30496549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36B0-B809-CD54-5A16-AAF2808FA4D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EFCB51C-41F8-B39C-DB43-FE1D9FD7032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244D18-551B-2700-659D-DF32BD12567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Local Implementation of International Goals: Net Zero 2030</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Mapping local emissions using GIS and indicators.</a:t>
            </a:r>
          </a:p>
          <a:p>
            <a:pPr algn="ctr" rtl="0">
              <a:lnSpc>
                <a:spcPct val="150000"/>
              </a:lnSpc>
            </a:pPr>
            <a:r>
              <a:rPr lang="el-GR" sz="2000">
                <a:solidFill>
                  <a:srgbClr val="000000"/>
                </a:solidFill>
                <a:latin typeface="Open Sans" panose="020B0606030504020204" pitchFamily="34" charset="0"/>
              </a:rPr>
              <a:t>Development of local climate plans with a horizon of 2030.</a:t>
            </a:r>
          </a:p>
          <a:p>
            <a:pPr algn="ctr" rtl="0">
              <a:lnSpc>
                <a:spcPct val="150000"/>
              </a:lnSpc>
            </a:pPr>
            <a:r>
              <a:rPr lang="el-GR" sz="2000">
                <a:solidFill>
                  <a:srgbClr val="000000"/>
                </a:solidFill>
                <a:latin typeface="Open Sans" panose="020B0606030504020204" pitchFamily="34" charset="0"/>
              </a:rPr>
              <a:t>Use of technologies (AI, IoT) for energy, transport and pollutant management.</a:t>
            </a:r>
          </a:p>
          <a:p>
            <a:pPr algn="ctr" rtl="0">
              <a:lnSpc>
                <a:spcPct val="150000"/>
              </a:lnSpc>
            </a:pPr>
            <a:r>
              <a:rPr lang="el-GR" sz="2000">
                <a:solidFill>
                  <a:srgbClr val="000000"/>
                </a:solidFill>
                <a:latin typeface="Open Sans" panose="020B0606030504020204" pitchFamily="34" charset="0"/>
              </a:rPr>
              <a:t>Participatory processes for transparency and accountability.</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Chania: Program for zero emissions through RES and cycling infrastructure.</a:t>
            </a:r>
          </a:p>
          <a:p>
            <a:pPr algn="ctr" rtl="0">
              <a:lnSpc>
                <a:spcPct val="150000"/>
              </a:lnSpc>
            </a:pPr>
            <a:r>
              <a:rPr lang="el-GR" sz="2000">
                <a:solidFill>
                  <a:srgbClr val="000000"/>
                </a:solidFill>
                <a:latin typeface="Open Sans" panose="020B0606030504020204" pitchFamily="34" charset="0"/>
              </a:rPr>
              <a:t>Municipality of Larissa: Implementation of SUMP for sustainable urban mobility.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707C6E2-79F9-30C5-1B2E-3B8D7F620D18}"/>
              </a:ext>
            </a:extLst>
          </p:cNvPr>
          <p:cNvSpPr>
            <a:spLocks noGrp="1"/>
          </p:cNvSpPr>
          <p:nvPr>
            <p:ph type="sldNum" sz="quarter" idx="5"/>
          </p:nvPr>
        </p:nvSpPr>
        <p:spPr/>
        <p:txBody>
          <a:bodyPr/>
          <a:lstStyle/>
          <a:p>
            <a:pPr algn="l" rtl="0"/>
            <a:fld id="{0803DA13-78E3-4271-9A8A-C6991F53D5AB}" type="slidenum">
              <a:rPr lang="el-GR" smtClean="0"/>
              <a:t>227</a:t>
            </a:fld>
            <a:endParaRPr lang="el-GR"/>
          </a:p>
        </p:txBody>
      </p:sp>
    </p:spTree>
    <p:extLst>
      <p:ext uri="{BB962C8B-B14F-4D97-AF65-F5344CB8AC3E}">
        <p14:creationId xmlns:p14="http://schemas.microsoft.com/office/powerpoint/2010/main" val="59636063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A9E7-BD0F-F8A5-46D0-B3CEB4C5EF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5A1AC51-15AD-D7E8-7F14-E95DF0BCF35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69C1F36-CE45-871F-6817-F71D9022502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Limited resources and technical support in small municipalities.</a:t>
            </a:r>
          </a:p>
          <a:p>
            <a:pPr algn="ctr" rtl="0">
              <a:lnSpc>
                <a:spcPct val="150000"/>
              </a:lnSpc>
            </a:pPr>
            <a:r>
              <a:rPr lang="el-GR" sz="2000">
                <a:solidFill>
                  <a:srgbClr val="000000"/>
                </a:solidFill>
                <a:latin typeface="Open Sans" panose="020B0606030504020204" pitchFamily="34" charset="0"/>
              </a:rPr>
              <a:t>Need to raise awareness among citizens to change behaviors.</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Strengthening local resilience and quality of life.</a:t>
            </a:r>
          </a:p>
          <a:p>
            <a:pPr algn="ctr" rtl="0">
              <a:lnSpc>
                <a:spcPct val="150000"/>
              </a:lnSpc>
            </a:pPr>
            <a:r>
              <a:rPr lang="el-GR" sz="2000">
                <a:solidFill>
                  <a:srgbClr val="000000"/>
                </a:solidFill>
                <a:latin typeface="Open Sans" panose="020B0606030504020204" pitchFamily="34" charset="0"/>
              </a:rPr>
              <a:t>Attracting European funds for green projects.</a:t>
            </a:r>
          </a:p>
          <a:p>
            <a:pPr algn="ctr" rtl="0">
              <a:lnSpc>
                <a:spcPct val="150000"/>
              </a:lnSpc>
            </a:pPr>
            <a:r>
              <a:rPr lang="el-GR" sz="2000">
                <a:solidFill>
                  <a:srgbClr val="000000"/>
                </a:solidFill>
                <a:latin typeface="Open Sans" panose="020B0606030504020204" pitchFamily="34" charset="0"/>
              </a:rPr>
              <a:t>Creating model zero-footprint cities.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228820E-905B-EB3F-E04B-1BBC1A633C7D}"/>
              </a:ext>
            </a:extLst>
          </p:cNvPr>
          <p:cNvSpPr>
            <a:spLocks noGrp="1"/>
          </p:cNvSpPr>
          <p:nvPr>
            <p:ph type="sldNum" sz="quarter" idx="5"/>
          </p:nvPr>
        </p:nvSpPr>
        <p:spPr/>
        <p:txBody>
          <a:bodyPr/>
          <a:lstStyle/>
          <a:p>
            <a:pPr algn="l" rtl="0"/>
            <a:fld id="{0803DA13-78E3-4271-9A8A-C6991F53D5AB}" type="slidenum">
              <a:rPr lang="el-GR" smtClean="0"/>
              <a:t>228</a:t>
            </a:fld>
            <a:endParaRPr lang="el-GR"/>
          </a:p>
        </p:txBody>
      </p:sp>
    </p:spTree>
    <p:extLst>
      <p:ext uri="{BB962C8B-B14F-4D97-AF65-F5344CB8AC3E}">
        <p14:creationId xmlns:p14="http://schemas.microsoft.com/office/powerpoint/2010/main" val="169791149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D9943-B8D9-9EA6-E1C9-118B3133419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B41F3CA-4B3B-29CF-FB9C-F860C91E812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EAB4618-2E42-5331-B600-A423BF8F594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Basic principles: Decarbonization, energy efficiency, circular economy, land use changes, and the use of digital technology form the framework for climate change mitigation.</a:t>
            </a:r>
          </a:p>
          <a:p>
            <a:pPr algn="ctr" rtl="0">
              <a:lnSpc>
                <a:spcPct val="150000"/>
              </a:lnSpc>
            </a:pPr>
            <a:r>
              <a:rPr lang="el-GR" sz="2000">
                <a:solidFill>
                  <a:srgbClr val="000000"/>
                </a:solidFill>
                <a:latin typeface="Open Sans" panose="020B0606030504020204" pitchFamily="34" charset="0"/>
              </a:rPr>
              <a:t>Application areas: Energy, transport, buildings, industry and agriculture require tailored strategies.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481A81E-C518-1AE4-023B-7838A5E3484D}"/>
              </a:ext>
            </a:extLst>
          </p:cNvPr>
          <p:cNvSpPr>
            <a:spLocks noGrp="1"/>
          </p:cNvSpPr>
          <p:nvPr>
            <p:ph type="sldNum" sz="quarter" idx="5"/>
          </p:nvPr>
        </p:nvSpPr>
        <p:spPr/>
        <p:txBody>
          <a:bodyPr/>
          <a:lstStyle/>
          <a:p>
            <a:pPr algn="l" rtl="0"/>
            <a:fld id="{0803DA13-78E3-4271-9A8A-C6991F53D5AB}" type="slidenum">
              <a:rPr lang="el-GR" smtClean="0"/>
              <a:t>229</a:t>
            </a:fld>
            <a:endParaRPr lang="el-GR"/>
          </a:p>
        </p:txBody>
      </p:sp>
    </p:spTree>
    <p:extLst>
      <p:ext uri="{BB962C8B-B14F-4D97-AF65-F5344CB8AC3E}">
        <p14:creationId xmlns:p14="http://schemas.microsoft.com/office/powerpoint/2010/main" val="238335361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EF0C-387D-933C-FEBE-998BEECAC97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C6DE71A-4997-BD43-7987-CFA9F633780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8BDBC5-F2E8-75D4-282E-B3AFA711EF2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1.4 Basic Principles and Strategies for Climate Change Mitigation</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Role of Local Authorities: Critical for the local implementation of measures through urban planning, energy upgrading and awareness-raising.</a:t>
            </a:r>
          </a:p>
          <a:p>
            <a:pPr algn="ctr" rtl="0">
              <a:lnSpc>
                <a:spcPct val="150000"/>
              </a:lnSpc>
            </a:pPr>
            <a:r>
              <a:rPr lang="el-GR" sz="2000">
                <a:solidFill>
                  <a:srgbClr val="000000"/>
                </a:solidFill>
                <a:latin typeface="Open Sans" panose="020B0606030504020204" pitchFamily="34" charset="0"/>
              </a:rPr>
              <a:t>Policy framework: The Green Deal, Fit for 55, the National Climate Law and the National Energy Strategy guide efforts at European and national levels.</a:t>
            </a:r>
          </a:p>
          <a:p>
            <a:pPr algn="ctr" rtl="0">
              <a:lnSpc>
                <a:spcPct val="150000"/>
              </a:lnSpc>
            </a:pPr>
            <a:r>
              <a:rPr lang="el-GR" sz="2000">
                <a:solidFill>
                  <a:srgbClr val="000000"/>
                </a:solidFill>
                <a:latin typeface="Open Sans" panose="020B0606030504020204" pitchFamily="34" charset="0"/>
              </a:rPr>
              <a:t>Net Zero 2030: Local governments can align with international goals through local plans, technology and participatory processes.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F73772F-8D0C-6CC3-65BF-3661CEDB5DDC}"/>
              </a:ext>
            </a:extLst>
          </p:cNvPr>
          <p:cNvSpPr>
            <a:spLocks noGrp="1"/>
          </p:cNvSpPr>
          <p:nvPr>
            <p:ph type="sldNum" sz="quarter" idx="5"/>
          </p:nvPr>
        </p:nvSpPr>
        <p:spPr/>
        <p:txBody>
          <a:bodyPr/>
          <a:lstStyle/>
          <a:p>
            <a:pPr algn="l" rtl="0"/>
            <a:fld id="{0803DA13-78E3-4271-9A8A-C6991F53D5AB}" type="slidenum">
              <a:rPr lang="el-GR" smtClean="0"/>
              <a:t>230</a:t>
            </a:fld>
            <a:endParaRPr lang="el-GR"/>
          </a:p>
        </p:txBody>
      </p:sp>
    </p:spTree>
    <p:extLst>
      <p:ext uri="{BB962C8B-B14F-4D97-AF65-F5344CB8AC3E}">
        <p14:creationId xmlns:p14="http://schemas.microsoft.com/office/powerpoint/2010/main" val="400448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852D-F1E4-9736-312A-9C89A55B95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5044877-1E7F-82A9-4D27-D602A83D33B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51DF8A8-3112-017E-2461-F9AA0DBFF3B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to the scientific principles of climate change, such as the increase in average global temperature (+1.1°C since pre-industrial times, IPCC 2023) and its impacts in Greece (e.g. 30% increase in heat waves from 2000-2020).</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Analysis of European and national policies, such as the EU Climate Change Adaptation Strategy and the EU Climate Change Strategy, which aim to enhance resilience and reduce CO2 emissions. Strengthening the capacity of local authorities to implement adaptation and mitigation strategies, such as the creation of green infrastructure or the promotion of renewable energy sources.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6F870EC-FE33-A857-11D0-B1492C78DEA7}"/>
              </a:ext>
            </a:extLst>
          </p:cNvPr>
          <p:cNvSpPr>
            <a:spLocks noGrp="1"/>
          </p:cNvSpPr>
          <p:nvPr>
            <p:ph type="sldNum" sz="quarter" idx="5"/>
          </p:nvPr>
        </p:nvSpPr>
        <p:spPr/>
        <p:txBody>
          <a:bodyPr/>
          <a:lstStyle/>
          <a:p>
            <a:pPr algn="l" rtl="0"/>
            <a:fld id="{0803DA13-78E3-4271-9A8A-C6991F53D5AB}" type="slidenum">
              <a:rPr lang="el-GR" smtClean="0"/>
              <a:t>24</a:t>
            </a:fld>
            <a:endParaRPr lang="el-GR"/>
          </a:p>
        </p:txBody>
      </p:sp>
    </p:spTree>
    <p:extLst>
      <p:ext uri="{BB962C8B-B14F-4D97-AF65-F5344CB8AC3E}">
        <p14:creationId xmlns:p14="http://schemas.microsoft.com/office/powerpoint/2010/main" val="173035440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A311-0131-9447-AE88-1672E449D8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23C8B25-1519-6606-B445-1E3FBF02F9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DFB7598-AD3C-CFDD-A2C7-8C10F4D3EBC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to the Promotion of RES and Energy Efficiency in Municipalities</a:t>
            </a:r>
          </a:p>
          <a:p>
            <a:pPr algn="ctr" rtl="0">
              <a:lnSpc>
                <a:spcPct val="150000"/>
              </a:lnSpc>
            </a:pPr>
            <a:r>
              <a:rPr lang="el-GR" sz="2000">
                <a:solidFill>
                  <a:srgbClr val="000000"/>
                </a:solidFill>
                <a:latin typeface="Open Sans" panose="020B0606030504020204" pitchFamily="34" charset="0"/>
              </a:rPr>
              <a:t>Meaning:</a:t>
            </a:r>
          </a:p>
          <a:p>
            <a:pPr algn="ctr" rtl="0">
              <a:lnSpc>
                <a:spcPct val="150000"/>
              </a:lnSpc>
            </a:pPr>
            <a:r>
              <a:rPr lang="el-GR" sz="2000">
                <a:solidFill>
                  <a:srgbClr val="000000"/>
                </a:solidFill>
                <a:latin typeface="Open Sans" panose="020B0606030504020204" pitchFamily="34" charset="0"/>
              </a:rPr>
              <a:t>Climate change is a critical challenge of the 21st century, affecting the environment, society and economy.</a:t>
            </a:r>
          </a:p>
          <a:p>
            <a:pPr algn="ctr" rtl="0">
              <a:lnSpc>
                <a:spcPct val="150000"/>
              </a:lnSpc>
            </a:pPr>
            <a:r>
              <a:rPr lang="el-GR" sz="2000">
                <a:solidFill>
                  <a:srgbClr val="000000"/>
                </a:solidFill>
                <a:latin typeface="Open Sans" panose="020B0606030504020204" pitchFamily="34" charset="0"/>
              </a:rPr>
              <a:t>Municipalities are key pillars for reducing greenhouse gas (GHG) emissions and adapting to climate change.</a:t>
            </a:r>
          </a:p>
          <a:p>
            <a:pPr algn="ctr" rtl="0">
              <a:lnSpc>
                <a:spcPct val="150000"/>
              </a:lnSpc>
            </a:pPr>
            <a:r>
              <a:rPr lang="el-GR" sz="2000">
                <a:solidFill>
                  <a:srgbClr val="000000"/>
                </a:solidFill>
                <a:latin typeface="Open Sans" panose="020B0606030504020204" pitchFamily="34" charset="0"/>
              </a:rPr>
              <a:t>Promoting RES and energy efficiency enhances energy autonomy and reduces the environmental footprint.</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B5420BE-4832-89B3-DE4B-B6F616E23EB3}"/>
              </a:ext>
            </a:extLst>
          </p:cNvPr>
          <p:cNvSpPr>
            <a:spLocks noGrp="1"/>
          </p:cNvSpPr>
          <p:nvPr>
            <p:ph type="sldNum" sz="quarter" idx="5"/>
          </p:nvPr>
        </p:nvSpPr>
        <p:spPr/>
        <p:txBody>
          <a:bodyPr/>
          <a:lstStyle/>
          <a:p>
            <a:pPr algn="l" rtl="0"/>
            <a:fld id="{0803DA13-78E3-4271-9A8A-C6991F53D5AB}" type="slidenum">
              <a:rPr lang="el-GR" smtClean="0"/>
              <a:t>231</a:t>
            </a:fld>
            <a:endParaRPr lang="el-GR"/>
          </a:p>
        </p:txBody>
      </p:sp>
    </p:spTree>
    <p:extLst>
      <p:ext uri="{BB962C8B-B14F-4D97-AF65-F5344CB8AC3E}">
        <p14:creationId xmlns:p14="http://schemas.microsoft.com/office/powerpoint/2010/main" val="268326492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F8948-F70A-2D51-1BC7-D721D401F0E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35D5A1-F050-AD17-920B-9EE7E0C79CD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1379E17-DA62-3DF6-F1D5-1FD30EA92E3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Objectives: Contribution to national and European climate goals (e.g. Green Deal, climate neutrality by 2050).</a:t>
            </a:r>
          </a:p>
          <a:p>
            <a:pPr algn="ctr" rtl="0">
              <a:lnSpc>
                <a:spcPct val="150000"/>
              </a:lnSpc>
            </a:pPr>
            <a:r>
              <a:rPr lang="el-GR" sz="2000">
                <a:solidFill>
                  <a:srgbClr val="000000"/>
                </a:solidFill>
                <a:latin typeface="Open Sans" panose="020B0606030504020204" pitchFamily="34" charset="0"/>
              </a:rPr>
              <a:t>Reduction of energy costs and CO₂ emissions.</a:t>
            </a:r>
          </a:p>
          <a:p>
            <a:pPr algn="ctr" rtl="0">
              <a:lnSpc>
                <a:spcPct val="150000"/>
              </a:lnSpc>
            </a:pPr>
            <a:r>
              <a:rPr lang="el-GR" sz="2000">
                <a:solidFill>
                  <a:srgbClr val="000000"/>
                </a:solidFill>
                <a:latin typeface="Open Sans" panose="020B0606030504020204" pitchFamily="34" charset="0"/>
              </a:rPr>
              <a:t>Creating jobs and strengthening the local economy.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5EC0297-107A-92E9-21B2-1FB8709F1EAB}"/>
              </a:ext>
            </a:extLst>
          </p:cNvPr>
          <p:cNvSpPr>
            <a:spLocks noGrp="1"/>
          </p:cNvSpPr>
          <p:nvPr>
            <p:ph type="sldNum" sz="quarter" idx="5"/>
          </p:nvPr>
        </p:nvSpPr>
        <p:spPr/>
        <p:txBody>
          <a:bodyPr/>
          <a:lstStyle/>
          <a:p>
            <a:pPr algn="l" rtl="0"/>
            <a:fld id="{0803DA13-78E3-4271-9A8A-C6991F53D5AB}" type="slidenum">
              <a:rPr lang="el-GR" smtClean="0"/>
              <a:t>232</a:t>
            </a:fld>
            <a:endParaRPr lang="el-GR"/>
          </a:p>
        </p:txBody>
      </p:sp>
    </p:spTree>
    <p:extLst>
      <p:ext uri="{BB962C8B-B14F-4D97-AF65-F5344CB8AC3E}">
        <p14:creationId xmlns:p14="http://schemas.microsoft.com/office/powerpoint/2010/main" val="43413973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7700-5D83-BA4F-E080-C3ED7454114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FD2A19-D0D4-81DB-902D-54FCB8C5BE4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B4C61D-BEF9-FD6B-8AA7-9A82047B856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Limited funding and technical expertise.</a:t>
            </a:r>
          </a:p>
          <a:p>
            <a:pPr algn="ctr" rtl="0">
              <a:lnSpc>
                <a:spcPct val="150000"/>
              </a:lnSpc>
            </a:pPr>
            <a:r>
              <a:rPr lang="el-GR" sz="2000">
                <a:solidFill>
                  <a:srgbClr val="000000"/>
                </a:solidFill>
                <a:latin typeface="Open Sans" panose="020B0606030504020204" pitchFamily="34" charset="0"/>
              </a:rPr>
              <a:t>Bureaucratic obstacles and lack of citizen awareness.</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Financial tools (EXOIKONOMO, NSRF, Interreg, Recovery Fund).</a:t>
            </a:r>
          </a:p>
          <a:p>
            <a:pPr algn="ctr" rtl="0">
              <a:lnSpc>
                <a:spcPct val="150000"/>
              </a:lnSpc>
            </a:pPr>
            <a:r>
              <a:rPr lang="el-GR" sz="2000">
                <a:solidFill>
                  <a:srgbClr val="000000"/>
                </a:solidFill>
                <a:latin typeface="Open Sans" panose="020B0606030504020204" pitchFamily="34" charset="0"/>
              </a:rPr>
              <a:t>Collaborations with private entities and local communities.</a:t>
            </a:r>
          </a:p>
          <a:p>
            <a:pPr algn="ctr" rtl="0">
              <a:lnSpc>
                <a:spcPct val="150000"/>
              </a:lnSpc>
            </a:pPr>
            <a:r>
              <a:rPr lang="el-GR" sz="2000">
                <a:solidFill>
                  <a:srgbClr val="000000"/>
                </a:solidFill>
                <a:latin typeface="Open Sans" panose="020B0606030504020204" pitchFamily="34" charset="0"/>
              </a:rPr>
              <a:t>Legislation for energy communities (Law 4513/2018, Law 5037/2023).</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96EC6B4-21B5-08FC-7B55-3A0778731853}"/>
              </a:ext>
            </a:extLst>
          </p:cNvPr>
          <p:cNvSpPr>
            <a:spLocks noGrp="1"/>
          </p:cNvSpPr>
          <p:nvPr>
            <p:ph type="sldNum" sz="quarter" idx="5"/>
          </p:nvPr>
        </p:nvSpPr>
        <p:spPr/>
        <p:txBody>
          <a:bodyPr/>
          <a:lstStyle/>
          <a:p>
            <a:pPr algn="l" rtl="0"/>
            <a:fld id="{0803DA13-78E3-4271-9A8A-C6991F53D5AB}" type="slidenum">
              <a:rPr lang="el-GR" smtClean="0"/>
              <a:t>233</a:t>
            </a:fld>
            <a:endParaRPr lang="el-GR"/>
          </a:p>
        </p:txBody>
      </p:sp>
    </p:spTree>
    <p:extLst>
      <p:ext uri="{BB962C8B-B14F-4D97-AF65-F5344CB8AC3E}">
        <p14:creationId xmlns:p14="http://schemas.microsoft.com/office/powerpoint/2010/main" val="78924708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A836-5629-C125-2DE8-E202A59F592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E24A127-27C8-BFAF-D418-1547CA3E38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6ED156E-E537-4DED-8AC1-09CE0070543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Strategies for Promoting RES and Energy Efficiency</a:t>
            </a:r>
          </a:p>
          <a:p>
            <a:pPr algn="ctr" rtl="0">
              <a:lnSpc>
                <a:spcPct val="150000"/>
              </a:lnSpc>
            </a:pPr>
            <a:r>
              <a:rPr lang="el-GR" sz="2000">
                <a:solidFill>
                  <a:srgbClr val="000000"/>
                </a:solidFill>
                <a:latin typeface="Open Sans" panose="020B0606030504020204" pitchFamily="34" charset="0"/>
              </a:rPr>
              <a:t>Local Energy Communities:</a:t>
            </a:r>
          </a:p>
          <a:p>
            <a:pPr algn="ctr" rtl="0">
              <a:lnSpc>
                <a:spcPct val="150000"/>
              </a:lnSpc>
            </a:pPr>
            <a:r>
              <a:rPr lang="el-GR" sz="2000">
                <a:solidFill>
                  <a:srgbClr val="000000"/>
                </a:solidFill>
                <a:latin typeface="Open Sans" panose="020B0606030504020204" pitchFamily="34" charset="0"/>
              </a:rPr>
              <a:t>Definition:</a:t>
            </a:r>
          </a:p>
          <a:p>
            <a:pPr algn="ctr" rtl="0">
              <a:lnSpc>
                <a:spcPct val="150000"/>
              </a:lnSpc>
            </a:pPr>
            <a:r>
              <a:rPr lang="el-GR" sz="2000">
                <a:solidFill>
                  <a:srgbClr val="000000"/>
                </a:solidFill>
                <a:latin typeface="Open Sans" panose="020B0606030504020204" pitchFamily="34" charset="0"/>
              </a:rPr>
              <a:t>Cooperative schemes for the production, storage and distribution of clean energy, based on Law 4513/2018 and Law 5037/2023.</a:t>
            </a:r>
          </a:p>
          <a:p>
            <a:pPr algn="ctr" rtl="0">
              <a:lnSpc>
                <a:spcPct val="150000"/>
              </a:lnSpc>
            </a:pPr>
            <a:r>
              <a:rPr lang="el-GR" sz="2000">
                <a:solidFill>
                  <a:srgbClr val="000000"/>
                </a:solidFill>
                <a:latin typeface="Open Sans" panose="020B0606030504020204" pitchFamily="34" charset="0"/>
              </a:rPr>
              <a:t>Municipalities, citizens, businesses and local bodies participate.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267CA0D-817E-4B07-225E-8D19B70C73B1}"/>
              </a:ext>
            </a:extLst>
          </p:cNvPr>
          <p:cNvSpPr>
            <a:spLocks noGrp="1"/>
          </p:cNvSpPr>
          <p:nvPr>
            <p:ph type="sldNum" sz="quarter" idx="5"/>
          </p:nvPr>
        </p:nvSpPr>
        <p:spPr/>
        <p:txBody>
          <a:bodyPr/>
          <a:lstStyle/>
          <a:p>
            <a:pPr algn="l" rtl="0"/>
            <a:fld id="{0803DA13-78E3-4271-9A8A-C6991F53D5AB}" type="slidenum">
              <a:rPr lang="el-GR" smtClean="0"/>
              <a:t>234</a:t>
            </a:fld>
            <a:endParaRPr lang="el-GR"/>
          </a:p>
        </p:txBody>
      </p:sp>
    </p:spTree>
    <p:extLst>
      <p:ext uri="{BB962C8B-B14F-4D97-AF65-F5344CB8AC3E}">
        <p14:creationId xmlns:p14="http://schemas.microsoft.com/office/powerpoint/2010/main" val="425088994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0C2DF-B343-3D93-84F9-4D4DA463D65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7863EF-5016-945E-9F0D-5119DEEE7C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32A6EC8-04E3-11EA-7809-295BAA0F390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Installation of photovoltaic parks on municipal lands.</a:t>
            </a:r>
          </a:p>
          <a:p>
            <a:pPr algn="ctr" rtl="0">
              <a:lnSpc>
                <a:spcPct val="150000"/>
              </a:lnSpc>
            </a:pPr>
            <a:r>
              <a:rPr lang="el-GR" sz="2000">
                <a:solidFill>
                  <a:srgbClr val="000000"/>
                </a:solidFill>
                <a:latin typeface="Open Sans" panose="020B0606030504020204" pitchFamily="34" charset="0"/>
              </a:rPr>
              <a:t>Small wind turbines or biomass units for local energy production.</a:t>
            </a:r>
          </a:p>
          <a:p>
            <a:pPr algn="ctr" rtl="0">
              <a:lnSpc>
                <a:spcPct val="150000"/>
              </a:lnSpc>
            </a:pPr>
            <a:r>
              <a:rPr lang="el-GR" sz="2000">
                <a:solidFill>
                  <a:srgbClr val="000000"/>
                </a:solidFill>
                <a:latin typeface="Open Sans" panose="020B0606030504020204" pitchFamily="34" charset="0"/>
              </a:rPr>
              <a:t>Energy distribution through microgrids.</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Trikala: Energy community for supplying municipal buildings with solar energy.</a:t>
            </a:r>
          </a:p>
          <a:p>
            <a:pPr algn="ctr" rtl="0">
              <a:lnSpc>
                <a:spcPct val="150000"/>
              </a:lnSpc>
            </a:pPr>
            <a:r>
              <a:rPr lang="el-GR" sz="2000">
                <a:solidFill>
                  <a:srgbClr val="000000"/>
                </a:solidFill>
                <a:latin typeface="Open Sans" panose="020B0606030504020204" pitchFamily="34" charset="0"/>
              </a:rPr>
              <a:t>Municipality of Agios Dimitrios: Promoting citizen participation in energy communities.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71E760D-DD5A-9C52-AA1E-BA848BFB26B3}"/>
              </a:ext>
            </a:extLst>
          </p:cNvPr>
          <p:cNvSpPr>
            <a:spLocks noGrp="1"/>
          </p:cNvSpPr>
          <p:nvPr>
            <p:ph type="sldNum" sz="quarter" idx="5"/>
          </p:nvPr>
        </p:nvSpPr>
        <p:spPr/>
        <p:txBody>
          <a:bodyPr/>
          <a:lstStyle/>
          <a:p>
            <a:pPr algn="l" rtl="0"/>
            <a:fld id="{0803DA13-78E3-4271-9A8A-C6991F53D5AB}" type="slidenum">
              <a:rPr lang="el-GR" smtClean="0"/>
              <a:t>235</a:t>
            </a:fld>
            <a:endParaRPr lang="el-GR"/>
          </a:p>
        </p:txBody>
      </p:sp>
    </p:spTree>
    <p:extLst>
      <p:ext uri="{BB962C8B-B14F-4D97-AF65-F5344CB8AC3E}">
        <p14:creationId xmlns:p14="http://schemas.microsoft.com/office/powerpoint/2010/main" val="339218991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46C9-9124-3187-B514-D67037E9D13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17BB6CA-3215-5371-874B-77D4950A3ED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212336F-A01D-5D05-D652-FD4542FEB05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Benefits: Reduced energy costs for municipalities and citizens.</a:t>
            </a:r>
          </a:p>
          <a:p>
            <a:pPr algn="ctr" rtl="0">
              <a:lnSpc>
                <a:spcPct val="150000"/>
              </a:lnSpc>
            </a:pPr>
            <a:r>
              <a:rPr lang="el-GR" sz="2000">
                <a:solidFill>
                  <a:srgbClr val="000000"/>
                </a:solidFill>
                <a:latin typeface="Open Sans" panose="020B0606030504020204" pitchFamily="34" charset="0"/>
              </a:rPr>
              <a:t>Strengthening energy autonomy and resilience.</a:t>
            </a:r>
          </a:p>
          <a:p>
            <a:pPr algn="ctr" rtl="0">
              <a:lnSpc>
                <a:spcPct val="150000"/>
              </a:lnSpc>
            </a:pPr>
            <a:r>
              <a:rPr lang="el-GR" sz="2000">
                <a:solidFill>
                  <a:srgbClr val="000000"/>
                </a:solidFill>
                <a:latin typeface="Open Sans" panose="020B0606030504020204" pitchFamily="34" charset="0"/>
              </a:rPr>
              <a:t>Promoting social participation and environmental awareness.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A4DD758-9F29-5C24-EE07-332F5518441D}"/>
              </a:ext>
            </a:extLst>
          </p:cNvPr>
          <p:cNvSpPr>
            <a:spLocks noGrp="1"/>
          </p:cNvSpPr>
          <p:nvPr>
            <p:ph type="sldNum" sz="quarter" idx="5"/>
          </p:nvPr>
        </p:nvSpPr>
        <p:spPr/>
        <p:txBody>
          <a:bodyPr/>
          <a:lstStyle/>
          <a:p>
            <a:pPr algn="l" rtl="0"/>
            <a:fld id="{0803DA13-78E3-4271-9A8A-C6991F53D5AB}" type="slidenum">
              <a:rPr lang="el-GR" smtClean="0"/>
              <a:t>236</a:t>
            </a:fld>
            <a:endParaRPr lang="el-GR"/>
          </a:p>
        </p:txBody>
      </p:sp>
    </p:spTree>
    <p:extLst>
      <p:ext uri="{BB962C8B-B14F-4D97-AF65-F5344CB8AC3E}">
        <p14:creationId xmlns:p14="http://schemas.microsoft.com/office/powerpoint/2010/main" val="46937814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5C66-80EC-0E68-09B1-C314807C907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C9FCC59-DF95-1874-9CB5-056CF9195E9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DA6D2C5-F54A-476B-8A9A-5248744BC74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 initial investment cost.</a:t>
            </a:r>
          </a:p>
          <a:p>
            <a:pPr algn="ctr" rtl="0">
              <a:lnSpc>
                <a:spcPct val="150000"/>
              </a:lnSpc>
            </a:pPr>
            <a:r>
              <a:rPr lang="el-GR" sz="2000">
                <a:solidFill>
                  <a:srgbClr val="000000"/>
                </a:solidFill>
                <a:latin typeface="Open Sans" panose="020B0606030504020204" pitchFamily="34" charset="0"/>
              </a:rPr>
              <a:t>Complex legislative framework.</a:t>
            </a:r>
          </a:p>
          <a:p>
            <a:pPr algn="ctr" rtl="0">
              <a:lnSpc>
                <a:spcPct val="150000"/>
              </a:lnSpc>
            </a:pPr>
            <a:r>
              <a:rPr lang="el-GR" sz="2000">
                <a:solidFill>
                  <a:srgbClr val="000000"/>
                </a:solidFill>
                <a:latin typeface="Open Sans" panose="020B0606030504020204" pitchFamily="34" charset="0"/>
              </a:rPr>
              <a:t>Need for technical support and training.</a:t>
            </a: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Funding from European programs (e.g. Interreg, LIFE).</a:t>
            </a:r>
          </a:p>
          <a:p>
            <a:pPr algn="ctr" rtl="0">
              <a:lnSpc>
                <a:spcPct val="150000"/>
              </a:lnSpc>
            </a:pPr>
            <a:r>
              <a:rPr lang="el-GR" sz="2000">
                <a:solidFill>
                  <a:srgbClr val="000000"/>
                </a:solidFill>
                <a:latin typeface="Open Sans" panose="020B0606030504020204" pitchFamily="34" charset="0"/>
              </a:rPr>
              <a:t>Collaborations with private entities and technical consultants.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157BD72-FFCF-9D95-22E0-978B3317C0B5}"/>
              </a:ext>
            </a:extLst>
          </p:cNvPr>
          <p:cNvSpPr>
            <a:spLocks noGrp="1"/>
          </p:cNvSpPr>
          <p:nvPr>
            <p:ph type="sldNum" sz="quarter" idx="5"/>
          </p:nvPr>
        </p:nvSpPr>
        <p:spPr/>
        <p:txBody>
          <a:bodyPr/>
          <a:lstStyle/>
          <a:p>
            <a:pPr algn="l" rtl="0"/>
            <a:fld id="{0803DA13-78E3-4271-9A8A-C6991F53D5AB}" type="slidenum">
              <a:rPr lang="el-GR" smtClean="0"/>
              <a:t>237</a:t>
            </a:fld>
            <a:endParaRPr lang="el-GR"/>
          </a:p>
        </p:txBody>
      </p:sp>
    </p:spTree>
    <p:extLst>
      <p:ext uri="{BB962C8B-B14F-4D97-AF65-F5344CB8AC3E}">
        <p14:creationId xmlns:p14="http://schemas.microsoft.com/office/powerpoint/2010/main" val="188595461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498F0-14BB-766A-8CE9-7C8A6241ED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AA862E-CC08-1A2A-50ED-1FB8A748F34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7E64B89-D850-DAB8-F1F4-17A29427B4B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Energy Renovations of Buildings: Definition:</a:t>
            </a:r>
          </a:p>
          <a:p>
            <a:pPr algn="ctr" rtl="0">
              <a:lnSpc>
                <a:spcPct val="150000"/>
              </a:lnSpc>
            </a:pPr>
            <a:r>
              <a:rPr lang="el-GR" sz="2000">
                <a:solidFill>
                  <a:srgbClr val="000000"/>
                </a:solidFill>
                <a:latin typeface="Open Sans" panose="020B0606030504020204" pitchFamily="34" charset="0"/>
              </a:rPr>
              <a:t>Upgrading municipal buildings (schools, administrative centers, cultural facilities) to reduce energy consumption.</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Thermal insulation of walls and ceilings.</a:t>
            </a:r>
          </a:p>
          <a:p>
            <a:pPr algn="ctr" rtl="0">
              <a:lnSpc>
                <a:spcPct val="150000"/>
              </a:lnSpc>
            </a:pPr>
            <a:r>
              <a:rPr lang="el-GR" sz="2000">
                <a:solidFill>
                  <a:srgbClr val="000000"/>
                </a:solidFill>
                <a:latin typeface="Open Sans" panose="020B0606030504020204" pitchFamily="34" charset="0"/>
              </a:rPr>
              <a:t>Replacement of frames with double or triple glazing.</a:t>
            </a:r>
          </a:p>
          <a:p>
            <a:pPr algn="ctr" rtl="0">
              <a:lnSpc>
                <a:spcPct val="150000"/>
              </a:lnSpc>
            </a:pPr>
            <a:r>
              <a:rPr lang="el-GR" sz="2000">
                <a:solidFill>
                  <a:srgbClr val="000000"/>
                </a:solidFill>
                <a:latin typeface="Open Sans" panose="020B0606030504020204" pitchFamily="34" charset="0"/>
              </a:rPr>
              <a:t>Installation of high-efficiency cooling-heating systems (e.g. heat pumps).</a:t>
            </a:r>
          </a:p>
          <a:p>
            <a:pPr algn="ctr" rtl="0">
              <a:lnSpc>
                <a:spcPct val="150000"/>
              </a:lnSpc>
            </a:pPr>
            <a:r>
              <a:rPr lang="el-GR" sz="2000">
                <a:solidFill>
                  <a:srgbClr val="000000"/>
                </a:solidFill>
                <a:latin typeface="Open Sans" panose="020B0606030504020204" pitchFamily="34" charset="0"/>
              </a:rPr>
              <a:t>Use of RES (e.g. photovoltaics, solar water heaters).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4E036AE-CD7D-962F-7314-31A04644D900}"/>
              </a:ext>
            </a:extLst>
          </p:cNvPr>
          <p:cNvSpPr>
            <a:spLocks noGrp="1"/>
          </p:cNvSpPr>
          <p:nvPr>
            <p:ph type="sldNum" sz="quarter" idx="5"/>
          </p:nvPr>
        </p:nvSpPr>
        <p:spPr/>
        <p:txBody>
          <a:bodyPr/>
          <a:lstStyle/>
          <a:p>
            <a:pPr algn="l" rtl="0"/>
            <a:fld id="{0803DA13-78E3-4271-9A8A-C6991F53D5AB}" type="slidenum">
              <a:rPr lang="el-GR" smtClean="0"/>
              <a:t>238</a:t>
            </a:fld>
            <a:endParaRPr lang="el-GR"/>
          </a:p>
        </p:txBody>
      </p:sp>
    </p:spTree>
    <p:extLst>
      <p:ext uri="{BB962C8B-B14F-4D97-AF65-F5344CB8AC3E}">
        <p14:creationId xmlns:p14="http://schemas.microsoft.com/office/powerpoint/2010/main" val="371420789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8614-655E-1C02-B513-4165BA4B2F4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CFFF518-D55F-2467-7D1B-DD2238DE07C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57FAB4D-4F06-DF57-C930-54AD1DEE5E7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Athens: Energy upgrade of schools with geothermal pumps and photovoltaics.</a:t>
            </a:r>
          </a:p>
          <a:p>
            <a:pPr algn="ctr" rtl="0">
              <a:lnSpc>
                <a:spcPct val="150000"/>
              </a:lnSpc>
            </a:pPr>
            <a:r>
              <a:rPr lang="el-GR" sz="2000">
                <a:solidFill>
                  <a:srgbClr val="000000"/>
                </a:solidFill>
                <a:latin typeface="Open Sans" panose="020B0606030504020204" pitchFamily="34" charset="0"/>
              </a:rPr>
              <a:t>Municipality of Thessaloniki: Renovation of municipal buildings with a 40% reduction in consumption.</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Reduction of operating costs up to 60% (CRES studies).</a:t>
            </a:r>
          </a:p>
          <a:p>
            <a:pPr algn="ctr" rtl="0">
              <a:lnSpc>
                <a:spcPct val="150000"/>
              </a:lnSpc>
            </a:pPr>
            <a:r>
              <a:rPr lang="el-GR" sz="2000">
                <a:solidFill>
                  <a:srgbClr val="000000"/>
                </a:solidFill>
                <a:latin typeface="Open Sans" panose="020B0606030504020204" pitchFamily="34" charset="0"/>
              </a:rPr>
              <a:t>Improving living and working conditions.</a:t>
            </a:r>
          </a:p>
          <a:p>
            <a:pPr algn="ctr" rtl="0">
              <a:lnSpc>
                <a:spcPct val="150000"/>
              </a:lnSpc>
            </a:pPr>
            <a:r>
              <a:rPr lang="el-GR" sz="2000">
                <a:solidFill>
                  <a:srgbClr val="000000"/>
                </a:solidFill>
                <a:latin typeface="Open Sans" panose="020B0606030504020204" pitchFamily="34" charset="0"/>
              </a:rPr>
              <a:t>Contribution to the Nearly Zero Energy Buildings (nZEB) standard.</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18D62AD-7040-5061-C4D3-6796894D2C81}"/>
              </a:ext>
            </a:extLst>
          </p:cNvPr>
          <p:cNvSpPr>
            <a:spLocks noGrp="1"/>
          </p:cNvSpPr>
          <p:nvPr>
            <p:ph type="sldNum" sz="quarter" idx="5"/>
          </p:nvPr>
        </p:nvSpPr>
        <p:spPr/>
        <p:txBody>
          <a:bodyPr/>
          <a:lstStyle/>
          <a:p>
            <a:pPr algn="l" rtl="0"/>
            <a:fld id="{0803DA13-78E3-4271-9A8A-C6991F53D5AB}" type="slidenum">
              <a:rPr lang="el-GR" smtClean="0"/>
              <a:t>239</a:t>
            </a:fld>
            <a:endParaRPr lang="el-GR"/>
          </a:p>
        </p:txBody>
      </p:sp>
    </p:spTree>
    <p:extLst>
      <p:ext uri="{BB962C8B-B14F-4D97-AF65-F5344CB8AC3E}">
        <p14:creationId xmlns:p14="http://schemas.microsoft.com/office/powerpoint/2010/main" val="323815750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EB107-B367-79E6-9538-765A363B9D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E454A25-698E-D678-1C48-8F8AAC476DE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E7ED4EA-3795-CD7D-351A-29BF7507CCF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 initial cost and need for specialized studies.</a:t>
            </a:r>
          </a:p>
          <a:p>
            <a:pPr algn="ctr" rtl="0">
              <a:lnSpc>
                <a:spcPct val="150000"/>
              </a:lnSpc>
            </a:pPr>
            <a:r>
              <a:rPr lang="el-GR" sz="2000">
                <a:solidFill>
                  <a:srgbClr val="000000"/>
                </a:solidFill>
                <a:latin typeface="Open Sans" panose="020B0606030504020204" pitchFamily="34" charset="0"/>
              </a:rPr>
              <a:t>Limited access of small municipalities to financing.</a:t>
            </a: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Financing through the National Strategic Reference Framework (NSRF), Recovery Fund and EXOIKONOMO.</a:t>
            </a:r>
          </a:p>
          <a:p>
            <a:pPr algn="ctr" rtl="0">
              <a:lnSpc>
                <a:spcPct val="150000"/>
              </a:lnSpc>
            </a:pPr>
            <a:r>
              <a:rPr lang="el-GR" sz="2000">
                <a:solidFill>
                  <a:srgbClr val="000000"/>
                </a:solidFill>
                <a:latin typeface="Open Sans" panose="020B0606030504020204" pitchFamily="34" charset="0"/>
              </a:rPr>
              <a:t>Collaboration with technical consultants for studies.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CDD095D-6626-F628-037A-1EF4395CAEDB}"/>
              </a:ext>
            </a:extLst>
          </p:cNvPr>
          <p:cNvSpPr>
            <a:spLocks noGrp="1"/>
          </p:cNvSpPr>
          <p:nvPr>
            <p:ph type="sldNum" sz="quarter" idx="5"/>
          </p:nvPr>
        </p:nvSpPr>
        <p:spPr/>
        <p:txBody>
          <a:bodyPr/>
          <a:lstStyle/>
          <a:p>
            <a:pPr algn="l" rtl="0"/>
            <a:fld id="{0803DA13-78E3-4271-9A8A-C6991F53D5AB}" type="slidenum">
              <a:rPr lang="el-GR" smtClean="0"/>
              <a:t>240</a:t>
            </a:fld>
            <a:endParaRPr lang="el-GR"/>
          </a:p>
        </p:txBody>
      </p:sp>
    </p:spTree>
    <p:extLst>
      <p:ext uri="{BB962C8B-B14F-4D97-AF65-F5344CB8AC3E}">
        <p14:creationId xmlns:p14="http://schemas.microsoft.com/office/powerpoint/2010/main" val="3449609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4CC21-3CCF-4D3C-F48B-6DF88C2096C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868C231-0812-050E-BF72-28F2E80824B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165585C-5BE5-5E1B-E873-860063EB5FE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Expected Outcomes of Unit 1 Recognition and understanding of scientific principles of climate change:</a:t>
            </a:r>
          </a:p>
          <a:p>
            <a:pPr algn="ctr" rtl="0">
              <a:lnSpc>
                <a:spcPct val="150000"/>
              </a:lnSpc>
            </a:pPr>
            <a:r>
              <a:rPr lang="el-GR" sz="2000">
                <a:solidFill>
                  <a:srgbClr val="000000"/>
                </a:solidFill>
                <a:latin typeface="Open Sans" panose="020B0606030504020204" pitchFamily="34" charset="0"/>
              </a:rPr>
              <a:t>Trainees gain knowledge of basic scientific principles, such as the role of greenhouse gases (CO2, CH4) in global warming and the impacts in Greece (e.g. 20% increase in extreme weather events in the period 2000-2020).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80EFA50-7E32-5C7B-D0D4-4B6BE601BBD8}"/>
              </a:ext>
            </a:extLst>
          </p:cNvPr>
          <p:cNvSpPr>
            <a:spLocks noGrp="1"/>
          </p:cNvSpPr>
          <p:nvPr>
            <p:ph type="sldNum" sz="quarter" idx="5"/>
          </p:nvPr>
        </p:nvSpPr>
        <p:spPr/>
        <p:txBody>
          <a:bodyPr/>
          <a:lstStyle/>
          <a:p>
            <a:pPr algn="l" rtl="0"/>
            <a:fld id="{0803DA13-78E3-4271-9A8A-C6991F53D5AB}" type="slidenum">
              <a:rPr lang="el-GR" smtClean="0"/>
              <a:t>25</a:t>
            </a:fld>
            <a:endParaRPr lang="el-GR"/>
          </a:p>
        </p:txBody>
      </p:sp>
    </p:spTree>
    <p:extLst>
      <p:ext uri="{BB962C8B-B14F-4D97-AF65-F5344CB8AC3E}">
        <p14:creationId xmlns:p14="http://schemas.microsoft.com/office/powerpoint/2010/main" val="63844012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D7E10-2224-5989-BF30-E5D1BA9B37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8C8C122-F984-67B1-48E8-6D19AD72239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9E19C8A-1152-F942-5407-E9EC95BC12F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SAVE Programs: Definition:</a:t>
            </a:r>
          </a:p>
          <a:p>
            <a:pPr algn="ctr" rtl="0">
              <a:lnSpc>
                <a:spcPct val="150000"/>
              </a:lnSpc>
            </a:pPr>
            <a:r>
              <a:rPr lang="el-GR" sz="2000">
                <a:solidFill>
                  <a:srgbClr val="000000"/>
                </a:solidFill>
                <a:latin typeface="Open Sans" panose="020B0606030504020204" pitchFamily="34" charset="0"/>
              </a:rPr>
              <a:t>National funding program for energy upgrading of buildings, with an emphasis on municipal buildings.</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Thermal insulation reinforcement and replacement of heating systems.</a:t>
            </a:r>
          </a:p>
          <a:p>
            <a:pPr algn="ctr" rtl="0">
              <a:lnSpc>
                <a:spcPct val="150000"/>
              </a:lnSpc>
            </a:pPr>
            <a:r>
              <a:rPr lang="el-GR" sz="2000">
                <a:solidFill>
                  <a:srgbClr val="000000"/>
                </a:solidFill>
                <a:latin typeface="Open Sans" panose="020B0606030504020204" pitchFamily="34" charset="0"/>
              </a:rPr>
              <a:t>Installation of RES (e.g. photovoltaic, solar systems).</a:t>
            </a:r>
          </a:p>
          <a:p>
            <a:pPr algn="ctr" rtl="0">
              <a:lnSpc>
                <a:spcPct val="150000"/>
              </a:lnSpc>
            </a:pPr>
            <a:r>
              <a:rPr lang="el-GR" sz="2000">
                <a:solidFill>
                  <a:srgbClr val="000000"/>
                </a:solidFill>
                <a:latin typeface="Open Sans" panose="020B0606030504020204" pitchFamily="34" charset="0"/>
              </a:rPr>
              <a:t>Use of smart energy management systems (BEMS).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586941C-EC6A-2BC6-4821-2EE466A1FF67}"/>
              </a:ext>
            </a:extLst>
          </p:cNvPr>
          <p:cNvSpPr>
            <a:spLocks noGrp="1"/>
          </p:cNvSpPr>
          <p:nvPr>
            <p:ph type="sldNum" sz="quarter" idx="5"/>
          </p:nvPr>
        </p:nvSpPr>
        <p:spPr/>
        <p:txBody>
          <a:bodyPr/>
          <a:lstStyle/>
          <a:p>
            <a:pPr algn="l" rtl="0"/>
            <a:fld id="{0803DA13-78E3-4271-9A8A-C6991F53D5AB}" type="slidenum">
              <a:rPr lang="el-GR" smtClean="0"/>
              <a:t>241</a:t>
            </a:fld>
            <a:endParaRPr lang="el-GR"/>
          </a:p>
        </p:txBody>
      </p:sp>
    </p:spTree>
    <p:extLst>
      <p:ext uri="{BB962C8B-B14F-4D97-AF65-F5344CB8AC3E}">
        <p14:creationId xmlns:p14="http://schemas.microsoft.com/office/powerpoint/2010/main" val="405029460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83EB-464C-8D56-AE24-ED71E915048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4D181D9-38C2-419D-8B6C-10A7BCED5E1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EFD398F-40D0-54C2-283F-3F3B67EADE9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Thessaloniki: Inclusion of buildings in EXOIKONOMO with a 40% reduction in consumption.</a:t>
            </a:r>
          </a:p>
          <a:p>
            <a:pPr algn="ctr" rtl="0">
              <a:lnSpc>
                <a:spcPct val="150000"/>
              </a:lnSpc>
            </a:pPr>
            <a:r>
              <a:rPr lang="el-GR" sz="2000">
                <a:solidFill>
                  <a:srgbClr val="000000"/>
                </a:solidFill>
                <a:latin typeface="Open Sans" panose="020B0606030504020204" pitchFamily="34" charset="0"/>
              </a:rPr>
              <a:t>Municipality of Larissa: Upgrading primary schools with subsidies.</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Subsidies that cover a large part of the costs.</a:t>
            </a:r>
          </a:p>
          <a:p>
            <a:pPr algn="ctr" rtl="0">
              <a:lnSpc>
                <a:spcPct val="150000"/>
              </a:lnSpc>
            </a:pPr>
            <a:r>
              <a:rPr lang="el-GR" sz="2000">
                <a:solidFill>
                  <a:srgbClr val="000000"/>
                </a:solidFill>
                <a:latin typeface="Open Sans" panose="020B0606030504020204" pitchFamily="34" charset="0"/>
              </a:rPr>
              <a:t>Reduction of CO₂ emissions and energy costs.</a:t>
            </a:r>
          </a:p>
          <a:p>
            <a:pPr algn="ctr" rtl="0">
              <a:lnSpc>
                <a:spcPct val="150000"/>
              </a:lnSpc>
            </a:pPr>
            <a:r>
              <a:rPr lang="el-GR" sz="2000">
                <a:solidFill>
                  <a:srgbClr val="000000"/>
                </a:solidFill>
                <a:latin typeface="Open Sans" panose="020B0606030504020204" pitchFamily="34" charset="0"/>
              </a:rPr>
              <a:t>Strengthening the local economy through construction projects.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C87A465-8578-763D-1660-07324BF4C5E8}"/>
              </a:ext>
            </a:extLst>
          </p:cNvPr>
          <p:cNvSpPr>
            <a:spLocks noGrp="1"/>
          </p:cNvSpPr>
          <p:nvPr>
            <p:ph type="sldNum" sz="quarter" idx="5"/>
          </p:nvPr>
        </p:nvSpPr>
        <p:spPr/>
        <p:txBody>
          <a:bodyPr/>
          <a:lstStyle/>
          <a:p>
            <a:pPr algn="l" rtl="0"/>
            <a:fld id="{0803DA13-78E3-4271-9A8A-C6991F53D5AB}" type="slidenum">
              <a:rPr lang="el-GR" smtClean="0"/>
              <a:t>242</a:t>
            </a:fld>
            <a:endParaRPr lang="el-GR"/>
          </a:p>
        </p:txBody>
      </p:sp>
    </p:spTree>
    <p:extLst>
      <p:ext uri="{BB962C8B-B14F-4D97-AF65-F5344CB8AC3E}">
        <p14:creationId xmlns:p14="http://schemas.microsoft.com/office/powerpoint/2010/main" val="259756311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8BCE-24D9-03FF-6B26-F02098AB95E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66B8AD-B812-77BD-4582-AA8529B462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5A53442-CD06-36D4-2794-55A76585485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Bureaucracy and delays in approving applications.</a:t>
            </a:r>
          </a:p>
          <a:p>
            <a:pPr algn="ctr" rtl="0">
              <a:lnSpc>
                <a:spcPct val="150000"/>
              </a:lnSpc>
            </a:pPr>
            <a:r>
              <a:rPr lang="el-GR" sz="2000">
                <a:solidFill>
                  <a:srgbClr val="000000"/>
                </a:solidFill>
                <a:latin typeface="Open Sans" panose="020B0606030504020204" pitchFamily="34" charset="0"/>
              </a:rPr>
              <a:t>Need for technical expertise to submit proposals.</a:t>
            </a: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Support from technical consultants and CRES.</a:t>
            </a:r>
          </a:p>
          <a:p>
            <a:pPr algn="ctr" rtl="0">
              <a:lnSpc>
                <a:spcPct val="150000"/>
              </a:lnSpc>
            </a:pPr>
            <a:r>
              <a:rPr lang="el-GR" sz="2000">
                <a:solidFill>
                  <a:srgbClr val="000000"/>
                </a:solidFill>
                <a:latin typeface="Open Sans" panose="020B0606030504020204" pitchFamily="34" charset="0"/>
              </a:rPr>
              <a:t>Staff training for submitting applications.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B15EA86-99CD-D207-6041-3420799B14CE}"/>
              </a:ext>
            </a:extLst>
          </p:cNvPr>
          <p:cNvSpPr>
            <a:spLocks noGrp="1"/>
          </p:cNvSpPr>
          <p:nvPr>
            <p:ph type="sldNum" sz="quarter" idx="5"/>
          </p:nvPr>
        </p:nvSpPr>
        <p:spPr/>
        <p:txBody>
          <a:bodyPr/>
          <a:lstStyle/>
          <a:p>
            <a:pPr algn="l" rtl="0"/>
            <a:fld id="{0803DA13-78E3-4271-9A8A-C6991F53D5AB}" type="slidenum">
              <a:rPr lang="el-GR" smtClean="0"/>
              <a:t>243</a:t>
            </a:fld>
            <a:endParaRPr lang="el-GR"/>
          </a:p>
        </p:txBody>
      </p:sp>
    </p:spTree>
    <p:extLst>
      <p:ext uri="{BB962C8B-B14F-4D97-AF65-F5344CB8AC3E}">
        <p14:creationId xmlns:p14="http://schemas.microsoft.com/office/powerpoint/2010/main" val="352203810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5A24-6C02-0D4B-5E7B-043AB38612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D496250-02D4-AAAB-AC21-42518D83E24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991040E-DE63-3C4D-A77D-D0E3027BEA7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Modernization of Municipal Lighting: Definition:</a:t>
            </a:r>
          </a:p>
          <a:p>
            <a:pPr algn="ctr" rtl="0">
              <a:lnSpc>
                <a:spcPct val="150000"/>
              </a:lnSpc>
            </a:pPr>
            <a:r>
              <a:rPr lang="el-GR" sz="2000">
                <a:solidFill>
                  <a:srgbClr val="000000"/>
                </a:solidFill>
                <a:latin typeface="Open Sans" panose="020B0606030504020204" pitchFamily="34" charset="0"/>
              </a:rPr>
              <a:t>Replacing conventional lighting with LED technologies and smart systems.</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Replacing mercury or sodium lamps with LEDs.</a:t>
            </a:r>
          </a:p>
          <a:p>
            <a:pPr algn="ctr" rtl="0">
              <a:lnSpc>
                <a:spcPct val="150000"/>
              </a:lnSpc>
            </a:pPr>
            <a:r>
              <a:rPr lang="el-GR" sz="2000">
                <a:solidFill>
                  <a:srgbClr val="000000"/>
                </a:solidFill>
                <a:latin typeface="Open Sans" panose="020B0606030504020204" pitchFamily="34" charset="0"/>
              </a:rPr>
              <a:t>Installation of motion sensors and timers.</a:t>
            </a:r>
          </a:p>
          <a:p>
            <a:pPr algn="ctr" rtl="0">
              <a:lnSpc>
                <a:spcPct val="150000"/>
              </a:lnSpc>
            </a:pPr>
            <a:r>
              <a:rPr lang="el-GR" sz="2000">
                <a:solidFill>
                  <a:srgbClr val="000000"/>
                </a:solidFill>
                <a:latin typeface="Open Sans" panose="020B0606030504020204" pitchFamily="34" charset="0"/>
              </a:rPr>
              <a:t>Use of RES (e.g. photovoltaics) to power lighting.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303B2BD-AE07-1C7B-F4A3-20E49F8874EE}"/>
              </a:ext>
            </a:extLst>
          </p:cNvPr>
          <p:cNvSpPr>
            <a:spLocks noGrp="1"/>
          </p:cNvSpPr>
          <p:nvPr>
            <p:ph type="sldNum" sz="quarter" idx="5"/>
          </p:nvPr>
        </p:nvSpPr>
        <p:spPr/>
        <p:txBody>
          <a:bodyPr/>
          <a:lstStyle/>
          <a:p>
            <a:pPr algn="l" rtl="0"/>
            <a:fld id="{0803DA13-78E3-4271-9A8A-C6991F53D5AB}" type="slidenum">
              <a:rPr lang="el-GR" smtClean="0"/>
              <a:t>244</a:t>
            </a:fld>
            <a:endParaRPr lang="el-GR"/>
          </a:p>
        </p:txBody>
      </p:sp>
    </p:spTree>
    <p:extLst>
      <p:ext uri="{BB962C8B-B14F-4D97-AF65-F5344CB8AC3E}">
        <p14:creationId xmlns:p14="http://schemas.microsoft.com/office/powerpoint/2010/main" val="5268315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2B04-C2F4-0F45-9DB0-27881A2DEA6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9424597-9C06-7207-704A-69C21CC904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C28600A-8010-C8DA-1E16-648E5DAB17B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Piraeus: Replacing 80% of lighting with LEDs, saving 50–70%.</a:t>
            </a:r>
          </a:p>
          <a:p>
            <a:pPr algn="ctr" rtl="0">
              <a:lnSpc>
                <a:spcPct val="150000"/>
              </a:lnSpc>
            </a:pPr>
            <a:r>
              <a:rPr lang="el-GR" sz="2000">
                <a:solidFill>
                  <a:srgbClr val="000000"/>
                </a:solidFill>
                <a:latin typeface="Open Sans" panose="020B0606030504020204" pitchFamily="34" charset="0"/>
              </a:rPr>
              <a:t>Municipality of Chania: Implementation of smart lighting systems in public spaces.</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Reduction of energy consumption up to 70% (CRES studies).</a:t>
            </a:r>
          </a:p>
          <a:p>
            <a:pPr algn="ctr" rtl="0">
              <a:lnSpc>
                <a:spcPct val="150000"/>
              </a:lnSpc>
            </a:pPr>
            <a:r>
              <a:rPr lang="el-GR" sz="2000">
                <a:solidFill>
                  <a:srgbClr val="000000"/>
                </a:solidFill>
                <a:latin typeface="Open Sans" panose="020B0606030504020204" pitchFamily="34" charset="0"/>
              </a:rPr>
              <a:t>Reduced maintenance costs and improved safety.</a:t>
            </a:r>
          </a:p>
          <a:p>
            <a:pPr algn="ctr" rtl="0">
              <a:lnSpc>
                <a:spcPct val="150000"/>
              </a:lnSpc>
            </a:pPr>
            <a:r>
              <a:rPr lang="el-GR" sz="2000">
                <a:solidFill>
                  <a:srgbClr val="000000"/>
                </a:solidFill>
                <a:latin typeface="Open Sans" panose="020B0606030504020204" pitchFamily="34" charset="0"/>
              </a:rPr>
              <a:t>Enhancement of the aesthetics of public spaces.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2F2E398-D18F-F949-8192-B20DC1D9F70A}"/>
              </a:ext>
            </a:extLst>
          </p:cNvPr>
          <p:cNvSpPr>
            <a:spLocks noGrp="1"/>
          </p:cNvSpPr>
          <p:nvPr>
            <p:ph type="sldNum" sz="quarter" idx="5"/>
          </p:nvPr>
        </p:nvSpPr>
        <p:spPr/>
        <p:txBody>
          <a:bodyPr/>
          <a:lstStyle/>
          <a:p>
            <a:pPr algn="l" rtl="0"/>
            <a:fld id="{0803DA13-78E3-4271-9A8A-C6991F53D5AB}" type="slidenum">
              <a:rPr lang="el-GR" smtClean="0"/>
              <a:t>245</a:t>
            </a:fld>
            <a:endParaRPr lang="el-GR"/>
          </a:p>
        </p:txBody>
      </p:sp>
    </p:spTree>
    <p:extLst>
      <p:ext uri="{BB962C8B-B14F-4D97-AF65-F5344CB8AC3E}">
        <p14:creationId xmlns:p14="http://schemas.microsoft.com/office/powerpoint/2010/main" val="106526917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9AC23-91FF-D9E6-3433-55B6AB4198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5209D30-ED40-1FA8-0649-6B0F10FD956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31FCFD3-A40E-2977-8B84-967B0332955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 initial installation cost.</a:t>
            </a:r>
          </a:p>
          <a:p>
            <a:pPr algn="ctr" rtl="0">
              <a:lnSpc>
                <a:spcPct val="150000"/>
              </a:lnSpc>
            </a:pPr>
            <a:r>
              <a:rPr lang="el-GR" sz="2000">
                <a:solidFill>
                  <a:srgbClr val="000000"/>
                </a:solidFill>
                <a:latin typeface="Open Sans" panose="020B0606030504020204" pitchFamily="34" charset="0"/>
              </a:rPr>
              <a:t>Need for technical support for maintenance.</a:t>
            </a: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Financing through the ELEKTRA program.</a:t>
            </a:r>
          </a:p>
          <a:p>
            <a:pPr algn="ctr" rtl="0">
              <a:lnSpc>
                <a:spcPct val="150000"/>
              </a:lnSpc>
            </a:pPr>
            <a:r>
              <a:rPr lang="el-GR" sz="2000">
                <a:solidFill>
                  <a:srgbClr val="000000"/>
                </a:solidFill>
                <a:latin typeface="Open Sans" panose="020B0606030504020204" pitchFamily="34" charset="0"/>
              </a:rPr>
              <a:t>Collaborations with private companies for technological support.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42907E0-FEE4-1852-9B39-CC441A3FE26B}"/>
              </a:ext>
            </a:extLst>
          </p:cNvPr>
          <p:cNvSpPr>
            <a:spLocks noGrp="1"/>
          </p:cNvSpPr>
          <p:nvPr>
            <p:ph type="sldNum" sz="quarter" idx="5"/>
          </p:nvPr>
        </p:nvSpPr>
        <p:spPr/>
        <p:txBody>
          <a:bodyPr/>
          <a:lstStyle/>
          <a:p>
            <a:pPr algn="l" rtl="0"/>
            <a:fld id="{0803DA13-78E3-4271-9A8A-C6991F53D5AB}" type="slidenum">
              <a:rPr lang="el-GR" smtClean="0"/>
              <a:t>246</a:t>
            </a:fld>
            <a:endParaRPr lang="el-GR"/>
          </a:p>
        </p:txBody>
      </p:sp>
    </p:spTree>
    <p:extLst>
      <p:ext uri="{BB962C8B-B14F-4D97-AF65-F5344CB8AC3E}">
        <p14:creationId xmlns:p14="http://schemas.microsoft.com/office/powerpoint/2010/main" val="129306415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1CC48-2F0D-7ECF-E41F-0B3C309441C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1CEB167-C25F-327A-1939-CF6814437CB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629AD61-1A33-42A7-4E21-987BA21FAD3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Chart:</a:t>
            </a:r>
          </a:p>
          <a:p>
            <a:pPr algn="ctr" rtl="0">
              <a:lnSpc>
                <a:spcPct val="150000"/>
              </a:lnSpc>
            </a:pPr>
            <a:r>
              <a:rPr lang="el-GR" sz="2000">
                <a:solidFill>
                  <a:srgbClr val="000000"/>
                </a:solidFill>
                <a:latin typeface="Open Sans" panose="020B0606030504020204" pitchFamily="34" charset="0"/>
              </a:rPr>
              <a:t>Energy Saving</a:t>
            </a:r>
          </a:p>
          <a:p>
            <a:pPr algn="ctr" rtl="0">
              <a:lnSpc>
                <a:spcPct val="150000"/>
              </a:lnSpc>
            </a:pPr>
            <a:r>
              <a:rPr lang="el-GR" sz="2000">
                <a:solidFill>
                  <a:srgbClr val="000000"/>
                </a:solidFill>
                <a:latin typeface="Open Sans" panose="020B0606030504020204" pitchFamily="34" charset="0"/>
              </a:rPr>
              <a:t>by LED Lighting:</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4DCEDD0-B6EC-0F2C-F03D-5C07529D5D22}"/>
              </a:ext>
            </a:extLst>
          </p:cNvPr>
          <p:cNvSpPr>
            <a:spLocks noGrp="1"/>
          </p:cNvSpPr>
          <p:nvPr>
            <p:ph type="sldNum" sz="quarter" idx="5"/>
          </p:nvPr>
        </p:nvSpPr>
        <p:spPr/>
        <p:txBody>
          <a:bodyPr/>
          <a:lstStyle/>
          <a:p>
            <a:pPr algn="l" rtl="0"/>
            <a:fld id="{0803DA13-78E3-4271-9A8A-C6991F53D5AB}" type="slidenum">
              <a:rPr lang="el-GR" smtClean="0"/>
              <a:t>247</a:t>
            </a:fld>
            <a:endParaRPr lang="el-GR"/>
          </a:p>
        </p:txBody>
      </p:sp>
    </p:spTree>
    <p:extLst>
      <p:ext uri="{BB962C8B-B14F-4D97-AF65-F5344CB8AC3E}">
        <p14:creationId xmlns:p14="http://schemas.microsoft.com/office/powerpoint/2010/main" val="2550888392"/>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4C50-124D-E014-C523-77AEC31FCC4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FFF7D91-AE54-3357-C7D1-6B009034B05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086771F-357F-61FF-D7C8-3F1E8DA311E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Low Cost High Benefit Actions: Definition:</a:t>
            </a:r>
          </a:p>
          <a:p>
            <a:pPr algn="ctr" rtl="0">
              <a:lnSpc>
                <a:spcPct val="150000"/>
              </a:lnSpc>
            </a:pPr>
            <a:r>
              <a:rPr lang="el-GR" sz="2000">
                <a:solidFill>
                  <a:srgbClr val="000000"/>
                </a:solidFill>
                <a:latin typeface="Open Sans" panose="020B0606030504020204" pitchFamily="34" charset="0"/>
              </a:rPr>
              <a:t>Simple measures with minimal cost that offer significant environmental and economic benefits.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Awareness campaigns for energy saving in buildings and households.</a:t>
            </a:r>
          </a:p>
          <a:p>
            <a:pPr algn="ctr" rtl="0">
              <a:lnSpc>
                <a:spcPct val="150000"/>
              </a:lnSpc>
            </a:pPr>
            <a:r>
              <a:rPr lang="el-GR" sz="2000">
                <a:solidFill>
                  <a:srgbClr val="000000"/>
                </a:solidFill>
                <a:latin typeface="Open Sans" panose="020B0606030504020204" pitchFamily="34" charset="0"/>
              </a:rPr>
              <a:t>Adjusting thermostats and using timers.</a:t>
            </a:r>
          </a:p>
          <a:p>
            <a:pPr algn="ctr" rtl="0">
              <a:lnSpc>
                <a:spcPct val="150000"/>
              </a:lnSpc>
            </a:pPr>
            <a:r>
              <a:rPr lang="el-GR" sz="2000">
                <a:solidFill>
                  <a:srgbClr val="000000"/>
                </a:solidFill>
                <a:latin typeface="Open Sans" panose="020B0606030504020204" pitchFamily="34" charset="0"/>
              </a:rPr>
              <a:t>Regular maintenance of equipment (e.g. air conditioners, boilers).</a:t>
            </a:r>
          </a:p>
          <a:p>
            <a:pPr algn="ctr" rtl="0">
              <a:lnSpc>
                <a:spcPct val="150000"/>
              </a:lnSpc>
            </a:pPr>
            <a:r>
              <a:rPr lang="el-GR" sz="2000">
                <a:solidFill>
                  <a:srgbClr val="000000"/>
                </a:solidFill>
                <a:latin typeface="Open Sans" panose="020B0606030504020204" pitchFamily="34" charset="0"/>
              </a:rPr>
              <a:t>Promotion of cycling and walking through cycle paths and pedestrian paths.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03757FE-A80A-0EA9-1BE0-7F32BA1AE2CA}"/>
              </a:ext>
            </a:extLst>
          </p:cNvPr>
          <p:cNvSpPr>
            <a:spLocks noGrp="1"/>
          </p:cNvSpPr>
          <p:nvPr>
            <p:ph type="sldNum" sz="quarter" idx="5"/>
          </p:nvPr>
        </p:nvSpPr>
        <p:spPr/>
        <p:txBody>
          <a:bodyPr/>
          <a:lstStyle/>
          <a:p>
            <a:pPr algn="l" rtl="0"/>
            <a:fld id="{0803DA13-78E3-4271-9A8A-C6991F53D5AB}" type="slidenum">
              <a:rPr lang="el-GR" smtClean="0"/>
              <a:t>248</a:t>
            </a:fld>
            <a:endParaRPr lang="el-GR"/>
          </a:p>
        </p:txBody>
      </p:sp>
    </p:spTree>
    <p:extLst>
      <p:ext uri="{BB962C8B-B14F-4D97-AF65-F5344CB8AC3E}">
        <p14:creationId xmlns:p14="http://schemas.microsoft.com/office/powerpoint/2010/main" val="141842227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CD98-4287-57DB-19C6-437086BC374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5DE2370-1452-BA30-6C62-3D1E07990B1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86D2AD8-0E35-D0F9-235C-CFE518E8AC4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Chania: Campaigns in schools to reduce consumption by 15%.</a:t>
            </a:r>
          </a:p>
          <a:p>
            <a:pPr algn="ctr" rtl="0">
              <a:lnSpc>
                <a:spcPct val="150000"/>
              </a:lnSpc>
            </a:pPr>
            <a:r>
              <a:rPr lang="el-GR" sz="2000">
                <a:solidFill>
                  <a:srgbClr val="000000"/>
                </a:solidFill>
                <a:latin typeface="Open Sans" panose="020B0606030504020204" pitchFamily="34" charset="0"/>
              </a:rPr>
              <a:t>Municipality of Athens: Creation of bike lanes and pedestrian paths in the center.</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Minimum implementation cost.</a:t>
            </a:r>
          </a:p>
          <a:p>
            <a:pPr algn="ctr" rtl="0">
              <a:lnSpc>
                <a:spcPct val="150000"/>
              </a:lnSpc>
            </a:pPr>
            <a:r>
              <a:rPr lang="el-GR" sz="2000">
                <a:solidFill>
                  <a:srgbClr val="000000"/>
                </a:solidFill>
                <a:latin typeface="Open Sans" panose="020B0606030504020204" pitchFamily="34" charset="0"/>
              </a:rPr>
              <a:t>Immediately measurable results (e.g. reduction in consumption).</a:t>
            </a:r>
          </a:p>
          <a:p>
            <a:pPr algn="ctr" rtl="0">
              <a:lnSpc>
                <a:spcPct val="150000"/>
              </a:lnSpc>
            </a:pPr>
            <a:r>
              <a:rPr lang="el-GR" sz="2000">
                <a:solidFill>
                  <a:srgbClr val="000000"/>
                </a:solidFill>
                <a:latin typeface="Open Sans" panose="020B0606030504020204" pitchFamily="34" charset="0"/>
              </a:rPr>
              <a:t>Strengthening environmental awareness among citizens.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C2C7AD0-1688-9A3C-213B-1978FF11D3C9}"/>
              </a:ext>
            </a:extLst>
          </p:cNvPr>
          <p:cNvSpPr>
            <a:spLocks noGrp="1"/>
          </p:cNvSpPr>
          <p:nvPr>
            <p:ph type="sldNum" sz="quarter" idx="5"/>
          </p:nvPr>
        </p:nvSpPr>
        <p:spPr/>
        <p:txBody>
          <a:bodyPr/>
          <a:lstStyle/>
          <a:p>
            <a:pPr algn="l" rtl="0"/>
            <a:fld id="{0803DA13-78E3-4271-9A8A-C6991F53D5AB}" type="slidenum">
              <a:rPr lang="el-GR" smtClean="0"/>
              <a:t>249</a:t>
            </a:fld>
            <a:endParaRPr lang="el-GR"/>
          </a:p>
        </p:txBody>
      </p:sp>
    </p:spTree>
    <p:extLst>
      <p:ext uri="{BB962C8B-B14F-4D97-AF65-F5344CB8AC3E}">
        <p14:creationId xmlns:p14="http://schemas.microsoft.com/office/powerpoint/2010/main" val="171923490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966E3-369A-8E2B-2471-2408F8F4743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2840520-14FB-11CD-E725-EFE7D8CEB80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C6FD502-CA7F-6CF1-FF1B-394495C2928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Need for continuous information and citizen participation.</a:t>
            </a:r>
          </a:p>
          <a:p>
            <a:pPr algn="ctr" rtl="0">
              <a:lnSpc>
                <a:spcPct val="150000"/>
              </a:lnSpc>
            </a:pPr>
            <a:r>
              <a:rPr lang="el-GR" sz="2000">
                <a:solidFill>
                  <a:srgbClr val="000000"/>
                </a:solidFill>
                <a:latin typeface="Open Sans" panose="020B0606030504020204" pitchFamily="34" charset="0"/>
              </a:rPr>
              <a:t>Limited long-term effect without combination with other measures.</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Strengthening communication campaigns through social media.</a:t>
            </a:r>
          </a:p>
          <a:p>
            <a:pPr algn="ctr" rtl="0">
              <a:lnSpc>
                <a:spcPct val="150000"/>
              </a:lnSpc>
            </a:pPr>
            <a:r>
              <a:rPr lang="el-GR" sz="2000">
                <a:solidFill>
                  <a:srgbClr val="000000"/>
                </a:solidFill>
                <a:latin typeface="Open Sans" panose="020B0606030504020204" pitchFamily="34" charset="0"/>
              </a:rPr>
              <a:t>Collaboration with schools and local clubs.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771C05C-E0E8-BF01-6CD3-48CDFA4AD6B5}"/>
              </a:ext>
            </a:extLst>
          </p:cNvPr>
          <p:cNvSpPr>
            <a:spLocks noGrp="1"/>
          </p:cNvSpPr>
          <p:nvPr>
            <p:ph type="sldNum" sz="quarter" idx="5"/>
          </p:nvPr>
        </p:nvSpPr>
        <p:spPr/>
        <p:txBody>
          <a:bodyPr/>
          <a:lstStyle/>
          <a:p>
            <a:pPr algn="l" rtl="0"/>
            <a:fld id="{0803DA13-78E3-4271-9A8A-C6991F53D5AB}" type="slidenum">
              <a:rPr lang="el-GR" smtClean="0"/>
              <a:t>250</a:t>
            </a:fld>
            <a:endParaRPr lang="el-GR"/>
          </a:p>
        </p:txBody>
      </p:sp>
    </p:spTree>
    <p:extLst>
      <p:ext uri="{BB962C8B-B14F-4D97-AF65-F5344CB8AC3E}">
        <p14:creationId xmlns:p14="http://schemas.microsoft.com/office/powerpoint/2010/main" val="176761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4BFF-5DDD-BC78-C786-FF8A3774D1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55224D8-DC3F-8E58-E04C-23FF28DFECE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4D8BB7-8E33-11F1-7E33-CA4900BDBD9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Expected Outcomes of Unit 1 Recognition and understanding of scientific principles of climate change: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Understanding climate models and projections, such as the IPCC estimate of a temperature increase of 1.5-2°C by 2050 without mitigation measures.</a:t>
            </a:r>
          </a:p>
          <a:p>
            <a:pPr algn="ctr" rtl="0">
              <a:lnSpc>
                <a:spcPct val="150000"/>
              </a:lnSpc>
            </a:pPr>
            <a:r>
              <a:rPr lang="el-GR" sz="2000">
                <a:solidFill>
                  <a:srgbClr val="000000"/>
                </a:solidFill>
                <a:latin typeface="Open Sans" panose="020B0606030504020204" pitchFamily="34" charset="0"/>
              </a:rPr>
              <a:t>Practical application: Analysis of climate data from the Copernicus Climate Data Store to assess local impacts, e.g. heat waves in Attica or floods in Thessaly.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A6CDBE4-B05C-7004-D243-98CC735F5E32}"/>
              </a:ext>
            </a:extLst>
          </p:cNvPr>
          <p:cNvSpPr>
            <a:spLocks noGrp="1"/>
          </p:cNvSpPr>
          <p:nvPr>
            <p:ph type="sldNum" sz="quarter" idx="5"/>
          </p:nvPr>
        </p:nvSpPr>
        <p:spPr/>
        <p:txBody>
          <a:bodyPr/>
          <a:lstStyle/>
          <a:p>
            <a:pPr algn="l" rtl="0"/>
            <a:fld id="{0803DA13-78E3-4271-9A8A-C6991F53D5AB}" type="slidenum">
              <a:rPr lang="el-GR" smtClean="0"/>
              <a:t>26</a:t>
            </a:fld>
            <a:endParaRPr lang="el-GR"/>
          </a:p>
        </p:txBody>
      </p:sp>
    </p:spTree>
    <p:extLst>
      <p:ext uri="{BB962C8B-B14F-4D97-AF65-F5344CB8AC3E}">
        <p14:creationId xmlns:p14="http://schemas.microsoft.com/office/powerpoint/2010/main" val="3132022325"/>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C1693-200B-4FAE-D5A8-026FFB641A6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9AB860C-DE12-0E31-88B5-2A78ED0BFA1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81D5CF6-9CCA-6BE2-F6E6-532E9AAAFB7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Water Resources Management and Reduction of Water Consumption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Meaning:</a:t>
            </a:r>
          </a:p>
          <a:p>
            <a:pPr algn="ctr" rtl="0">
              <a:lnSpc>
                <a:spcPct val="150000"/>
              </a:lnSpc>
            </a:pPr>
            <a:r>
              <a:rPr lang="el-GR" sz="2000">
                <a:solidFill>
                  <a:srgbClr val="000000"/>
                </a:solidFill>
                <a:latin typeface="Open Sans" panose="020B0606030504020204" pitchFamily="34" charset="0"/>
              </a:rPr>
              <a:t>Climate change is exacerbating water scarcity, droughts and water quality degradation.</a:t>
            </a:r>
          </a:p>
          <a:p>
            <a:pPr algn="ctr" rtl="0">
              <a:lnSpc>
                <a:spcPct val="150000"/>
              </a:lnSpc>
            </a:pPr>
            <a:r>
              <a:rPr lang="el-GR" sz="2000">
                <a:solidFill>
                  <a:srgbClr val="000000"/>
                </a:solidFill>
                <a:latin typeface="Open Sans" panose="020B0606030504020204" pitchFamily="34" charset="0"/>
              </a:rPr>
              <a:t>Municipal services (irrigation, cleaning, buildings) consume a significant proportion of water.</a:t>
            </a:r>
          </a:p>
          <a:p>
            <a:pPr algn="ctr" rtl="0">
              <a:lnSpc>
                <a:spcPct val="150000"/>
              </a:lnSpc>
            </a:pPr>
            <a:r>
              <a:rPr lang="el-GR" sz="2000">
                <a:solidFill>
                  <a:srgbClr val="000000"/>
                </a:solidFill>
                <a:latin typeface="Open Sans" panose="020B0606030504020204" pitchFamily="34" charset="0"/>
              </a:rPr>
              <a:t>Leaks in water supply networks reach up to 40% in some municipalities (Ministry of Water, Energy and Water Resources).</a:t>
            </a:r>
          </a:p>
          <a:p>
            <a:pPr algn="ctr" rtl="0">
              <a:lnSpc>
                <a:spcPct val="150000"/>
              </a:lnSpc>
            </a:pPr>
            <a:r>
              <a:rPr lang="el-GR" sz="2000">
                <a:solidFill>
                  <a:srgbClr val="000000"/>
                </a:solidFill>
                <a:latin typeface="Open Sans" panose="020B0606030504020204" pitchFamily="34" charset="0"/>
              </a:rPr>
              <a:t>Water management is linked to energy efficiency, as pumping and processing require energy.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B96B0BD-CD5A-7AFE-D797-DDEEE8681A2C}"/>
              </a:ext>
            </a:extLst>
          </p:cNvPr>
          <p:cNvSpPr>
            <a:spLocks noGrp="1"/>
          </p:cNvSpPr>
          <p:nvPr>
            <p:ph type="sldNum" sz="quarter" idx="5"/>
          </p:nvPr>
        </p:nvSpPr>
        <p:spPr/>
        <p:txBody>
          <a:bodyPr/>
          <a:lstStyle/>
          <a:p>
            <a:pPr algn="l" rtl="0"/>
            <a:fld id="{0803DA13-78E3-4271-9A8A-C6991F53D5AB}" type="slidenum">
              <a:rPr lang="el-GR" smtClean="0"/>
              <a:t>251</a:t>
            </a:fld>
            <a:endParaRPr lang="el-GR"/>
          </a:p>
        </p:txBody>
      </p:sp>
    </p:spTree>
    <p:extLst>
      <p:ext uri="{BB962C8B-B14F-4D97-AF65-F5344CB8AC3E}">
        <p14:creationId xmlns:p14="http://schemas.microsoft.com/office/powerpoint/2010/main" val="296544505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91F9E-ECF1-D3B7-F63C-4BD9816C2C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697015-E46B-20A2-FD79-C0D954C5FB4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C4263D0-4243-CE23-0D45-27E2F4338D1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 Old hydraulic infrastructure with high losses.</a:t>
            </a:r>
          </a:p>
          <a:p>
            <a:pPr algn="ctr" rtl="0">
              <a:lnSpc>
                <a:spcPct val="150000"/>
              </a:lnSpc>
            </a:pPr>
            <a:r>
              <a:rPr lang="el-GR" sz="2000">
                <a:solidFill>
                  <a:srgbClr val="000000"/>
                </a:solidFill>
                <a:latin typeface="Open Sans" panose="020B0606030504020204" pitchFamily="34" charset="0"/>
              </a:rPr>
              <a:t>Limited funding for modernization.</a:t>
            </a:r>
          </a:p>
          <a:p>
            <a:pPr algn="ctr" rtl="0">
              <a:lnSpc>
                <a:spcPct val="150000"/>
              </a:lnSpc>
            </a:pPr>
            <a:r>
              <a:rPr lang="el-GR" sz="2000">
                <a:solidFill>
                  <a:srgbClr val="000000"/>
                </a:solidFill>
                <a:latin typeface="Open Sans" panose="020B0606030504020204" pitchFamily="34" charset="0"/>
              </a:rPr>
              <a:t>Lack of awareness about saving water.</a:t>
            </a:r>
          </a:p>
          <a:p>
            <a:pPr algn="ctr" rtl="0">
              <a:lnSpc>
                <a:spcPct val="150000"/>
              </a:lnSpc>
            </a:pPr>
            <a:r>
              <a:rPr lang="el-GR" sz="2000">
                <a:solidFill>
                  <a:srgbClr val="000000"/>
                </a:solidFill>
                <a:latin typeface="Open Sans" panose="020B0606030504020204" pitchFamily="34" charset="0"/>
              </a:rPr>
              <a:t>Need for harmonization with national and European guidelines.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D07E9A7-957B-DF2E-B0D8-BA53051C7544}"/>
              </a:ext>
            </a:extLst>
          </p:cNvPr>
          <p:cNvSpPr>
            <a:spLocks noGrp="1"/>
          </p:cNvSpPr>
          <p:nvPr>
            <p:ph type="sldNum" sz="quarter" idx="5"/>
          </p:nvPr>
        </p:nvSpPr>
        <p:spPr/>
        <p:txBody>
          <a:bodyPr/>
          <a:lstStyle/>
          <a:p>
            <a:pPr algn="l" rtl="0"/>
            <a:fld id="{0803DA13-78E3-4271-9A8A-C6991F53D5AB}" type="slidenum">
              <a:rPr lang="el-GR" smtClean="0"/>
              <a:t>252</a:t>
            </a:fld>
            <a:endParaRPr lang="el-GR"/>
          </a:p>
        </p:txBody>
      </p:sp>
    </p:spTree>
    <p:extLst>
      <p:ext uri="{BB962C8B-B14F-4D97-AF65-F5344CB8AC3E}">
        <p14:creationId xmlns:p14="http://schemas.microsoft.com/office/powerpoint/2010/main" val="32541367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B812-1C68-81D0-14D7-FD77E108051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04C8DA-7F71-0961-6F76-6A655AE783C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C092D3A-C750-F136-300C-A94D4BD3678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Technologies and Actions: Smart Irrigation Systems:</a:t>
            </a:r>
          </a:p>
          <a:p>
            <a:pPr algn="ctr" rtl="0">
              <a:lnSpc>
                <a:spcPct val="150000"/>
              </a:lnSpc>
            </a:pPr>
            <a:r>
              <a:rPr lang="el-GR" sz="2000">
                <a:solidFill>
                  <a:srgbClr val="000000"/>
                </a:solidFill>
                <a:latin typeface="Open Sans" panose="020B0606030504020204" pitchFamily="34" charset="0"/>
              </a:rPr>
              <a:t>Use of humidity sensors and meteorological data.</a:t>
            </a:r>
          </a:p>
          <a:p>
            <a:pPr algn="ctr" rtl="0">
              <a:lnSpc>
                <a:spcPct val="150000"/>
              </a:lnSpc>
            </a:pPr>
            <a:r>
              <a:rPr lang="el-GR" sz="2000">
                <a:solidFill>
                  <a:srgbClr val="000000"/>
                </a:solidFill>
                <a:latin typeface="Open Sans" panose="020B0606030504020204" pitchFamily="34" charset="0"/>
              </a:rPr>
              <a:t>Automated systems for customized watering.</a:t>
            </a:r>
          </a:p>
          <a:p>
            <a:pPr algn="ctr" rtl="0">
              <a:lnSpc>
                <a:spcPct val="150000"/>
              </a:lnSpc>
            </a:pPr>
            <a:r>
              <a:rPr lang="el-GR" sz="2000">
                <a:solidFill>
                  <a:srgbClr val="000000"/>
                </a:solidFill>
                <a:latin typeface="Open Sans" panose="020B0606030504020204" pitchFamily="34" charset="0"/>
              </a:rPr>
              <a:t>Example: Municipality of Heraklion, Crete, reduction of water consumption by 30%.</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Leak Detection Systems:</a:t>
            </a:r>
          </a:p>
          <a:p>
            <a:pPr algn="ctr" rtl="0">
              <a:lnSpc>
                <a:spcPct val="150000"/>
              </a:lnSpc>
            </a:pPr>
            <a:r>
              <a:rPr lang="el-GR" sz="2000">
                <a:solidFill>
                  <a:srgbClr val="000000"/>
                </a:solidFill>
                <a:latin typeface="Open Sans" panose="020B0606030504020204" pitchFamily="34" charset="0"/>
              </a:rPr>
              <a:t>Acoustic sensors and telemetry for early detection.</a:t>
            </a:r>
          </a:p>
          <a:p>
            <a:pPr algn="ctr" rtl="0">
              <a:lnSpc>
                <a:spcPct val="150000"/>
              </a:lnSpc>
            </a:pPr>
            <a:r>
              <a:rPr lang="el-GR" sz="2000">
                <a:solidFill>
                  <a:srgbClr val="000000"/>
                </a:solidFill>
                <a:latin typeface="Open Sans" panose="020B0606030504020204" pitchFamily="34" charset="0"/>
              </a:rPr>
              <a:t>Example: Municipality of Larissa, saving thousands of m³ of water annually.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E90777E-1583-DBEB-4B58-25E1B4908942}"/>
              </a:ext>
            </a:extLst>
          </p:cNvPr>
          <p:cNvSpPr>
            <a:spLocks noGrp="1"/>
          </p:cNvSpPr>
          <p:nvPr>
            <p:ph type="sldNum" sz="quarter" idx="5"/>
          </p:nvPr>
        </p:nvSpPr>
        <p:spPr/>
        <p:txBody>
          <a:bodyPr/>
          <a:lstStyle/>
          <a:p>
            <a:pPr algn="l" rtl="0"/>
            <a:fld id="{0803DA13-78E3-4271-9A8A-C6991F53D5AB}" type="slidenum">
              <a:rPr lang="el-GR" smtClean="0"/>
              <a:t>253</a:t>
            </a:fld>
            <a:endParaRPr lang="el-GR"/>
          </a:p>
        </p:txBody>
      </p:sp>
    </p:spTree>
    <p:extLst>
      <p:ext uri="{BB962C8B-B14F-4D97-AF65-F5344CB8AC3E}">
        <p14:creationId xmlns:p14="http://schemas.microsoft.com/office/powerpoint/2010/main" val="271364488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0609B-AC8B-B693-D736-0F1451EC71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0AD4641-5650-9543-E041-A2BCC955A71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0F76FD3-EAA6-50C6-73D1-1993A37AA39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Water Recycling and Reuse:</a:t>
            </a:r>
          </a:p>
          <a:p>
            <a:pPr algn="ctr" rtl="0">
              <a:lnSpc>
                <a:spcPct val="150000"/>
              </a:lnSpc>
            </a:pPr>
            <a:r>
              <a:rPr lang="el-GR" sz="2000">
                <a:solidFill>
                  <a:srgbClr val="000000"/>
                </a:solidFill>
                <a:latin typeface="Open Sans" panose="020B0606030504020204" pitchFamily="34" charset="0"/>
              </a:rPr>
              <a:t>Rainwater collection for irrigation or cleaning.</a:t>
            </a:r>
          </a:p>
          <a:p>
            <a:pPr algn="ctr" rtl="0">
              <a:lnSpc>
                <a:spcPct val="150000"/>
              </a:lnSpc>
            </a:pPr>
            <a:r>
              <a:rPr lang="el-GR" sz="2000">
                <a:solidFill>
                  <a:srgbClr val="000000"/>
                </a:solidFill>
                <a:latin typeface="Open Sans" panose="020B0606030504020204" pitchFamily="34" charset="0"/>
              </a:rPr>
              <a:t>Grey water treatment for non-potable uses.</a:t>
            </a:r>
          </a:p>
          <a:p>
            <a:pPr algn="ctr" rtl="0">
              <a:lnSpc>
                <a:spcPct val="150000"/>
              </a:lnSpc>
            </a:pPr>
            <a:r>
              <a:rPr lang="el-GR" sz="2000">
                <a:solidFill>
                  <a:srgbClr val="000000"/>
                </a:solidFill>
                <a:latin typeface="Open Sans" panose="020B0606030504020204" pitchFamily="34" charset="0"/>
              </a:rPr>
              <a:t>Example: Municipality of Chania, rainwater tanks for gardens.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18F6D1F-2B88-A552-5AEA-166D5C773336}"/>
              </a:ext>
            </a:extLst>
          </p:cNvPr>
          <p:cNvSpPr>
            <a:spLocks noGrp="1"/>
          </p:cNvSpPr>
          <p:nvPr>
            <p:ph type="sldNum" sz="quarter" idx="5"/>
          </p:nvPr>
        </p:nvSpPr>
        <p:spPr/>
        <p:txBody>
          <a:bodyPr/>
          <a:lstStyle/>
          <a:p>
            <a:pPr algn="l" rtl="0"/>
            <a:fld id="{0803DA13-78E3-4271-9A8A-C6991F53D5AB}" type="slidenum">
              <a:rPr lang="el-GR" smtClean="0"/>
              <a:t>254</a:t>
            </a:fld>
            <a:endParaRPr lang="el-GR"/>
          </a:p>
        </p:txBody>
      </p:sp>
    </p:spTree>
    <p:extLst>
      <p:ext uri="{BB962C8B-B14F-4D97-AF65-F5344CB8AC3E}">
        <p14:creationId xmlns:p14="http://schemas.microsoft.com/office/powerpoint/2010/main" val="254218447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5729D-45D8-7E95-15A4-A7CA122E3FA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83C4B35-7E4B-0644-37A2-FBE1F22434D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5263C31-CD44-C059-C993-6CA21DAA07C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Energy Efficient Pumping Technologies: Replacement of old pumps with high efficiency ones.</a:t>
            </a:r>
          </a:p>
          <a:p>
            <a:pPr algn="ctr" rtl="0">
              <a:lnSpc>
                <a:spcPct val="150000"/>
              </a:lnSpc>
            </a:pPr>
            <a:r>
              <a:rPr lang="el-GR" sz="2000">
                <a:solidFill>
                  <a:srgbClr val="000000"/>
                </a:solidFill>
                <a:latin typeface="Open Sans" panose="020B0606030504020204" pitchFamily="34" charset="0"/>
              </a:rPr>
              <a:t>Use of RES (e.g. photovoltaics) for pumping stations.</a:t>
            </a:r>
          </a:p>
          <a:p>
            <a:pPr algn="ctr" rtl="0">
              <a:lnSpc>
                <a:spcPct val="150000"/>
              </a:lnSpc>
            </a:pPr>
            <a:r>
              <a:rPr lang="el-GR" sz="2000">
                <a:solidFill>
                  <a:srgbClr val="000000"/>
                </a:solidFill>
                <a:latin typeface="Open Sans" panose="020B0606030504020204" pitchFamily="34" charset="0"/>
              </a:rPr>
              <a:t>Example: Municipality of Rhodes, photovoltaics at pumping stations.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AD9D18B-9137-0D2D-0E5C-F5519F7C2BE3}"/>
              </a:ext>
            </a:extLst>
          </p:cNvPr>
          <p:cNvSpPr>
            <a:spLocks noGrp="1"/>
          </p:cNvSpPr>
          <p:nvPr>
            <p:ph type="sldNum" sz="quarter" idx="5"/>
          </p:nvPr>
        </p:nvSpPr>
        <p:spPr/>
        <p:txBody>
          <a:bodyPr/>
          <a:lstStyle/>
          <a:p>
            <a:pPr algn="l" rtl="0"/>
            <a:fld id="{0803DA13-78E3-4271-9A8A-C6991F53D5AB}" type="slidenum">
              <a:rPr lang="el-GR" smtClean="0"/>
              <a:t>255</a:t>
            </a:fld>
            <a:endParaRPr lang="el-GR"/>
          </a:p>
        </p:txBody>
      </p:sp>
    </p:spTree>
    <p:extLst>
      <p:ext uri="{BB962C8B-B14F-4D97-AF65-F5344CB8AC3E}">
        <p14:creationId xmlns:p14="http://schemas.microsoft.com/office/powerpoint/2010/main" val="341313543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10DF-71AB-AEBC-0FE3-CBAEB927266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1EC9C3-19EA-5FCB-68D7-65660BDA02E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AA387CF-D566-82CF-CEF1-4C6E592EAF6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Chart: Reduction in Water Consumption from Smart Irrigation Systems: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C52043E-56C0-4E4F-32B7-72A3F7FF3C82}"/>
              </a:ext>
            </a:extLst>
          </p:cNvPr>
          <p:cNvSpPr>
            <a:spLocks noGrp="1"/>
          </p:cNvSpPr>
          <p:nvPr>
            <p:ph type="sldNum" sz="quarter" idx="5"/>
          </p:nvPr>
        </p:nvSpPr>
        <p:spPr/>
        <p:txBody>
          <a:bodyPr/>
          <a:lstStyle/>
          <a:p>
            <a:pPr algn="l" rtl="0"/>
            <a:fld id="{0803DA13-78E3-4271-9A8A-C6991F53D5AB}" type="slidenum">
              <a:rPr lang="el-GR" smtClean="0"/>
              <a:t>256</a:t>
            </a:fld>
            <a:endParaRPr lang="el-GR"/>
          </a:p>
        </p:txBody>
      </p:sp>
    </p:spTree>
    <p:extLst>
      <p:ext uri="{BB962C8B-B14F-4D97-AF65-F5344CB8AC3E}">
        <p14:creationId xmlns:p14="http://schemas.microsoft.com/office/powerpoint/2010/main" val="405798466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48B30-39F4-3E11-CCE6-43638CD2CAB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3F4BE02-4C8E-80CF-D996-DA9C0361280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7C5316E-4142-7463-7E26-3E4ED12F012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Environmental:</a:t>
            </a:r>
          </a:p>
          <a:p>
            <a:pPr algn="ctr" rtl="0">
              <a:lnSpc>
                <a:spcPct val="150000"/>
              </a:lnSpc>
            </a:pPr>
            <a:r>
              <a:rPr lang="el-GR" sz="2000">
                <a:solidFill>
                  <a:srgbClr val="000000"/>
                </a:solidFill>
                <a:latin typeface="Open Sans" panose="020B0606030504020204" pitchFamily="34" charset="0"/>
              </a:rPr>
              <a:t>Conservation of water resources and reduction of pressure on springs.</a:t>
            </a:r>
          </a:p>
          <a:p>
            <a:pPr algn="ctr" rtl="0">
              <a:lnSpc>
                <a:spcPct val="150000"/>
              </a:lnSpc>
            </a:pPr>
            <a:r>
              <a:rPr lang="el-GR" sz="2000">
                <a:solidFill>
                  <a:srgbClr val="000000"/>
                </a:solidFill>
                <a:latin typeface="Open Sans" panose="020B0606030504020204" pitchFamily="34" charset="0"/>
              </a:rPr>
              <a:t>Reduction of energy footprint from pumping and processing.</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Finances:</a:t>
            </a:r>
          </a:p>
          <a:p>
            <a:pPr algn="ctr" rtl="0">
              <a:lnSpc>
                <a:spcPct val="150000"/>
              </a:lnSpc>
            </a:pPr>
            <a:r>
              <a:rPr lang="el-GR" sz="2000">
                <a:solidFill>
                  <a:srgbClr val="000000"/>
                </a:solidFill>
                <a:latin typeface="Open Sans" panose="020B0606030504020204" pitchFamily="34" charset="0"/>
              </a:rPr>
              <a:t>Saving water and energy costs.</a:t>
            </a:r>
          </a:p>
          <a:p>
            <a:pPr algn="ctr" rtl="0">
              <a:lnSpc>
                <a:spcPct val="150000"/>
              </a:lnSpc>
            </a:pPr>
            <a:r>
              <a:rPr lang="el-GR" sz="2000">
                <a:solidFill>
                  <a:srgbClr val="000000"/>
                </a:solidFill>
                <a:latin typeface="Open Sans" panose="020B0606030504020204" pitchFamily="34" charset="0"/>
              </a:rPr>
              <a:t>Reduction of network maintenance costs.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Social:</a:t>
            </a:r>
          </a:p>
          <a:p>
            <a:pPr algn="ctr" rtl="0">
              <a:lnSpc>
                <a:spcPct val="150000"/>
              </a:lnSpc>
            </a:pPr>
            <a:r>
              <a:rPr lang="el-GR" sz="2000">
                <a:solidFill>
                  <a:srgbClr val="000000"/>
                </a:solidFill>
                <a:latin typeface="Open Sans" panose="020B0606030504020204" pitchFamily="34" charset="0"/>
              </a:rPr>
              <a:t>Strengthening environmental awareness.</a:t>
            </a:r>
          </a:p>
          <a:p>
            <a:pPr algn="ctr" rtl="0">
              <a:lnSpc>
                <a:spcPct val="150000"/>
              </a:lnSpc>
            </a:pPr>
            <a:r>
              <a:rPr lang="el-GR" sz="2000">
                <a:solidFill>
                  <a:srgbClr val="000000"/>
                </a:solidFill>
                <a:latin typeface="Open Sans" panose="020B0606030504020204" pitchFamily="34" charset="0"/>
              </a:rPr>
              <a:t>Improving quality of life through the preservation of green spaces.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64B7A76-4AA0-AA9B-4B24-01F2D521DA4A}"/>
              </a:ext>
            </a:extLst>
          </p:cNvPr>
          <p:cNvSpPr>
            <a:spLocks noGrp="1"/>
          </p:cNvSpPr>
          <p:nvPr>
            <p:ph type="sldNum" sz="quarter" idx="5"/>
          </p:nvPr>
        </p:nvSpPr>
        <p:spPr/>
        <p:txBody>
          <a:bodyPr/>
          <a:lstStyle/>
          <a:p>
            <a:pPr algn="l" rtl="0"/>
            <a:fld id="{0803DA13-78E3-4271-9A8A-C6991F53D5AB}" type="slidenum">
              <a:rPr lang="el-GR" smtClean="0"/>
              <a:t>257</a:t>
            </a:fld>
            <a:endParaRPr lang="el-GR"/>
          </a:p>
        </p:txBody>
      </p:sp>
    </p:spTree>
    <p:extLst>
      <p:ext uri="{BB962C8B-B14F-4D97-AF65-F5344CB8AC3E}">
        <p14:creationId xmlns:p14="http://schemas.microsoft.com/office/powerpoint/2010/main" val="169390317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BBBE-5F44-1DCA-BC14-6B5CEC6947E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05D8397-8C87-E71F-E588-F20605E2A55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1337486-8A21-F748-6065-8097285EBCD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 initial cost for installing technologies.</a:t>
            </a:r>
          </a:p>
          <a:p>
            <a:pPr algn="ctr" rtl="0">
              <a:lnSpc>
                <a:spcPct val="150000"/>
              </a:lnSpc>
            </a:pPr>
            <a:r>
              <a:rPr lang="el-GR" sz="2000">
                <a:solidFill>
                  <a:srgbClr val="000000"/>
                </a:solidFill>
                <a:latin typeface="Open Sans" panose="020B0606030504020204" pitchFamily="34" charset="0"/>
              </a:rPr>
              <a:t>Lack of specialized personnel for maintenance.</a:t>
            </a:r>
          </a:p>
          <a:p>
            <a:pPr algn="ctr" rtl="0">
              <a:lnSpc>
                <a:spcPct val="150000"/>
              </a:lnSpc>
            </a:pPr>
            <a:r>
              <a:rPr lang="el-GR" sz="2000">
                <a:solidFill>
                  <a:srgbClr val="000000"/>
                </a:solidFill>
                <a:latin typeface="Open Sans" panose="020B0606030504020204" pitchFamily="34" charset="0"/>
              </a:rPr>
              <a:t>Need for harmonization with the legislative framework.</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Funding from European programs (Interreg, LIFE).</a:t>
            </a:r>
          </a:p>
          <a:p>
            <a:pPr algn="ctr" rtl="0">
              <a:lnSpc>
                <a:spcPct val="150000"/>
              </a:lnSpc>
            </a:pPr>
            <a:r>
              <a:rPr lang="el-GR" sz="2000">
                <a:solidFill>
                  <a:srgbClr val="000000"/>
                </a:solidFill>
                <a:latin typeface="Open Sans" panose="020B0606030504020204" pitchFamily="34" charset="0"/>
              </a:rPr>
              <a:t>Personnel training through collaborations with CRES.</a:t>
            </a:r>
          </a:p>
          <a:p>
            <a:pPr algn="ctr" rtl="0">
              <a:lnSpc>
                <a:spcPct val="150000"/>
              </a:lnSpc>
            </a:pPr>
            <a:r>
              <a:rPr lang="el-GR" sz="2000">
                <a:solidFill>
                  <a:srgbClr val="000000"/>
                </a:solidFill>
                <a:latin typeface="Open Sans" panose="020B0606030504020204" pitchFamily="34" charset="0"/>
              </a:rPr>
              <a:t>Integrating actions into Sustainable Energy and Climate Action Plans (SECAPs).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3C6DCA3-7902-01E3-00FE-27A48279800A}"/>
              </a:ext>
            </a:extLst>
          </p:cNvPr>
          <p:cNvSpPr>
            <a:spLocks noGrp="1"/>
          </p:cNvSpPr>
          <p:nvPr>
            <p:ph type="sldNum" sz="quarter" idx="5"/>
          </p:nvPr>
        </p:nvSpPr>
        <p:spPr/>
        <p:txBody>
          <a:bodyPr/>
          <a:lstStyle/>
          <a:p>
            <a:pPr algn="l" rtl="0"/>
            <a:fld id="{0803DA13-78E3-4271-9A8A-C6991F53D5AB}" type="slidenum">
              <a:rPr lang="el-GR" smtClean="0"/>
              <a:t>258</a:t>
            </a:fld>
            <a:endParaRPr lang="el-GR"/>
          </a:p>
        </p:txBody>
      </p:sp>
    </p:spTree>
    <p:extLst>
      <p:ext uri="{BB962C8B-B14F-4D97-AF65-F5344CB8AC3E}">
        <p14:creationId xmlns:p14="http://schemas.microsoft.com/office/powerpoint/2010/main" val="251004989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F3C90-5C08-0ED6-6A49-88E18FECEB5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AE725A2-5085-B68A-EAF9-6195D42A81B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F56A45-2F05-E7AD-C3DC-C3EC2464324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Application Examples:</a:t>
            </a:r>
          </a:p>
          <a:p>
            <a:pPr algn="ctr" rtl="0">
              <a:lnSpc>
                <a:spcPct val="150000"/>
              </a:lnSpc>
            </a:pPr>
            <a:r>
              <a:rPr lang="el-GR" sz="2000">
                <a:solidFill>
                  <a:srgbClr val="000000"/>
                </a:solidFill>
                <a:latin typeface="Open Sans" panose="020B0606030504020204" pitchFamily="34" charset="0"/>
              </a:rPr>
              <a:t>Municipality of Athens: Smart irrigation systems in parks with sensors.</a:t>
            </a:r>
          </a:p>
          <a:p>
            <a:pPr algn="ctr" rtl="0">
              <a:lnSpc>
                <a:spcPct val="150000"/>
              </a:lnSpc>
            </a:pPr>
            <a:r>
              <a:rPr lang="el-GR" sz="2000">
                <a:solidFill>
                  <a:srgbClr val="000000"/>
                </a:solidFill>
                <a:latin typeface="Open Sans" panose="020B0606030504020204" pitchFamily="34" charset="0"/>
              </a:rPr>
              <a:t>Municipality of Patras: Telemetry to reduce leaks by 25%.</a:t>
            </a:r>
          </a:p>
          <a:p>
            <a:pPr algn="ctr" rtl="0">
              <a:lnSpc>
                <a:spcPct val="150000"/>
              </a:lnSpc>
            </a:pPr>
            <a:r>
              <a:rPr lang="el-GR" sz="2000">
                <a:solidFill>
                  <a:srgbClr val="000000"/>
                </a:solidFill>
                <a:latin typeface="Open Sans" panose="020B0606030504020204" pitchFamily="34" charset="0"/>
              </a:rPr>
              <a:t>Municipality of Corfu: Rainwater tanks for irrigation.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E8E51DE-3718-A557-6AD9-D2B350EA2764}"/>
              </a:ext>
            </a:extLst>
          </p:cNvPr>
          <p:cNvSpPr>
            <a:spLocks noGrp="1"/>
          </p:cNvSpPr>
          <p:nvPr>
            <p:ph type="sldNum" sz="quarter" idx="5"/>
          </p:nvPr>
        </p:nvSpPr>
        <p:spPr/>
        <p:txBody>
          <a:bodyPr/>
          <a:lstStyle/>
          <a:p>
            <a:pPr algn="l" rtl="0"/>
            <a:fld id="{0803DA13-78E3-4271-9A8A-C6991F53D5AB}" type="slidenum">
              <a:rPr lang="el-GR" smtClean="0"/>
              <a:t>259</a:t>
            </a:fld>
            <a:endParaRPr lang="el-GR"/>
          </a:p>
        </p:txBody>
      </p:sp>
    </p:spTree>
    <p:extLst>
      <p:ext uri="{BB962C8B-B14F-4D97-AF65-F5344CB8AC3E}">
        <p14:creationId xmlns:p14="http://schemas.microsoft.com/office/powerpoint/2010/main" val="264509964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29B78-BCF6-4242-F8C7-CBA31E42ADC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012542-5CE1-171E-9A6E-7BF45C95C1B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E012C8-8791-495B-6225-E071E02EC02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Connection to Energy Efficiency</a:t>
            </a:r>
          </a:p>
          <a:p>
            <a:pPr algn="ctr" rtl="0">
              <a:lnSpc>
                <a:spcPct val="150000"/>
              </a:lnSpc>
            </a:pPr>
            <a:r>
              <a:rPr lang="el-GR" sz="2000">
                <a:solidFill>
                  <a:srgbClr val="000000"/>
                </a:solidFill>
                <a:latin typeface="Open Sans" panose="020B0606030504020204" pitchFamily="34" charset="0"/>
              </a:rPr>
              <a:t>Water-energy relationship:</a:t>
            </a:r>
          </a:p>
          <a:p>
            <a:pPr algn="ctr" rtl="0">
              <a:lnSpc>
                <a:spcPct val="150000"/>
              </a:lnSpc>
            </a:pPr>
            <a:r>
              <a:rPr lang="el-GR" sz="2000">
                <a:solidFill>
                  <a:srgbClr val="000000"/>
                </a:solidFill>
                <a:latin typeface="Open Sans" panose="020B0606030504020204" pitchFamily="34" charset="0"/>
              </a:rPr>
              <a:t>The pumping, treatment and distribution of water require significant energy.</a:t>
            </a:r>
          </a:p>
          <a:p>
            <a:pPr algn="ctr" rtl="0">
              <a:lnSpc>
                <a:spcPct val="150000"/>
              </a:lnSpc>
            </a:pPr>
            <a:r>
              <a:rPr lang="el-GR" sz="2000">
                <a:solidFill>
                  <a:srgbClr val="000000"/>
                </a:solidFill>
                <a:latin typeface="Open Sans" panose="020B0606030504020204" pitchFamily="34" charset="0"/>
              </a:rPr>
              <a:t>Reducing water consumption leads to lower energy demand.</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Use of RES to supply pumping stations and water supply systems.</a:t>
            </a:r>
          </a:p>
          <a:p>
            <a:pPr algn="ctr" rtl="0">
              <a:lnSpc>
                <a:spcPct val="150000"/>
              </a:lnSpc>
            </a:pPr>
            <a:r>
              <a:rPr lang="el-GR" sz="2000">
                <a:solidFill>
                  <a:srgbClr val="000000"/>
                </a:solidFill>
                <a:latin typeface="Open Sans" panose="020B0606030504020204" pitchFamily="34" charset="0"/>
              </a:rPr>
              <a:t>Integrating water saving technologies into WASH plans.</a:t>
            </a:r>
          </a:p>
          <a:p>
            <a:pPr algn="ctr" rtl="0">
              <a:lnSpc>
                <a:spcPct val="150000"/>
              </a:lnSpc>
            </a:pPr>
            <a:r>
              <a:rPr lang="el-GR" sz="2000">
                <a:solidFill>
                  <a:srgbClr val="000000"/>
                </a:solidFill>
                <a:latin typeface="Open Sans" panose="020B0606030504020204" pitchFamily="34" charset="0"/>
              </a:rPr>
              <a:t>Financing:</a:t>
            </a:r>
          </a:p>
          <a:p>
            <a:pPr algn="ctr" rtl="0">
              <a:lnSpc>
                <a:spcPct val="150000"/>
              </a:lnSpc>
            </a:pPr>
            <a:r>
              <a:rPr lang="el-GR" sz="2000">
                <a:solidFill>
                  <a:srgbClr val="000000"/>
                </a:solidFill>
                <a:latin typeface="Open Sans" panose="020B0606030504020204" pitchFamily="34" charset="0"/>
              </a:rPr>
              <a:t>NSRF, Recovery Fund, Interreg for coastal municipalities.</a:t>
            </a:r>
          </a:p>
          <a:p>
            <a:pPr algn="ctr" rtl="0">
              <a:lnSpc>
                <a:spcPct val="150000"/>
              </a:lnSpc>
            </a:pPr>
            <a:r>
              <a:rPr lang="el-GR" sz="2000">
                <a:solidFill>
                  <a:srgbClr val="000000"/>
                </a:solidFill>
                <a:latin typeface="Open Sans" panose="020B0606030504020204" pitchFamily="34" charset="0"/>
              </a:rPr>
              <a:t>Collaborations with CRES and private entities.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487FF6C-7F5E-80B7-003F-EFFEBCCF4F7E}"/>
              </a:ext>
            </a:extLst>
          </p:cNvPr>
          <p:cNvSpPr>
            <a:spLocks noGrp="1"/>
          </p:cNvSpPr>
          <p:nvPr>
            <p:ph type="sldNum" sz="quarter" idx="5"/>
          </p:nvPr>
        </p:nvSpPr>
        <p:spPr/>
        <p:txBody>
          <a:bodyPr/>
          <a:lstStyle/>
          <a:p>
            <a:pPr algn="l" rtl="0"/>
            <a:fld id="{0803DA13-78E3-4271-9A8A-C6991F53D5AB}" type="slidenum">
              <a:rPr lang="el-GR" smtClean="0"/>
              <a:t>260</a:t>
            </a:fld>
            <a:endParaRPr lang="el-GR"/>
          </a:p>
        </p:txBody>
      </p:sp>
    </p:spTree>
    <p:extLst>
      <p:ext uri="{BB962C8B-B14F-4D97-AF65-F5344CB8AC3E}">
        <p14:creationId xmlns:p14="http://schemas.microsoft.com/office/powerpoint/2010/main" val="3381344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1DAC4-0949-DF4B-FC26-9C004CE18EB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A1D003D-CE4D-B8D3-52E5-7F2991B39EB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7E18C6C-EDE3-49E9-5DB1-8952FB8172C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Analysis of institutional directions and policies: Familiarity with the European framework, such as the EU Adaptation Strategy (2021) and the Fit for 55 package, which aims to reduce emissions by 55% by 2030.</a:t>
            </a:r>
          </a:p>
          <a:p>
            <a:pPr algn="ctr" rtl="0">
              <a:lnSpc>
                <a:spcPct val="150000"/>
              </a:lnSpc>
            </a:pPr>
            <a:r>
              <a:rPr lang="el-GR" sz="2000">
                <a:solidFill>
                  <a:srgbClr val="000000"/>
                </a:solidFill>
                <a:latin typeface="Open Sans" panose="020B0606030504020204" pitchFamily="34" charset="0"/>
              </a:rPr>
              <a:t>Understanding the national framework, including Law 4936/2022 on the transition to climate neutrality and the ESPKA, which provides for 13 regional adaptation plans.</a:t>
            </a:r>
          </a:p>
          <a:p>
            <a:pPr algn="ctr" rtl="0">
              <a:lnSpc>
                <a:spcPct val="150000"/>
              </a:lnSpc>
            </a:pPr>
            <a:r>
              <a:rPr lang="el-GR" sz="2000">
                <a:solidFill>
                  <a:srgbClr val="000000"/>
                </a:solidFill>
                <a:latin typeface="Open Sans" panose="020B0606030504020204" pitchFamily="34" charset="0"/>
              </a:rPr>
              <a:t>Example: Implementation of the Covenant of Mayors by 350 Greek municipalities, committing to reducing emissions by 40% by 2030 through Sustainable Energy and Climate Action Plans (SECAP).</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B402FD9-8C9A-CB7F-306F-78037EA4B29B}"/>
              </a:ext>
            </a:extLst>
          </p:cNvPr>
          <p:cNvSpPr>
            <a:spLocks noGrp="1"/>
          </p:cNvSpPr>
          <p:nvPr>
            <p:ph type="sldNum" sz="quarter" idx="5"/>
          </p:nvPr>
        </p:nvSpPr>
        <p:spPr/>
        <p:txBody>
          <a:bodyPr/>
          <a:lstStyle/>
          <a:p>
            <a:pPr algn="l" rtl="0"/>
            <a:fld id="{0803DA13-78E3-4271-9A8A-C6991F53D5AB}" type="slidenum">
              <a:rPr lang="el-GR" smtClean="0"/>
              <a:t>27</a:t>
            </a:fld>
            <a:endParaRPr lang="el-GR"/>
          </a:p>
        </p:txBody>
      </p:sp>
    </p:spTree>
    <p:extLst>
      <p:ext uri="{BB962C8B-B14F-4D97-AF65-F5344CB8AC3E}">
        <p14:creationId xmlns:p14="http://schemas.microsoft.com/office/powerpoint/2010/main" val="325258586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B67A-7E10-F0F6-FFFD-FAC54595FB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B6C1C37-0B92-383C-8054-09C844EB3E9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B94CD2-D7CB-11C5-DD9F-7A9AD5D593D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a:t>
            </a:r>
          </a:p>
          <a:p>
            <a:pPr algn="ctr" rtl="0">
              <a:lnSpc>
                <a:spcPct val="150000"/>
              </a:lnSpc>
            </a:pPr>
            <a:r>
              <a:rPr lang="el-GR" sz="2000">
                <a:solidFill>
                  <a:srgbClr val="000000"/>
                </a:solidFill>
                <a:latin typeface="Open Sans" panose="020B0606030504020204" pitchFamily="34" charset="0"/>
              </a:rPr>
              <a:t>Role of municipalities: Critical for promoting RES, energy efficiency and sustainable water management.</a:t>
            </a:r>
          </a:p>
          <a:p>
            <a:pPr algn="ctr" rtl="0">
              <a:lnSpc>
                <a:spcPct val="150000"/>
              </a:lnSpc>
            </a:pPr>
            <a:r>
              <a:rPr lang="el-GR" sz="2000">
                <a:solidFill>
                  <a:srgbClr val="000000"/>
                </a:solidFill>
                <a:latin typeface="Open Sans" panose="020B0606030504020204" pitchFamily="34" charset="0"/>
              </a:rPr>
              <a:t>Strategies:</a:t>
            </a:r>
          </a:p>
          <a:p>
            <a:pPr algn="ctr" rtl="0">
              <a:lnSpc>
                <a:spcPct val="150000"/>
              </a:lnSpc>
            </a:pPr>
            <a:r>
              <a:rPr lang="el-GR" sz="2000">
                <a:solidFill>
                  <a:srgbClr val="000000"/>
                </a:solidFill>
                <a:latin typeface="Open Sans" panose="020B0606030504020204" pitchFamily="34" charset="0"/>
              </a:rPr>
              <a:t>Energy communities for local clean energy production.</a:t>
            </a:r>
          </a:p>
          <a:p>
            <a:pPr algn="ctr" rtl="0">
              <a:lnSpc>
                <a:spcPct val="150000"/>
              </a:lnSpc>
            </a:pPr>
            <a:r>
              <a:rPr lang="el-GR" sz="2000">
                <a:solidFill>
                  <a:srgbClr val="000000"/>
                </a:solidFill>
                <a:latin typeface="Open Sans" panose="020B0606030504020204" pitchFamily="34" charset="0"/>
              </a:rPr>
              <a:t>Building renovations and SAVE programs to reduce consumption.</a:t>
            </a:r>
          </a:p>
          <a:p>
            <a:pPr algn="ctr" rtl="0">
              <a:lnSpc>
                <a:spcPct val="150000"/>
              </a:lnSpc>
            </a:pPr>
            <a:r>
              <a:rPr lang="el-GR" sz="2000">
                <a:solidFill>
                  <a:srgbClr val="000000"/>
                </a:solidFill>
                <a:latin typeface="Open Sans" panose="020B0606030504020204" pitchFamily="34" charset="0"/>
              </a:rPr>
              <a:t>Modernization of lighting with LED and smart systems.</a:t>
            </a:r>
          </a:p>
          <a:p>
            <a:pPr algn="ctr" rtl="0">
              <a:lnSpc>
                <a:spcPct val="150000"/>
              </a:lnSpc>
            </a:pPr>
            <a:r>
              <a:rPr lang="el-GR" sz="2000">
                <a:solidFill>
                  <a:srgbClr val="000000"/>
                </a:solidFill>
                <a:latin typeface="Open Sans" panose="020B0606030504020204" pitchFamily="34" charset="0"/>
              </a:rPr>
              <a:t>Low-cost actions for immediate results.</a:t>
            </a:r>
          </a:p>
          <a:p>
            <a:pPr algn="ctr" rtl="0">
              <a:lnSpc>
                <a:spcPct val="150000"/>
              </a:lnSpc>
            </a:pPr>
            <a:r>
              <a:rPr lang="el-GR" sz="2000">
                <a:solidFill>
                  <a:srgbClr val="000000"/>
                </a:solidFill>
                <a:latin typeface="Open Sans" panose="020B0606030504020204" pitchFamily="34" charset="0"/>
              </a:rPr>
              <a:t>Water saving technologies (smart irrigation, telemetry, recycling).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F7C23CF-5F41-A28B-13AA-21751C1E796C}"/>
              </a:ext>
            </a:extLst>
          </p:cNvPr>
          <p:cNvSpPr>
            <a:spLocks noGrp="1"/>
          </p:cNvSpPr>
          <p:nvPr>
            <p:ph type="sldNum" sz="quarter" idx="5"/>
          </p:nvPr>
        </p:nvSpPr>
        <p:spPr/>
        <p:txBody>
          <a:bodyPr/>
          <a:lstStyle/>
          <a:p>
            <a:pPr algn="l" rtl="0"/>
            <a:fld id="{0803DA13-78E3-4271-9A8A-C6991F53D5AB}" type="slidenum">
              <a:rPr lang="el-GR" smtClean="0"/>
              <a:t>261</a:t>
            </a:fld>
            <a:endParaRPr lang="el-GR"/>
          </a:p>
        </p:txBody>
      </p:sp>
    </p:spTree>
    <p:extLst>
      <p:ext uri="{BB962C8B-B14F-4D97-AF65-F5344CB8AC3E}">
        <p14:creationId xmlns:p14="http://schemas.microsoft.com/office/powerpoint/2010/main" val="176479434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5222E-93A6-9250-6610-97166FD2C21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6192B65-BADE-BE38-BBD2-5BF3DE00B39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07F3C-4CAA-3EFC-A325-412094E3814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1.5 Promotion of Renewable Energy Sources and Energy Efficiency in Municipalities</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Environmental: Reducing CO₂ emissions and conserving water resources.</a:t>
            </a:r>
          </a:p>
          <a:p>
            <a:pPr algn="ctr" rtl="0">
              <a:lnSpc>
                <a:spcPct val="150000"/>
              </a:lnSpc>
            </a:pPr>
            <a:r>
              <a:rPr lang="el-GR" sz="2000">
                <a:solidFill>
                  <a:srgbClr val="000000"/>
                </a:solidFill>
                <a:latin typeface="Open Sans" panose="020B0606030504020204" pitchFamily="34" charset="0"/>
              </a:rPr>
              <a:t>Economics: Cost savings and strengthening the local economy.</a:t>
            </a:r>
          </a:p>
          <a:p>
            <a:pPr algn="ctr" rtl="0">
              <a:lnSpc>
                <a:spcPct val="150000"/>
              </a:lnSpc>
            </a:pPr>
            <a:r>
              <a:rPr lang="el-GR" sz="2000">
                <a:solidFill>
                  <a:srgbClr val="000000"/>
                </a:solidFill>
                <a:latin typeface="Open Sans" panose="020B0606030504020204" pitchFamily="34" charset="0"/>
              </a:rPr>
              <a:t>Social: Improving quality of life and raising awareness among citizens.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Prospects:</a:t>
            </a:r>
          </a:p>
          <a:p>
            <a:pPr algn="ctr" rtl="0">
              <a:lnSpc>
                <a:spcPct val="150000"/>
              </a:lnSpc>
            </a:pPr>
            <a:r>
              <a:rPr lang="el-GR" sz="2000">
                <a:solidFill>
                  <a:srgbClr val="000000"/>
                </a:solidFill>
                <a:latin typeface="Open Sans" panose="020B0606030504020204" pitchFamily="34" charset="0"/>
              </a:rPr>
              <a:t>Utilization of financial tools and partnerships.</a:t>
            </a:r>
          </a:p>
          <a:p>
            <a:pPr algn="ctr" rtl="0">
              <a:lnSpc>
                <a:spcPct val="150000"/>
              </a:lnSpc>
            </a:pPr>
            <a:r>
              <a:rPr lang="el-GR" sz="2000">
                <a:solidFill>
                  <a:srgbClr val="000000"/>
                </a:solidFill>
                <a:latin typeface="Open Sans" panose="020B0606030504020204" pitchFamily="34" charset="0"/>
              </a:rPr>
              <a:t>Integrating actions into local climate plans (SDAEK).</a:t>
            </a:r>
          </a:p>
          <a:p>
            <a:pPr algn="ctr" rtl="0">
              <a:lnSpc>
                <a:spcPct val="150000"/>
              </a:lnSpc>
            </a:pPr>
            <a:r>
              <a:rPr lang="el-GR" sz="2000">
                <a:solidFill>
                  <a:srgbClr val="000000"/>
                </a:solidFill>
                <a:latin typeface="Open Sans" panose="020B0606030504020204" pitchFamily="34" charset="0"/>
              </a:rPr>
              <a:t>Municipalities can be models of sustainable development, contributing to climate neutrality goals.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B0FF718-F5EC-1025-F2F7-97FD34516D86}"/>
              </a:ext>
            </a:extLst>
          </p:cNvPr>
          <p:cNvSpPr>
            <a:spLocks noGrp="1"/>
          </p:cNvSpPr>
          <p:nvPr>
            <p:ph type="sldNum" sz="quarter" idx="5"/>
          </p:nvPr>
        </p:nvSpPr>
        <p:spPr/>
        <p:txBody>
          <a:bodyPr/>
          <a:lstStyle/>
          <a:p>
            <a:pPr algn="l" rtl="0"/>
            <a:fld id="{0803DA13-78E3-4271-9A8A-C6991F53D5AB}" type="slidenum">
              <a:rPr lang="el-GR" smtClean="0"/>
              <a:t>262</a:t>
            </a:fld>
            <a:endParaRPr lang="el-GR"/>
          </a:p>
        </p:txBody>
      </p:sp>
    </p:spTree>
    <p:extLst>
      <p:ext uri="{BB962C8B-B14F-4D97-AF65-F5344CB8AC3E}">
        <p14:creationId xmlns:p14="http://schemas.microsoft.com/office/powerpoint/2010/main" val="3640230532"/>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8D0D-278D-9EA8-B04F-86A88A88E9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83D838-0C72-FDA8-A972-6C33CDAA241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7EC49B4-7C6F-FDF2-3245-E027BF6305AF}"/>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Introduction to Circular Economy and Sustainable Waste Management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Definition of Circular Economy:</a:t>
            </a:r>
          </a:p>
          <a:p>
            <a:pPr algn="ctr" rtl="0">
              <a:lnSpc>
                <a:spcPct val="150000"/>
              </a:lnSpc>
            </a:pPr>
            <a:r>
              <a:rPr lang="el-GR" sz="2000" dirty="0">
                <a:solidFill>
                  <a:srgbClr val="000000"/>
                </a:solidFill>
                <a:latin typeface="Open Sans" panose="020B0606030504020204" pitchFamily="34" charset="0"/>
              </a:rPr>
              <a:t>A development model that promotes the reduction, reuse and recycling of materials.</a:t>
            </a:r>
          </a:p>
          <a:p>
            <a:pPr algn="ctr" rtl="0">
              <a:lnSpc>
                <a:spcPct val="150000"/>
              </a:lnSpc>
            </a:pPr>
            <a:r>
              <a:rPr lang="el-GR" sz="2000" dirty="0">
                <a:solidFill>
                  <a:srgbClr val="000000"/>
                </a:solidFill>
                <a:latin typeface="Open Sans" panose="020B0606030504020204" pitchFamily="34" charset="0"/>
              </a:rPr>
              <a:t>Goal: Minimize waste, protect the environment and preserve the value of materials.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4661337-7533-4DC0-1ECA-0113DF235F7C}"/>
              </a:ext>
            </a:extLst>
          </p:cNvPr>
          <p:cNvSpPr>
            <a:spLocks noGrp="1"/>
          </p:cNvSpPr>
          <p:nvPr>
            <p:ph type="sldNum" sz="quarter" idx="5"/>
          </p:nvPr>
        </p:nvSpPr>
        <p:spPr/>
        <p:txBody>
          <a:bodyPr/>
          <a:lstStyle/>
          <a:p>
            <a:pPr algn="l" rtl="0"/>
            <a:fld id="{0803DA13-78E3-4271-9A8A-C6991F53D5AB}" type="slidenum">
              <a:rPr lang="el-GR" smtClean="0"/>
              <a:t>263</a:t>
            </a:fld>
            <a:endParaRPr lang="el-GR"/>
          </a:p>
        </p:txBody>
      </p:sp>
    </p:spTree>
    <p:extLst>
      <p:ext uri="{BB962C8B-B14F-4D97-AF65-F5344CB8AC3E}">
        <p14:creationId xmlns:p14="http://schemas.microsoft.com/office/powerpoint/2010/main" val="3651189446"/>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7B99-0048-2C04-CA73-987069AC49C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D48B77-EF0F-A781-937A-3D8DD8D1CF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BCA74E6-CB6E-71FB-CA86-9C466ADFAB18}"/>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Importance for Local Government:</a:t>
            </a:r>
          </a:p>
          <a:p>
            <a:pPr algn="ctr" rtl="0">
              <a:lnSpc>
                <a:spcPct val="150000"/>
              </a:lnSpc>
            </a:pPr>
            <a:r>
              <a:rPr lang="el-GR" sz="2000" dirty="0">
                <a:solidFill>
                  <a:srgbClr val="000000"/>
                </a:solidFill>
                <a:latin typeface="Open Sans" panose="020B0606030504020204" pitchFamily="34" charset="0"/>
              </a:rPr>
              <a:t>Municipalities manage a large volume of municipal waste (5.2 million tons annually in Greece, ELSTAT).</a:t>
            </a:r>
          </a:p>
          <a:p>
            <a:pPr algn="ctr" rtl="0">
              <a:lnSpc>
                <a:spcPct val="150000"/>
              </a:lnSpc>
            </a:pPr>
            <a:r>
              <a:rPr lang="el-GR" sz="2000" dirty="0">
                <a:solidFill>
                  <a:srgbClr val="000000"/>
                </a:solidFill>
                <a:latin typeface="Open Sans" panose="020B0606030504020204" pitchFamily="34" charset="0"/>
              </a:rPr>
              <a:t>They implement prevention, recycling and reuse policies, influencing consumer habits.</a:t>
            </a:r>
          </a:p>
          <a:p>
            <a:pPr algn="ctr" rtl="0">
              <a:lnSpc>
                <a:spcPct val="150000"/>
              </a:lnSpc>
            </a:pPr>
            <a:r>
              <a:rPr lang="el-GR" sz="2000" dirty="0">
                <a:solidFill>
                  <a:srgbClr val="000000"/>
                </a:solidFill>
                <a:latin typeface="Open Sans" panose="020B0606030504020204" pitchFamily="34" charset="0"/>
              </a:rPr>
              <a:t>They contribute to reducing the environmental footprint and saving resources.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ECF7561-C890-F7F3-F051-2507AA3EAA2A}"/>
              </a:ext>
            </a:extLst>
          </p:cNvPr>
          <p:cNvSpPr>
            <a:spLocks noGrp="1"/>
          </p:cNvSpPr>
          <p:nvPr>
            <p:ph type="sldNum" sz="quarter" idx="5"/>
          </p:nvPr>
        </p:nvSpPr>
        <p:spPr/>
        <p:txBody>
          <a:bodyPr/>
          <a:lstStyle/>
          <a:p>
            <a:pPr algn="l" rtl="0"/>
            <a:fld id="{0803DA13-78E3-4271-9A8A-C6991F53D5AB}" type="slidenum">
              <a:rPr lang="el-GR" smtClean="0"/>
              <a:t>264</a:t>
            </a:fld>
            <a:endParaRPr lang="el-GR"/>
          </a:p>
        </p:txBody>
      </p:sp>
    </p:spTree>
    <p:extLst>
      <p:ext uri="{BB962C8B-B14F-4D97-AF65-F5344CB8AC3E}">
        <p14:creationId xmlns:p14="http://schemas.microsoft.com/office/powerpoint/2010/main" val="36924936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9DAB-A05A-637C-F1A1-F164A163AE6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396324-9802-2DC8-B186-726E2C58DA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81D18F4-4716-DA42-6F9C-801253ACC36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Policy Framework:</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European: Green Deal, Circular Economy Action Plan, 60% municipal waste recycling target by 2030.</a:t>
            </a:r>
          </a:p>
          <a:p>
            <a:pPr algn="ctr" rtl="0">
              <a:lnSpc>
                <a:spcPct val="150000"/>
              </a:lnSpc>
            </a:pPr>
            <a:r>
              <a:rPr lang="el-GR" sz="2000">
                <a:solidFill>
                  <a:srgbClr val="000000"/>
                </a:solidFill>
                <a:latin typeface="Open Sans" panose="020B0606030504020204" pitchFamily="34" charset="0"/>
              </a:rPr>
              <a:t>National: National Waste Management Plan (NWMP) 2020-2030, target of 55% recycling by 2025.</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Low recycling rate in Greece (21% in 2022, compared to 48% in the EU).</a:t>
            </a:r>
          </a:p>
          <a:p>
            <a:pPr algn="ctr" rtl="0">
              <a:lnSpc>
                <a:spcPct val="150000"/>
              </a:lnSpc>
            </a:pPr>
            <a:r>
              <a:rPr lang="el-GR" sz="2000">
                <a:solidFill>
                  <a:srgbClr val="000000"/>
                </a:solidFill>
                <a:latin typeface="Open Sans" panose="020B0606030504020204" pitchFamily="34" charset="0"/>
              </a:rPr>
              <a:t>Lack of infrastructure, limited funding, low citizen awareness.</a:t>
            </a:r>
          </a:p>
          <a:p>
            <a:pPr algn="ctr" rtl="0">
              <a:lnSpc>
                <a:spcPct val="150000"/>
              </a:lnSpc>
            </a:pPr>
            <a:r>
              <a:rPr lang="el-GR" sz="2000">
                <a:solidFill>
                  <a:srgbClr val="000000"/>
                </a:solidFill>
                <a:latin typeface="Open Sans" panose="020B0606030504020204" pitchFamily="34" charset="0"/>
              </a:rPr>
              <a:t>Complex legislative framework and bureaucracy.</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2A8CBE4-896E-3A6D-39FA-3AF96EB11159}"/>
              </a:ext>
            </a:extLst>
          </p:cNvPr>
          <p:cNvSpPr>
            <a:spLocks noGrp="1"/>
          </p:cNvSpPr>
          <p:nvPr>
            <p:ph type="sldNum" sz="quarter" idx="5"/>
          </p:nvPr>
        </p:nvSpPr>
        <p:spPr/>
        <p:txBody>
          <a:bodyPr/>
          <a:lstStyle/>
          <a:p>
            <a:pPr algn="l" rtl="0"/>
            <a:fld id="{0803DA13-78E3-4271-9A8A-C6991F53D5AB}" type="slidenum">
              <a:rPr lang="el-GR" smtClean="0"/>
              <a:t>265</a:t>
            </a:fld>
            <a:endParaRPr lang="el-GR"/>
          </a:p>
        </p:txBody>
      </p:sp>
    </p:spTree>
    <p:extLst>
      <p:ext uri="{BB962C8B-B14F-4D97-AF65-F5344CB8AC3E}">
        <p14:creationId xmlns:p14="http://schemas.microsoft.com/office/powerpoint/2010/main" val="3336824006"/>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3972-4122-07FD-BD3E-6B556112BCF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8FA8970-4C11-1544-FA10-1396C02C0F9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37549CE-6195-0CDF-87D4-2CF4115C7FF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Opportunities:</a:t>
            </a:r>
          </a:p>
          <a:p>
            <a:pPr algn="ctr" rtl="0">
              <a:lnSpc>
                <a:spcPct val="150000"/>
              </a:lnSpc>
            </a:pPr>
            <a:r>
              <a:rPr lang="el-GR" sz="2000">
                <a:solidFill>
                  <a:srgbClr val="000000"/>
                </a:solidFill>
                <a:latin typeface="Open Sans" panose="020B0606030504020204" pitchFamily="34" charset="0"/>
              </a:rPr>
              <a:t>Funding from NSRF, Interreg, LIFE, Horizon Europe, Recovery Fund.</a:t>
            </a:r>
          </a:p>
          <a:p>
            <a:pPr algn="ctr" rtl="0">
              <a:lnSpc>
                <a:spcPct val="150000"/>
              </a:lnSpc>
            </a:pPr>
            <a:r>
              <a:rPr lang="el-GR" sz="2000">
                <a:solidFill>
                  <a:srgbClr val="000000"/>
                </a:solidFill>
                <a:latin typeface="Open Sans" panose="020B0606030504020204" pitchFamily="34" charset="0"/>
              </a:rPr>
              <a:t>Job creation and innovation through local initiatives.</a:t>
            </a:r>
          </a:p>
          <a:p>
            <a:pPr algn="ctr" rtl="0">
              <a:lnSpc>
                <a:spcPct val="150000"/>
              </a:lnSpc>
            </a:pPr>
            <a:r>
              <a:rPr lang="el-GR" sz="2000">
                <a:solidFill>
                  <a:srgbClr val="000000"/>
                </a:solidFill>
                <a:latin typeface="Open Sans" panose="020B0606030504020204" pitchFamily="34" charset="0"/>
              </a:rPr>
              <a:t>Strengthening social cohesion through citizen participation.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48F4A39-3E3F-4BD3-74E4-FC81660BE32C}"/>
              </a:ext>
            </a:extLst>
          </p:cNvPr>
          <p:cNvSpPr>
            <a:spLocks noGrp="1"/>
          </p:cNvSpPr>
          <p:nvPr>
            <p:ph type="sldNum" sz="quarter" idx="5"/>
          </p:nvPr>
        </p:nvSpPr>
        <p:spPr/>
        <p:txBody>
          <a:bodyPr/>
          <a:lstStyle/>
          <a:p>
            <a:pPr algn="l" rtl="0"/>
            <a:fld id="{0803DA13-78E3-4271-9A8A-C6991F53D5AB}" type="slidenum">
              <a:rPr lang="el-GR" smtClean="0"/>
              <a:t>266</a:t>
            </a:fld>
            <a:endParaRPr lang="el-GR"/>
          </a:p>
        </p:txBody>
      </p:sp>
    </p:spTree>
    <p:extLst>
      <p:ext uri="{BB962C8B-B14F-4D97-AF65-F5344CB8AC3E}">
        <p14:creationId xmlns:p14="http://schemas.microsoft.com/office/powerpoint/2010/main" val="405609420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8C5A-8B1C-18FD-B428-9EAE5083D03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5041FA2-DCDB-3D55-2EDA-EF8DFFDE43F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0324312-E86C-C056-449B-B7DE9402AF0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Circular Economy Initiatives in Municipalities</a:t>
            </a:r>
          </a:p>
          <a:p>
            <a:pPr algn="ctr" rtl="0">
              <a:lnSpc>
                <a:spcPct val="150000"/>
              </a:lnSpc>
            </a:pPr>
            <a:r>
              <a:rPr lang="el-GR" sz="2000">
                <a:solidFill>
                  <a:srgbClr val="000000"/>
                </a:solidFill>
                <a:latin typeface="Open Sans" panose="020B0606030504020204" pitchFamily="34" charset="0"/>
              </a:rPr>
              <a:t>Recycling:</a:t>
            </a:r>
          </a:p>
          <a:p>
            <a:pPr algn="ctr" rtl="0">
              <a:lnSpc>
                <a:spcPct val="150000"/>
              </a:lnSpc>
            </a:pPr>
            <a:r>
              <a:rPr lang="el-GR" sz="2000">
                <a:solidFill>
                  <a:srgbClr val="000000"/>
                </a:solidFill>
                <a:latin typeface="Open Sans" panose="020B0606030504020204" pitchFamily="34" charset="0"/>
              </a:rPr>
              <a:t>Definition:</a:t>
            </a:r>
          </a:p>
          <a:p>
            <a:pPr algn="ctr" rtl="0">
              <a:lnSpc>
                <a:spcPct val="150000"/>
              </a:lnSpc>
            </a:pPr>
            <a:r>
              <a:rPr lang="el-GR" sz="2000">
                <a:solidFill>
                  <a:srgbClr val="000000"/>
                </a:solidFill>
                <a:latin typeface="Open Sans" panose="020B0606030504020204" pitchFamily="34" charset="0"/>
              </a:rPr>
              <a:t>Recovery of materials (paper, plastic, glass, metals) for reuse in production.</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Expansion of sorting at source with separate collection of waste streams.</a:t>
            </a:r>
          </a:p>
          <a:p>
            <a:pPr algn="ctr" rtl="0">
              <a:lnSpc>
                <a:spcPct val="150000"/>
              </a:lnSpc>
            </a:pPr>
            <a:r>
              <a:rPr lang="el-GR" sz="2000">
                <a:solidFill>
                  <a:srgbClr val="000000"/>
                </a:solidFill>
                <a:latin typeface="Open Sans" panose="020B0606030504020204" pitchFamily="34" charset="0"/>
              </a:rPr>
              <a:t>Installation of recycling corners in public spaces (parks, squares).</a:t>
            </a:r>
          </a:p>
          <a:p>
            <a:pPr algn="ctr" rtl="0">
              <a:lnSpc>
                <a:spcPct val="150000"/>
              </a:lnSpc>
            </a:pPr>
            <a:r>
              <a:rPr lang="el-GR" sz="2000">
                <a:solidFill>
                  <a:srgbClr val="000000"/>
                </a:solidFill>
                <a:latin typeface="Open Sans" panose="020B0606030504020204" pitchFamily="34" charset="0"/>
              </a:rPr>
              <a:t>Strengthening Recyclable Materials Sorting Centers (KDAY).</a:t>
            </a:r>
          </a:p>
          <a:p>
            <a:pPr algn="ctr" rtl="0">
              <a:lnSpc>
                <a:spcPct val="150000"/>
              </a:lnSpc>
            </a:pPr>
            <a:r>
              <a:rPr lang="el-GR" sz="2000">
                <a:solidFill>
                  <a:srgbClr val="000000"/>
                </a:solidFill>
                <a:latin typeface="Open Sans" panose="020B0606030504020204" pitchFamily="34" charset="0"/>
              </a:rPr>
              <a:t>Awareness campaigns for proper waste sorting.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643682A-5D09-9BA7-2357-CFE5967930A3}"/>
              </a:ext>
            </a:extLst>
          </p:cNvPr>
          <p:cNvSpPr>
            <a:spLocks noGrp="1"/>
          </p:cNvSpPr>
          <p:nvPr>
            <p:ph type="sldNum" sz="quarter" idx="5"/>
          </p:nvPr>
        </p:nvSpPr>
        <p:spPr/>
        <p:txBody>
          <a:bodyPr/>
          <a:lstStyle/>
          <a:p>
            <a:pPr algn="l" rtl="0"/>
            <a:fld id="{0803DA13-78E3-4271-9A8A-C6991F53D5AB}" type="slidenum">
              <a:rPr lang="el-GR" smtClean="0"/>
              <a:t>267</a:t>
            </a:fld>
            <a:endParaRPr lang="el-GR"/>
          </a:p>
        </p:txBody>
      </p:sp>
    </p:spTree>
    <p:extLst>
      <p:ext uri="{BB962C8B-B14F-4D97-AF65-F5344CB8AC3E}">
        <p14:creationId xmlns:p14="http://schemas.microsoft.com/office/powerpoint/2010/main" val="774443280"/>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FD6B-C76F-48FB-51A1-DA1A994D63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06E1DE-F6B4-4521-E1CF-CFE10911AC2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76C6AB-D5FB-3518-EEF0-D9BB5000EC1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Municipality of Vari-Voula-Vouliagmeni: Source sorting program with four streams, recycling rate 35%.</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Municipality of Heraklion, Crete: Underground recycling bins for better aesthetics and efficiency.</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Reduction of waste in landfills.</a:t>
            </a:r>
          </a:p>
          <a:p>
            <a:pPr algn="ctr" rtl="0">
              <a:lnSpc>
                <a:spcPct val="150000"/>
              </a:lnSpc>
            </a:pPr>
            <a:r>
              <a:rPr lang="el-GR" sz="2000">
                <a:solidFill>
                  <a:srgbClr val="000000"/>
                </a:solidFill>
                <a:latin typeface="Open Sans" panose="020B0606030504020204" pitchFamily="34" charset="0"/>
              </a:rPr>
              <a:t>Saving raw materials and energy.</a:t>
            </a:r>
          </a:p>
          <a:p>
            <a:pPr algn="ctr" rtl="0">
              <a:lnSpc>
                <a:spcPct val="150000"/>
              </a:lnSpc>
            </a:pPr>
            <a:r>
              <a:rPr lang="el-GR" sz="2000">
                <a:solidFill>
                  <a:srgbClr val="000000"/>
                </a:solidFill>
                <a:latin typeface="Open Sans" panose="020B0606030504020204" pitchFamily="34" charset="0"/>
              </a:rPr>
              <a:t>Creation of jobs in recycling units.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4C6ED4F-4D63-CD7C-7869-892B94E811AC}"/>
              </a:ext>
            </a:extLst>
          </p:cNvPr>
          <p:cNvSpPr>
            <a:spLocks noGrp="1"/>
          </p:cNvSpPr>
          <p:nvPr>
            <p:ph type="sldNum" sz="quarter" idx="5"/>
          </p:nvPr>
        </p:nvSpPr>
        <p:spPr/>
        <p:txBody>
          <a:bodyPr/>
          <a:lstStyle/>
          <a:p>
            <a:pPr algn="l" rtl="0"/>
            <a:fld id="{0803DA13-78E3-4271-9A8A-C6991F53D5AB}" type="slidenum">
              <a:rPr lang="el-GR" smtClean="0"/>
              <a:t>268</a:t>
            </a:fld>
            <a:endParaRPr lang="el-GR"/>
          </a:p>
        </p:txBody>
      </p:sp>
    </p:spTree>
    <p:extLst>
      <p:ext uri="{BB962C8B-B14F-4D97-AF65-F5344CB8AC3E}">
        <p14:creationId xmlns:p14="http://schemas.microsoft.com/office/powerpoint/2010/main" val="14219867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E70A-98B5-F2E6-1C8B-6E9750BCA59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4A998C6-7B77-F67D-3532-B05DD09D8E9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DF0D8DC-C543-DFE9-43D2-E5F0C07D6D7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Insufficient infrastructure in small/remote municipalities.</a:t>
            </a:r>
          </a:p>
          <a:p>
            <a:pPr algn="ctr" rtl="0">
              <a:lnSpc>
                <a:spcPct val="150000"/>
              </a:lnSpc>
            </a:pPr>
            <a:r>
              <a:rPr lang="el-GR" sz="2000">
                <a:solidFill>
                  <a:srgbClr val="000000"/>
                </a:solidFill>
                <a:latin typeface="Open Sans" panose="020B0606030504020204" pitchFamily="34" charset="0"/>
              </a:rPr>
              <a:t>Low citizen participation due to lack of information.</a:t>
            </a:r>
          </a:p>
          <a:p>
            <a:pPr algn="ctr" rtl="0">
              <a:lnSpc>
                <a:spcPct val="150000"/>
              </a:lnSpc>
            </a:pPr>
            <a:r>
              <a:rPr lang="el-GR" sz="2000">
                <a:solidFill>
                  <a:srgbClr val="000000"/>
                </a:solidFill>
                <a:latin typeface="Open Sans" panose="020B0606030504020204" pitchFamily="34" charset="0"/>
              </a:rPr>
              <a:t>Need for continuous training and motivation.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Funding from NSRF and LIFE for infrastructure.</a:t>
            </a:r>
          </a:p>
          <a:p>
            <a:pPr algn="ctr" rtl="0">
              <a:lnSpc>
                <a:spcPct val="150000"/>
              </a:lnSpc>
            </a:pPr>
            <a:r>
              <a:rPr lang="el-GR" sz="2000">
                <a:solidFill>
                  <a:srgbClr val="000000"/>
                </a:solidFill>
                <a:latin typeface="Open Sans" panose="020B0606030504020204" pitchFamily="34" charset="0"/>
              </a:rPr>
              <a:t>Educational programs in schools and local communities.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369B142-FE66-D9BB-6BB7-ED4F62A495CE}"/>
              </a:ext>
            </a:extLst>
          </p:cNvPr>
          <p:cNvSpPr>
            <a:spLocks noGrp="1"/>
          </p:cNvSpPr>
          <p:nvPr>
            <p:ph type="sldNum" sz="quarter" idx="5"/>
          </p:nvPr>
        </p:nvSpPr>
        <p:spPr/>
        <p:txBody>
          <a:bodyPr/>
          <a:lstStyle/>
          <a:p>
            <a:pPr algn="l" rtl="0"/>
            <a:fld id="{0803DA13-78E3-4271-9A8A-C6991F53D5AB}" type="slidenum">
              <a:rPr lang="el-GR" smtClean="0"/>
              <a:t>269</a:t>
            </a:fld>
            <a:endParaRPr lang="el-GR"/>
          </a:p>
        </p:txBody>
      </p:sp>
    </p:spTree>
    <p:extLst>
      <p:ext uri="{BB962C8B-B14F-4D97-AF65-F5344CB8AC3E}">
        <p14:creationId xmlns:p14="http://schemas.microsoft.com/office/powerpoint/2010/main" val="243259344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6996-70D8-7A2E-DF0D-9389EDB708D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96E184-100A-34A6-0B65-D0D2EA89001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77B84-6E7C-58B2-846C-4F5CBC83600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Composting: Definition:</a:t>
            </a:r>
          </a:p>
          <a:p>
            <a:pPr algn="ctr" rtl="0">
              <a:lnSpc>
                <a:spcPct val="150000"/>
              </a:lnSpc>
            </a:pPr>
            <a:r>
              <a:rPr lang="el-GR" sz="2000">
                <a:solidFill>
                  <a:srgbClr val="000000"/>
                </a:solidFill>
                <a:latin typeface="Open Sans" panose="020B0606030504020204" pitchFamily="34" charset="0"/>
              </a:rPr>
              <a:t>Conversion of organic waste (food scraps, branches) into soil conditioner.</a:t>
            </a:r>
          </a:p>
          <a:p>
            <a:pPr algn="ctr" rtl="0">
              <a:lnSpc>
                <a:spcPct val="150000"/>
              </a:lnSpc>
            </a:pPr>
            <a:r>
              <a:rPr lang="el-GR" sz="2000">
                <a:solidFill>
                  <a:srgbClr val="000000"/>
                </a:solidFill>
                <a:latin typeface="Open Sans" panose="020B0606030504020204" pitchFamily="34" charset="0"/>
              </a:rPr>
              <a:t>Meaning:</a:t>
            </a:r>
          </a:p>
          <a:p>
            <a:pPr algn="ctr" rtl="0">
              <a:lnSpc>
                <a:spcPct val="150000"/>
              </a:lnSpc>
            </a:pPr>
            <a:r>
              <a:rPr lang="el-GR" sz="2000">
                <a:solidFill>
                  <a:srgbClr val="000000"/>
                </a:solidFill>
                <a:latin typeface="Open Sans" panose="020B0606030504020204" pitchFamily="34" charset="0"/>
              </a:rPr>
              <a:t>Organic waste constitutes ~40% of municipal waste in Greece.</a:t>
            </a:r>
          </a:p>
          <a:p>
            <a:pPr algn="ctr" rtl="0">
              <a:lnSpc>
                <a:spcPct val="150000"/>
              </a:lnSpc>
            </a:pPr>
            <a:r>
              <a:rPr lang="el-GR" sz="2000">
                <a:solidFill>
                  <a:srgbClr val="000000"/>
                </a:solidFill>
                <a:latin typeface="Open Sans" panose="020B0606030504020204" pitchFamily="34" charset="0"/>
              </a:rPr>
              <a:t>Reduces methane emissions from landfills.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5364F8B-7716-FA49-CB0B-7A5940A578EA}"/>
              </a:ext>
            </a:extLst>
          </p:cNvPr>
          <p:cNvSpPr>
            <a:spLocks noGrp="1"/>
          </p:cNvSpPr>
          <p:nvPr>
            <p:ph type="sldNum" sz="quarter" idx="5"/>
          </p:nvPr>
        </p:nvSpPr>
        <p:spPr/>
        <p:txBody>
          <a:bodyPr/>
          <a:lstStyle/>
          <a:p>
            <a:pPr algn="l" rtl="0"/>
            <a:fld id="{0803DA13-78E3-4271-9A8A-C6991F53D5AB}" type="slidenum">
              <a:rPr lang="el-GR" smtClean="0"/>
              <a:t>270</a:t>
            </a:fld>
            <a:endParaRPr lang="el-GR"/>
          </a:p>
        </p:txBody>
      </p:sp>
    </p:spTree>
    <p:extLst>
      <p:ext uri="{BB962C8B-B14F-4D97-AF65-F5344CB8AC3E}">
        <p14:creationId xmlns:p14="http://schemas.microsoft.com/office/powerpoint/2010/main" val="2283227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60B4-1952-FB60-F1C3-ACDBF7210C2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5BD8A4D-C5FE-DE73-3DE6-79828E7A009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AA9C7C9-201F-BE39-D598-FFC27D29AFF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Identification and assessment of climate risks and vulnerability: Developing skills to identify local climate risks, such as floods, heat waves, forest fires and coastal erosion, which particularly affect Greek regions.</a:t>
            </a:r>
          </a:p>
          <a:p>
            <a:pPr algn="ctr" rtl="0">
              <a:lnSpc>
                <a:spcPct val="150000"/>
              </a:lnSpc>
            </a:pPr>
            <a:r>
              <a:rPr lang="el-GR" sz="2000">
                <a:solidFill>
                  <a:srgbClr val="000000"/>
                </a:solidFill>
                <a:latin typeface="Open Sans" panose="020B0606030504020204" pitchFamily="34" charset="0"/>
              </a:rPr>
              <a:t>Learning vulnerability assessment methods, such as the use of risk indicators (e.g. population exposure to floods, estimate: 15% of residents in coastal areas, Ministry of Environment and Natural Resources 2023).</a:t>
            </a:r>
          </a:p>
          <a:p>
            <a:pPr algn="ctr" rtl="0">
              <a:lnSpc>
                <a:spcPct val="150000"/>
              </a:lnSpc>
            </a:pPr>
            <a:r>
              <a:rPr lang="el-GR" sz="2000">
                <a:solidFill>
                  <a:srgbClr val="000000"/>
                </a:solidFill>
                <a:latin typeface="Open Sans" panose="020B0606030504020204" pitchFamily="34" charset="0"/>
              </a:rPr>
              <a:t>Practical exercise: Mapping climate risks at a local level, e.g. identifying vulnerable areas in the Municipality of Chios due to sea level rise.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DEA83EC-8A59-A131-CD10-3A441E24128A}"/>
              </a:ext>
            </a:extLst>
          </p:cNvPr>
          <p:cNvSpPr>
            <a:spLocks noGrp="1"/>
          </p:cNvSpPr>
          <p:nvPr>
            <p:ph type="sldNum" sz="quarter" idx="5"/>
          </p:nvPr>
        </p:nvSpPr>
        <p:spPr/>
        <p:txBody>
          <a:bodyPr/>
          <a:lstStyle/>
          <a:p>
            <a:pPr algn="l" rtl="0"/>
            <a:fld id="{0803DA13-78E3-4271-9A8A-C6991F53D5AB}" type="slidenum">
              <a:rPr lang="el-GR" smtClean="0"/>
              <a:t>28</a:t>
            </a:fld>
            <a:endParaRPr lang="el-GR"/>
          </a:p>
        </p:txBody>
      </p:sp>
    </p:spTree>
    <p:extLst>
      <p:ext uri="{BB962C8B-B14F-4D97-AF65-F5344CB8AC3E}">
        <p14:creationId xmlns:p14="http://schemas.microsoft.com/office/powerpoint/2010/main" val="248231828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32141-D18E-617F-260F-F202A1D210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5824D2-C47C-1829-25B9-380F3636A4E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0B5685C-F2DE-E1D5-0426-52FF14D1391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Free or subsidized home composters for households.</a:t>
            </a:r>
          </a:p>
          <a:p>
            <a:pPr algn="ctr" rtl="0">
              <a:lnSpc>
                <a:spcPct val="150000"/>
              </a:lnSpc>
            </a:pPr>
            <a:r>
              <a:rPr lang="el-GR" sz="2000">
                <a:solidFill>
                  <a:srgbClr val="000000"/>
                </a:solidFill>
                <a:latin typeface="Open Sans" panose="020B0606030504020204" pitchFamily="34" charset="0"/>
              </a:rPr>
              <a:t>Community composting stations in parks or municipal facilities.</a:t>
            </a:r>
          </a:p>
          <a:p>
            <a:pPr algn="ctr" rtl="0">
              <a:lnSpc>
                <a:spcPct val="150000"/>
              </a:lnSpc>
            </a:pPr>
            <a:r>
              <a:rPr lang="el-GR" sz="2000">
                <a:solidFill>
                  <a:srgbClr val="000000"/>
                </a:solidFill>
                <a:latin typeface="Open Sans" panose="020B0606030504020204" pitchFamily="34" charset="0"/>
              </a:rPr>
              <a:t>Separate collection of biowaste with brown bins (ESDA).</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Athens: Distribution of home composters and community stations in neighborhoods.</a:t>
            </a:r>
          </a:p>
          <a:p>
            <a:pPr algn="ctr" rtl="0">
              <a:lnSpc>
                <a:spcPct val="150000"/>
              </a:lnSpc>
            </a:pPr>
            <a:r>
              <a:rPr lang="el-GR" sz="2000">
                <a:solidFill>
                  <a:srgbClr val="000000"/>
                </a:solidFill>
                <a:latin typeface="Open Sans" panose="020B0606030504020204" pitchFamily="34" charset="0"/>
              </a:rPr>
              <a:t>Municipality of Chania: Collection of biowaste from restaurants and production of compost for gardens.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97E8A73-EC71-C04E-5262-0AE2014BF451}"/>
              </a:ext>
            </a:extLst>
          </p:cNvPr>
          <p:cNvSpPr>
            <a:spLocks noGrp="1"/>
          </p:cNvSpPr>
          <p:nvPr>
            <p:ph type="sldNum" sz="quarter" idx="5"/>
          </p:nvPr>
        </p:nvSpPr>
        <p:spPr/>
        <p:txBody>
          <a:bodyPr/>
          <a:lstStyle/>
          <a:p>
            <a:pPr algn="l" rtl="0"/>
            <a:fld id="{0803DA13-78E3-4271-9A8A-C6991F53D5AB}" type="slidenum">
              <a:rPr lang="el-GR" smtClean="0"/>
              <a:t>271</a:t>
            </a:fld>
            <a:endParaRPr lang="el-GR"/>
          </a:p>
        </p:txBody>
      </p:sp>
    </p:spTree>
    <p:extLst>
      <p:ext uri="{BB962C8B-B14F-4D97-AF65-F5344CB8AC3E}">
        <p14:creationId xmlns:p14="http://schemas.microsoft.com/office/powerpoint/2010/main" val="200408521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90D33-1CC0-6BF4-36C7-F93F9C155C1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E5A1D2F-1DBD-BC61-77B3-E017A3944FE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944563-0415-3C3E-4E32-4A2242640F8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Reduction of waste volume by 30–40%.</a:t>
            </a:r>
          </a:p>
          <a:p>
            <a:pPr algn="ctr" rtl="0">
              <a:lnSpc>
                <a:spcPct val="150000"/>
              </a:lnSpc>
            </a:pPr>
            <a:r>
              <a:rPr lang="el-GR" sz="2000">
                <a:solidFill>
                  <a:srgbClr val="000000"/>
                </a:solidFill>
                <a:latin typeface="Open Sans" panose="020B0606030504020204" pitchFamily="34" charset="0"/>
              </a:rPr>
              <a:t>Production of quality compost for parks and agriculture.</a:t>
            </a:r>
          </a:p>
          <a:p>
            <a:pPr algn="ctr" rtl="0">
              <a:lnSpc>
                <a:spcPct val="150000"/>
              </a:lnSpc>
            </a:pPr>
            <a:r>
              <a:rPr lang="el-GR" sz="2000">
                <a:solidFill>
                  <a:srgbClr val="000000"/>
                </a:solidFill>
                <a:latin typeface="Open Sans" panose="020B0606030504020204" pitchFamily="34" charset="0"/>
              </a:rPr>
              <a:t>Strengthening environmental awareness.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Need for citizen education on proper composting.</a:t>
            </a:r>
          </a:p>
          <a:p>
            <a:pPr algn="ctr" rtl="0">
              <a:lnSpc>
                <a:spcPct val="150000"/>
              </a:lnSpc>
            </a:pPr>
            <a:r>
              <a:rPr lang="el-GR" sz="2000">
                <a:solidFill>
                  <a:srgbClr val="000000"/>
                </a:solidFill>
                <a:latin typeface="Open Sans" panose="020B0606030504020204" pitchFamily="34" charset="0"/>
              </a:rPr>
              <a:t>Limited spaces for community composting.</a:t>
            </a:r>
          </a:p>
          <a:p>
            <a:pPr algn="ctr" rtl="0">
              <a:lnSpc>
                <a:spcPct val="150000"/>
              </a:lnSpc>
            </a:pPr>
            <a:r>
              <a:rPr lang="el-GR" sz="2000">
                <a:solidFill>
                  <a:srgbClr val="000000"/>
                </a:solidFill>
                <a:latin typeface="Open Sans" panose="020B0606030504020204" pitchFamily="34" charset="0"/>
              </a:rPr>
              <a:t>Initial infrastructure costs.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Funding from Interreg and NSRF.</a:t>
            </a:r>
          </a:p>
          <a:p>
            <a:pPr algn="ctr" rtl="0">
              <a:lnSpc>
                <a:spcPct val="150000"/>
              </a:lnSpc>
            </a:pPr>
            <a:r>
              <a:rPr lang="el-GR" sz="2000">
                <a:solidFill>
                  <a:srgbClr val="000000"/>
                </a:solidFill>
                <a:latin typeface="Open Sans" panose="020B0606030504020204" pitchFamily="34" charset="0"/>
              </a:rPr>
              <a:t>Collaboration with agricultural cooperatives for the use of compost.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3DA12AF-F477-46BB-DBEA-E432947D252A}"/>
              </a:ext>
            </a:extLst>
          </p:cNvPr>
          <p:cNvSpPr>
            <a:spLocks noGrp="1"/>
          </p:cNvSpPr>
          <p:nvPr>
            <p:ph type="sldNum" sz="quarter" idx="5"/>
          </p:nvPr>
        </p:nvSpPr>
        <p:spPr/>
        <p:txBody>
          <a:bodyPr/>
          <a:lstStyle/>
          <a:p>
            <a:pPr algn="l" rtl="0"/>
            <a:fld id="{0803DA13-78E3-4271-9A8A-C6991F53D5AB}" type="slidenum">
              <a:rPr lang="el-GR" smtClean="0"/>
              <a:t>272</a:t>
            </a:fld>
            <a:endParaRPr lang="el-GR"/>
          </a:p>
        </p:txBody>
      </p:sp>
    </p:spTree>
    <p:extLst>
      <p:ext uri="{BB962C8B-B14F-4D97-AF65-F5344CB8AC3E}">
        <p14:creationId xmlns:p14="http://schemas.microsoft.com/office/powerpoint/2010/main" val="106412480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FC90F-4C78-FF0B-5D83-51B7380CE3C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618290E-A038-632A-9C8E-07DC0C2EB25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0A878A9-E6E9-4D7E-46C3-F2AADFCEC6E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Reuse: Definition:</a:t>
            </a:r>
          </a:p>
          <a:p>
            <a:pPr algn="ctr" rtl="0">
              <a:lnSpc>
                <a:spcPct val="150000"/>
              </a:lnSpc>
            </a:pPr>
            <a:r>
              <a:rPr lang="el-GR" sz="2000">
                <a:solidFill>
                  <a:srgbClr val="000000"/>
                </a:solidFill>
                <a:latin typeface="Open Sans" panose="020B0606030504020204" pitchFamily="34" charset="0"/>
              </a:rPr>
              <a:t>Reusing products before they become waste, extending their lifespan.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Reuse Centers for donation/exchange of items (furniture, clothing, appliances).</a:t>
            </a:r>
          </a:p>
          <a:p>
            <a:pPr algn="ctr" rtl="0">
              <a:lnSpc>
                <a:spcPct val="150000"/>
              </a:lnSpc>
            </a:pPr>
            <a:r>
              <a:rPr lang="el-GR" sz="2000">
                <a:solidFill>
                  <a:srgbClr val="000000"/>
                </a:solidFill>
                <a:latin typeface="Open Sans" panose="020B0606030504020204" pitchFamily="34" charset="0"/>
              </a:rPr>
              <a:t>Repair workshops (bicycles, electronics, furniture).</a:t>
            </a:r>
          </a:p>
          <a:p>
            <a:pPr algn="ctr" rtl="0">
              <a:lnSpc>
                <a:spcPct val="150000"/>
              </a:lnSpc>
            </a:pPr>
            <a:r>
              <a:rPr lang="el-GR" sz="2000">
                <a:solidFill>
                  <a:srgbClr val="000000"/>
                </a:solidFill>
                <a:latin typeface="Open Sans" panose="020B0606030504020204" pitchFamily="34" charset="0"/>
              </a:rPr>
              <a:t>Collaborations with businesses for reusable packaging.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FCB38F1-90CE-8FB1-0235-2230A5A1794C}"/>
              </a:ext>
            </a:extLst>
          </p:cNvPr>
          <p:cNvSpPr>
            <a:spLocks noGrp="1"/>
          </p:cNvSpPr>
          <p:nvPr>
            <p:ph type="sldNum" sz="quarter" idx="5"/>
          </p:nvPr>
        </p:nvSpPr>
        <p:spPr/>
        <p:txBody>
          <a:bodyPr/>
          <a:lstStyle/>
          <a:p>
            <a:pPr algn="l" rtl="0"/>
            <a:fld id="{0803DA13-78E3-4271-9A8A-C6991F53D5AB}" type="slidenum">
              <a:rPr lang="el-GR" smtClean="0"/>
              <a:t>273</a:t>
            </a:fld>
            <a:endParaRPr lang="el-GR"/>
          </a:p>
        </p:txBody>
      </p:sp>
    </p:spTree>
    <p:extLst>
      <p:ext uri="{BB962C8B-B14F-4D97-AF65-F5344CB8AC3E}">
        <p14:creationId xmlns:p14="http://schemas.microsoft.com/office/powerpoint/2010/main" val="422418894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93A4-F83C-1072-26F6-F5AE2DD7170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FD5063D-7676-59B4-CCCC-836C3AA5E96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7ADBAB5-D4B8-2EE9-628D-CE907063C71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Thessaloniki: "Reuse Corners" for household items.</a:t>
            </a:r>
          </a:p>
          <a:p>
            <a:pPr algn="ctr" rtl="0">
              <a:lnSpc>
                <a:spcPct val="150000"/>
              </a:lnSpc>
            </a:pPr>
            <a:r>
              <a:rPr lang="el-GR" sz="2000">
                <a:solidFill>
                  <a:srgbClr val="000000"/>
                </a:solidFill>
                <a:latin typeface="Open Sans" panose="020B0606030504020204" pitchFamily="34" charset="0"/>
              </a:rPr>
              <a:t>Municipality of Kifissia: Furniture repair workshops, reduction of bulky waste.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Reduction of waste production and consumption of raw materials.</a:t>
            </a:r>
          </a:p>
          <a:p>
            <a:pPr algn="ctr" rtl="0">
              <a:lnSpc>
                <a:spcPct val="150000"/>
              </a:lnSpc>
            </a:pPr>
            <a:r>
              <a:rPr lang="el-GR" sz="2000">
                <a:solidFill>
                  <a:srgbClr val="000000"/>
                </a:solidFill>
                <a:latin typeface="Open Sans" panose="020B0606030504020204" pitchFamily="34" charset="0"/>
              </a:rPr>
              <a:t>Support for small repair businesses.</a:t>
            </a:r>
          </a:p>
          <a:p>
            <a:pPr algn="ctr" rtl="0">
              <a:lnSpc>
                <a:spcPct val="150000"/>
              </a:lnSpc>
            </a:pPr>
            <a:r>
              <a:rPr lang="el-GR" sz="2000">
                <a:solidFill>
                  <a:srgbClr val="000000"/>
                </a:solidFill>
                <a:latin typeface="Open Sans" panose="020B0606030504020204" pitchFamily="34" charset="0"/>
              </a:rPr>
              <a:t>Social support through free items to vulnerable groups.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0F3A793-DFF2-6BD6-F930-076C87806B14}"/>
              </a:ext>
            </a:extLst>
          </p:cNvPr>
          <p:cNvSpPr>
            <a:spLocks noGrp="1"/>
          </p:cNvSpPr>
          <p:nvPr>
            <p:ph type="sldNum" sz="quarter" idx="5"/>
          </p:nvPr>
        </p:nvSpPr>
        <p:spPr/>
        <p:txBody>
          <a:bodyPr/>
          <a:lstStyle/>
          <a:p>
            <a:pPr algn="l" rtl="0"/>
            <a:fld id="{0803DA13-78E3-4271-9A8A-C6991F53D5AB}" type="slidenum">
              <a:rPr lang="el-GR" smtClean="0"/>
              <a:t>274</a:t>
            </a:fld>
            <a:endParaRPr lang="el-GR"/>
          </a:p>
        </p:txBody>
      </p:sp>
    </p:spTree>
    <p:extLst>
      <p:ext uri="{BB962C8B-B14F-4D97-AF65-F5344CB8AC3E}">
        <p14:creationId xmlns:p14="http://schemas.microsoft.com/office/powerpoint/2010/main" val="236691831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2AE5-62ED-1AB0-43EA-AD5F62516A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B3E0BEE-9F26-22F4-4E0C-6C4E88D19B9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CDDA65B-316E-7A54-3254-F453D2E461F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Low citizen participation due to lack of awareness.</a:t>
            </a:r>
          </a:p>
          <a:p>
            <a:pPr algn="ctr" rtl="0">
              <a:lnSpc>
                <a:spcPct val="150000"/>
              </a:lnSpc>
            </a:pPr>
            <a:r>
              <a:rPr lang="el-GR" sz="2000">
                <a:solidFill>
                  <a:srgbClr val="000000"/>
                </a:solidFill>
                <a:latin typeface="Open Sans" panose="020B0606030504020204" pitchFamily="34" charset="0"/>
              </a:rPr>
              <a:t>Need for infrastructure and education.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Information campaigns through schools and social media.</a:t>
            </a:r>
          </a:p>
          <a:p>
            <a:pPr algn="ctr" rtl="0">
              <a:lnSpc>
                <a:spcPct val="150000"/>
              </a:lnSpc>
            </a:pPr>
            <a:r>
              <a:rPr lang="el-GR" sz="2000">
                <a:solidFill>
                  <a:srgbClr val="000000"/>
                </a:solidFill>
                <a:latin typeface="Open Sans" panose="020B0606030504020204" pitchFamily="34" charset="0"/>
              </a:rPr>
              <a:t>Funding from Horizon Europe for pilot projects.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EE28960-0922-C401-DFBF-DEA095486E8D}"/>
              </a:ext>
            </a:extLst>
          </p:cNvPr>
          <p:cNvSpPr>
            <a:spLocks noGrp="1"/>
          </p:cNvSpPr>
          <p:nvPr>
            <p:ph type="sldNum" sz="quarter" idx="5"/>
          </p:nvPr>
        </p:nvSpPr>
        <p:spPr/>
        <p:txBody>
          <a:bodyPr/>
          <a:lstStyle/>
          <a:p>
            <a:pPr algn="l" rtl="0"/>
            <a:fld id="{0803DA13-78E3-4271-9A8A-C6991F53D5AB}" type="slidenum">
              <a:rPr lang="el-GR" smtClean="0"/>
              <a:t>275</a:t>
            </a:fld>
            <a:endParaRPr lang="el-GR"/>
          </a:p>
        </p:txBody>
      </p:sp>
    </p:spTree>
    <p:extLst>
      <p:ext uri="{BB962C8B-B14F-4D97-AF65-F5344CB8AC3E}">
        <p14:creationId xmlns:p14="http://schemas.microsoft.com/office/powerpoint/2010/main" val="208394801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5874-628B-4266-7C8A-440672F1C92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197D187-B789-EDC8-2F4E-AC63AF3436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E3373CF-4DB6-E21E-72C2-2DB6E1F2680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Green Markets: Definition:</a:t>
            </a:r>
          </a:p>
          <a:p>
            <a:pPr algn="ctr" rtl="0">
              <a:lnSpc>
                <a:spcPct val="150000"/>
              </a:lnSpc>
            </a:pPr>
            <a:r>
              <a:rPr lang="el-GR" sz="2000">
                <a:solidFill>
                  <a:srgbClr val="000000"/>
                </a:solidFill>
                <a:latin typeface="Open Sans" panose="020B0606030504020204" pitchFamily="34" charset="0"/>
              </a:rPr>
              <a:t>Supply of products/services with a low environmental footprint (e.g. ecological cleaning products, recycled materials).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Sustainability criteria in procurement tenders (Directive 2014/24/EU).</a:t>
            </a:r>
          </a:p>
          <a:p>
            <a:pPr algn="ctr" rtl="0">
              <a:lnSpc>
                <a:spcPct val="150000"/>
              </a:lnSpc>
            </a:pPr>
            <a:r>
              <a:rPr lang="el-GR" sz="2000">
                <a:solidFill>
                  <a:srgbClr val="000000"/>
                </a:solidFill>
                <a:latin typeface="Open Sans" panose="020B0606030504020204" pitchFamily="34" charset="0"/>
              </a:rPr>
              <a:t>Preference for local products to reduce transportation emissions.</a:t>
            </a:r>
          </a:p>
          <a:p>
            <a:pPr algn="ctr" rtl="0">
              <a:lnSpc>
                <a:spcPct val="150000"/>
              </a:lnSpc>
            </a:pPr>
            <a:r>
              <a:rPr lang="el-GR" sz="2000">
                <a:solidFill>
                  <a:srgbClr val="000000"/>
                </a:solidFill>
                <a:latin typeface="Open Sans" panose="020B0606030504020204" pitchFamily="34" charset="0"/>
              </a:rPr>
              <a:t>Staff training on environmental criteria.</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12D247E-17CD-A5BA-2A36-D67700E04833}"/>
              </a:ext>
            </a:extLst>
          </p:cNvPr>
          <p:cNvSpPr>
            <a:spLocks noGrp="1"/>
          </p:cNvSpPr>
          <p:nvPr>
            <p:ph type="sldNum" sz="quarter" idx="5"/>
          </p:nvPr>
        </p:nvSpPr>
        <p:spPr/>
        <p:txBody>
          <a:bodyPr/>
          <a:lstStyle/>
          <a:p>
            <a:pPr algn="l" rtl="0"/>
            <a:fld id="{0803DA13-78E3-4271-9A8A-C6991F53D5AB}" type="slidenum">
              <a:rPr lang="el-GR" smtClean="0"/>
              <a:t>276</a:t>
            </a:fld>
            <a:endParaRPr lang="el-GR"/>
          </a:p>
        </p:txBody>
      </p:sp>
    </p:spTree>
    <p:extLst>
      <p:ext uri="{BB962C8B-B14F-4D97-AF65-F5344CB8AC3E}">
        <p14:creationId xmlns:p14="http://schemas.microsoft.com/office/powerpoint/2010/main" val="127878139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1DD0-D2B7-CBB4-23F5-0715DBF8EA6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205A1AA-3C6E-FE3E-47A9-1B80E34DE17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31B005A-2DFC-11F8-7D0A-A2A614B9904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Piraeus: Green purchases for paper and cleaning products.</a:t>
            </a:r>
          </a:p>
          <a:p>
            <a:pPr algn="ctr" rtl="0">
              <a:lnSpc>
                <a:spcPct val="150000"/>
              </a:lnSpc>
            </a:pPr>
            <a:r>
              <a:rPr lang="el-GR" sz="2000">
                <a:solidFill>
                  <a:srgbClr val="000000"/>
                </a:solidFill>
                <a:latin typeface="Open Sans" panose="020B0606030504020204" pitchFamily="34" charset="0"/>
              </a:rPr>
              <a:t>Municipality of Rhodes: Use of recycled materials in municipal buildings.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Reducing the environmental footprint of municipal services.</a:t>
            </a:r>
          </a:p>
          <a:p>
            <a:pPr algn="ctr" rtl="0">
              <a:lnSpc>
                <a:spcPct val="150000"/>
              </a:lnSpc>
            </a:pPr>
            <a:r>
              <a:rPr lang="el-GR" sz="2000">
                <a:solidFill>
                  <a:srgbClr val="000000"/>
                </a:solidFill>
                <a:latin typeface="Open Sans" panose="020B0606030504020204" pitchFamily="34" charset="0"/>
              </a:rPr>
              <a:t>Promotion of sustainable products and local businesses.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6A67412-E935-3D72-3DD0-BCAF9546BBB7}"/>
              </a:ext>
            </a:extLst>
          </p:cNvPr>
          <p:cNvSpPr>
            <a:spLocks noGrp="1"/>
          </p:cNvSpPr>
          <p:nvPr>
            <p:ph type="sldNum" sz="quarter" idx="5"/>
          </p:nvPr>
        </p:nvSpPr>
        <p:spPr/>
        <p:txBody>
          <a:bodyPr/>
          <a:lstStyle/>
          <a:p>
            <a:pPr algn="l" rtl="0"/>
            <a:fld id="{0803DA13-78E3-4271-9A8A-C6991F53D5AB}" type="slidenum">
              <a:rPr lang="el-GR" smtClean="0"/>
              <a:t>277</a:t>
            </a:fld>
            <a:endParaRPr lang="el-GR"/>
          </a:p>
        </p:txBody>
      </p:sp>
    </p:spTree>
    <p:extLst>
      <p:ext uri="{BB962C8B-B14F-4D97-AF65-F5344CB8AC3E}">
        <p14:creationId xmlns:p14="http://schemas.microsoft.com/office/powerpoint/2010/main" val="326229426"/>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10926-7766-F0D6-8D8F-F8EB1401F71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AA6BF12-F8BA-16D3-96A8-1397C931FDC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64444-9752-08D1-333B-9586EBBDCD3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Higher initial cost of green products.</a:t>
            </a:r>
          </a:p>
          <a:p>
            <a:pPr algn="ctr" rtl="0">
              <a:lnSpc>
                <a:spcPct val="150000"/>
              </a:lnSpc>
            </a:pPr>
            <a:r>
              <a:rPr lang="el-GR" sz="2000">
                <a:solidFill>
                  <a:srgbClr val="000000"/>
                </a:solidFill>
                <a:latin typeface="Open Sans" panose="020B0606030504020204" pitchFamily="34" charset="0"/>
              </a:rPr>
              <a:t>Lack of know-how and need for harmonization with legislation.</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Support from the Ministry of Energy and Renewable Energy and Central Renewable Energy Resources for technical guidance.</a:t>
            </a:r>
          </a:p>
          <a:p>
            <a:pPr algn="ctr" rtl="0">
              <a:lnSpc>
                <a:spcPct val="150000"/>
              </a:lnSpc>
            </a:pPr>
            <a:r>
              <a:rPr lang="el-GR" sz="2000">
                <a:solidFill>
                  <a:srgbClr val="000000"/>
                </a:solidFill>
                <a:latin typeface="Open Sans" panose="020B0606030504020204" pitchFamily="34" charset="0"/>
              </a:rPr>
              <a:t>Funding from the National Strategic Reference Framework for Green Procurement.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FD76435-5277-DB13-5036-5DCAC3EABC19}"/>
              </a:ext>
            </a:extLst>
          </p:cNvPr>
          <p:cNvSpPr>
            <a:spLocks noGrp="1"/>
          </p:cNvSpPr>
          <p:nvPr>
            <p:ph type="sldNum" sz="quarter" idx="5"/>
          </p:nvPr>
        </p:nvSpPr>
        <p:spPr/>
        <p:txBody>
          <a:bodyPr/>
          <a:lstStyle/>
          <a:p>
            <a:pPr algn="l" rtl="0"/>
            <a:fld id="{0803DA13-78E3-4271-9A8A-C6991F53D5AB}" type="slidenum">
              <a:rPr lang="el-GR" smtClean="0"/>
              <a:t>278</a:t>
            </a:fld>
            <a:endParaRPr lang="el-GR"/>
          </a:p>
        </p:txBody>
      </p:sp>
    </p:spTree>
    <p:extLst>
      <p:ext uri="{BB962C8B-B14F-4D97-AF65-F5344CB8AC3E}">
        <p14:creationId xmlns:p14="http://schemas.microsoft.com/office/powerpoint/2010/main" val="84428954"/>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538D5-84C2-98C6-81D8-4B235CAF09D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D4CA321-3B50-CDDA-DEC5-E49B2281DE1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4844EB5-C5D9-828C-0B64-02F23F71CA4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Waste Prevention: Definition:</a:t>
            </a:r>
          </a:p>
          <a:p>
            <a:pPr algn="ctr" rtl="0">
              <a:lnSpc>
                <a:spcPct val="150000"/>
              </a:lnSpc>
            </a:pPr>
            <a:r>
              <a:rPr lang="el-GR" sz="2000">
                <a:solidFill>
                  <a:srgbClr val="000000"/>
                </a:solidFill>
                <a:latin typeface="Open Sans" panose="020B0606030504020204" pitchFamily="34" charset="0"/>
              </a:rPr>
              <a:t>Reducing waste production through changes in consumer habits and municipal practices.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Practical Applications:</a:t>
            </a:r>
          </a:p>
          <a:p>
            <a:pPr algn="ctr" rtl="0">
              <a:lnSpc>
                <a:spcPct val="150000"/>
              </a:lnSpc>
            </a:pPr>
            <a:r>
              <a:rPr lang="el-GR" sz="2000">
                <a:solidFill>
                  <a:srgbClr val="000000"/>
                </a:solidFill>
                <a:latin typeface="Open Sans" panose="020B0606030504020204" pitchFamily="34" charset="0"/>
              </a:rPr>
              <a:t>Campaigns to reduce single-use plastics.</a:t>
            </a:r>
          </a:p>
          <a:p>
            <a:pPr algn="ctr" rtl="0">
              <a:lnSpc>
                <a:spcPct val="150000"/>
              </a:lnSpc>
            </a:pPr>
            <a:r>
              <a:rPr lang="el-GR" sz="2000">
                <a:solidFill>
                  <a:srgbClr val="000000"/>
                </a:solidFill>
                <a:latin typeface="Open Sans" panose="020B0606030504020204" pitchFamily="34" charset="0"/>
              </a:rPr>
              <a:t>Zero waste programs at municipal events.</a:t>
            </a:r>
          </a:p>
          <a:p>
            <a:pPr algn="ctr" rtl="0">
              <a:lnSpc>
                <a:spcPct val="150000"/>
              </a:lnSpc>
            </a:pPr>
            <a:r>
              <a:rPr lang="el-GR" sz="2000">
                <a:solidFill>
                  <a:srgbClr val="000000"/>
                </a:solidFill>
                <a:latin typeface="Open Sans" panose="020B0606030504020204" pitchFamily="34" charset="0"/>
              </a:rPr>
              <a:t>Incentives (e.g. reductions in municipal fees) for waste reduction.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40A1008-0C7F-DEFE-2839-CF3253DA5F99}"/>
              </a:ext>
            </a:extLst>
          </p:cNvPr>
          <p:cNvSpPr>
            <a:spLocks noGrp="1"/>
          </p:cNvSpPr>
          <p:nvPr>
            <p:ph type="sldNum" sz="quarter" idx="5"/>
          </p:nvPr>
        </p:nvSpPr>
        <p:spPr/>
        <p:txBody>
          <a:bodyPr/>
          <a:lstStyle/>
          <a:p>
            <a:pPr algn="l" rtl="0"/>
            <a:fld id="{0803DA13-78E3-4271-9A8A-C6991F53D5AB}" type="slidenum">
              <a:rPr lang="el-GR" smtClean="0"/>
              <a:t>279</a:t>
            </a:fld>
            <a:endParaRPr lang="el-GR"/>
          </a:p>
        </p:txBody>
      </p:sp>
    </p:spTree>
    <p:extLst>
      <p:ext uri="{BB962C8B-B14F-4D97-AF65-F5344CB8AC3E}">
        <p14:creationId xmlns:p14="http://schemas.microsoft.com/office/powerpoint/2010/main" val="212054177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BB36F-9B05-6EC4-2B3C-0A2393BDBA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03783A-BACC-721C-9720-9CC848D333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C9D4389-CC54-6E4E-3227-FA85EF19FC9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a:t>
            </a:r>
          </a:p>
          <a:p>
            <a:pPr algn="ctr" rtl="0">
              <a:lnSpc>
                <a:spcPct val="150000"/>
              </a:lnSpc>
            </a:pPr>
            <a:r>
              <a:rPr lang="el-GR" sz="2000">
                <a:solidFill>
                  <a:srgbClr val="000000"/>
                </a:solidFill>
                <a:latin typeface="Open Sans" panose="020B0606030504020204" pitchFamily="34" charset="0"/>
              </a:rPr>
              <a:t>Municipality of Syros-Ermoupolis: "Zero Waste" program with reusable materials at festivals.</a:t>
            </a:r>
          </a:p>
          <a:p>
            <a:pPr algn="ctr" rtl="0">
              <a:lnSpc>
                <a:spcPct val="150000"/>
              </a:lnSpc>
            </a:pPr>
            <a:r>
              <a:rPr lang="el-GR" sz="2000">
                <a:solidFill>
                  <a:srgbClr val="000000"/>
                </a:solidFill>
                <a:latin typeface="Open Sans" panose="020B0606030504020204" pitchFamily="34" charset="0"/>
              </a:rPr>
              <a:t>Municipality of Agios Dimitrios: Discounts on fees for recycling and composting.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Reduction of waste management costs.</a:t>
            </a:r>
          </a:p>
          <a:p>
            <a:pPr algn="ctr" rtl="0">
              <a:lnSpc>
                <a:spcPct val="150000"/>
              </a:lnSpc>
            </a:pPr>
            <a:r>
              <a:rPr lang="el-GR" sz="2000">
                <a:solidFill>
                  <a:srgbClr val="000000"/>
                </a:solidFill>
                <a:latin typeface="Open Sans" panose="020B0606030504020204" pitchFamily="34" charset="0"/>
              </a:rPr>
              <a:t>Strengthening environmental awareness.</a:t>
            </a:r>
          </a:p>
          <a:p>
            <a:pPr algn="ctr" rtl="0">
              <a:lnSpc>
                <a:spcPct val="150000"/>
              </a:lnSpc>
            </a:pPr>
            <a:r>
              <a:rPr lang="el-GR" sz="2000">
                <a:solidFill>
                  <a:srgbClr val="000000"/>
                </a:solidFill>
                <a:latin typeface="Open Sans" panose="020B0606030504020204" pitchFamily="34" charset="0"/>
              </a:rPr>
              <a:t>Contribution to national/European goals.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9DDE1A5-77A4-F6C9-565A-0206BF62778A}"/>
              </a:ext>
            </a:extLst>
          </p:cNvPr>
          <p:cNvSpPr>
            <a:spLocks noGrp="1"/>
          </p:cNvSpPr>
          <p:nvPr>
            <p:ph type="sldNum" sz="quarter" idx="5"/>
          </p:nvPr>
        </p:nvSpPr>
        <p:spPr/>
        <p:txBody>
          <a:bodyPr/>
          <a:lstStyle/>
          <a:p>
            <a:pPr algn="l" rtl="0"/>
            <a:fld id="{0803DA13-78E3-4271-9A8A-C6991F53D5AB}" type="slidenum">
              <a:rPr lang="el-GR" smtClean="0"/>
              <a:t>280</a:t>
            </a:fld>
            <a:endParaRPr lang="el-GR"/>
          </a:p>
        </p:txBody>
      </p:sp>
    </p:spTree>
    <p:extLst>
      <p:ext uri="{BB962C8B-B14F-4D97-AF65-F5344CB8AC3E}">
        <p14:creationId xmlns:p14="http://schemas.microsoft.com/office/powerpoint/2010/main" val="240510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9D23A-96B7-39E1-294F-F8596164FAC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36DEC60-3635-1FA2-971F-4C3D6F3537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074F6C-AF7E-F4FE-81F3-FB8DD70871E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Contribution to the design of local adaptation and resilience strategies: Training in the design of adaptation measures, such as the creation of green corridors, the strengthening of flood protection infrastructure or the installation of early warning systems.</a:t>
            </a:r>
          </a:p>
          <a:p>
            <a:pPr algn="ctr" rtl="0">
              <a:lnSpc>
                <a:spcPct val="150000"/>
              </a:lnSpc>
            </a:pPr>
            <a:r>
              <a:rPr lang="el-GR" sz="2000">
                <a:solidFill>
                  <a:srgbClr val="000000"/>
                </a:solidFill>
                <a:latin typeface="Open Sans" panose="020B0606030504020204" pitchFamily="34" charset="0"/>
              </a:rPr>
              <a:t>Strengthening resilience through mitigation measures, such as promoting renewable energy sources (e.g. photovoltaics in municipal buildings) and reducing energy consumption.</a:t>
            </a:r>
          </a:p>
          <a:p>
            <a:pPr algn="ctr" rtl="0">
              <a:lnSpc>
                <a:spcPct val="150000"/>
              </a:lnSpc>
            </a:pPr>
            <a:r>
              <a:rPr lang="el-GR" sz="2000">
                <a:solidFill>
                  <a:srgbClr val="000000"/>
                </a:solidFill>
                <a:latin typeface="Open Sans" panose="020B0606030504020204" pitchFamily="34" charset="0"/>
              </a:rPr>
              <a:t>Example: The Municipality of Heraklion, Crete, is implementing the LIFE GrIn program, which includes planting 10,000 trees to reduce urban temperatures by 1.5°C.</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77D8956-615D-466E-356C-0A042111E66C}"/>
              </a:ext>
            </a:extLst>
          </p:cNvPr>
          <p:cNvSpPr>
            <a:spLocks noGrp="1"/>
          </p:cNvSpPr>
          <p:nvPr>
            <p:ph type="sldNum" sz="quarter" idx="5"/>
          </p:nvPr>
        </p:nvSpPr>
        <p:spPr/>
        <p:txBody>
          <a:bodyPr/>
          <a:lstStyle/>
          <a:p>
            <a:pPr algn="l" rtl="0"/>
            <a:fld id="{0803DA13-78E3-4271-9A8A-C6991F53D5AB}" type="slidenum">
              <a:rPr lang="el-GR" smtClean="0"/>
              <a:t>29</a:t>
            </a:fld>
            <a:endParaRPr lang="el-GR"/>
          </a:p>
        </p:txBody>
      </p:sp>
    </p:spTree>
    <p:extLst>
      <p:ext uri="{BB962C8B-B14F-4D97-AF65-F5344CB8AC3E}">
        <p14:creationId xmlns:p14="http://schemas.microsoft.com/office/powerpoint/2010/main" val="85761644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FECF2-BA67-E948-FD0C-57EC3C90927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FE9E34B-C1E9-5541-3A4A-4F7C4BDFA4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6D22E3B-9CF7-419E-55DC-98504EAC10F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Need for a long-term change in mentality.</a:t>
            </a:r>
          </a:p>
          <a:p>
            <a:pPr algn="ctr" rtl="0">
              <a:lnSpc>
                <a:spcPct val="150000"/>
              </a:lnSpc>
            </a:pPr>
            <a:r>
              <a:rPr lang="el-GR" sz="2000">
                <a:solidFill>
                  <a:srgbClr val="000000"/>
                </a:solidFill>
                <a:latin typeface="Open Sans" panose="020B0606030504020204" pitchFamily="34" charset="0"/>
              </a:rPr>
              <a:t>Limited participation without incentives.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Strengthening incentives through municipal policies.</a:t>
            </a:r>
          </a:p>
          <a:p>
            <a:pPr algn="ctr" rtl="0">
              <a:lnSpc>
                <a:spcPct val="150000"/>
              </a:lnSpc>
            </a:pPr>
            <a:r>
              <a:rPr lang="el-GR" sz="2000">
                <a:solidFill>
                  <a:srgbClr val="000000"/>
                </a:solidFill>
                <a:latin typeface="Open Sans" panose="020B0606030504020204" pitchFamily="34" charset="0"/>
              </a:rPr>
              <a:t>Collaboration with NGOs and schools to raise awareness.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7145A05-5EA2-44C3-CBA8-478963F5D273}"/>
              </a:ext>
            </a:extLst>
          </p:cNvPr>
          <p:cNvSpPr>
            <a:spLocks noGrp="1"/>
          </p:cNvSpPr>
          <p:nvPr>
            <p:ph type="sldNum" sz="quarter" idx="5"/>
          </p:nvPr>
        </p:nvSpPr>
        <p:spPr/>
        <p:txBody>
          <a:bodyPr/>
          <a:lstStyle/>
          <a:p>
            <a:pPr algn="l" rtl="0"/>
            <a:fld id="{0803DA13-78E3-4271-9A8A-C6991F53D5AB}" type="slidenum">
              <a:rPr lang="el-GR" smtClean="0"/>
              <a:t>281</a:t>
            </a:fld>
            <a:endParaRPr lang="el-GR"/>
          </a:p>
        </p:txBody>
      </p:sp>
    </p:spTree>
    <p:extLst>
      <p:ext uri="{BB962C8B-B14F-4D97-AF65-F5344CB8AC3E}">
        <p14:creationId xmlns:p14="http://schemas.microsoft.com/office/powerpoint/2010/main" val="141381048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E3C83-511F-0D4B-3810-0D07F6D005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F6E88F9-54E9-0305-8DF1-FB3C2A23B8B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B3B871D-4F28-5709-9BC9-AA9C6877607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Chart: Distribution of Municipal Waste in Greece (2022)</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C4FEA47-1DEA-2F65-DFD7-1A92110DC91C}"/>
              </a:ext>
            </a:extLst>
          </p:cNvPr>
          <p:cNvSpPr>
            <a:spLocks noGrp="1"/>
          </p:cNvSpPr>
          <p:nvPr>
            <p:ph type="sldNum" sz="quarter" idx="5"/>
          </p:nvPr>
        </p:nvSpPr>
        <p:spPr/>
        <p:txBody>
          <a:bodyPr/>
          <a:lstStyle/>
          <a:p>
            <a:pPr algn="l" rtl="0"/>
            <a:fld id="{0803DA13-78E3-4271-9A8A-C6991F53D5AB}" type="slidenum">
              <a:rPr lang="el-GR" smtClean="0"/>
              <a:t>282</a:t>
            </a:fld>
            <a:endParaRPr lang="el-GR"/>
          </a:p>
        </p:txBody>
      </p:sp>
    </p:spTree>
    <p:extLst>
      <p:ext uri="{BB962C8B-B14F-4D97-AF65-F5344CB8AC3E}">
        <p14:creationId xmlns:p14="http://schemas.microsoft.com/office/powerpoint/2010/main" val="4132293742"/>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6468C-8412-192C-4FB4-8573605CC47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EF27F13-4602-F1E5-D44A-C9AB720D26B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157C727-830A-AB34-D957-997140643CF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Electronic and Hazardous Waste Management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Meaning:</a:t>
            </a:r>
          </a:p>
          <a:p>
            <a:pPr algn="ctr" rtl="0">
              <a:lnSpc>
                <a:spcPct val="150000"/>
              </a:lnSpc>
            </a:pPr>
            <a:r>
              <a:rPr lang="el-GR" sz="2000">
                <a:solidFill>
                  <a:srgbClr val="000000"/>
                </a:solidFill>
                <a:latin typeface="Open Sans" panose="020B0606030504020204" pitchFamily="34" charset="0"/>
              </a:rPr>
              <a:t>Electronic Waste (WEEE):</a:t>
            </a:r>
          </a:p>
          <a:p>
            <a:pPr algn="ctr" rtl="0">
              <a:lnSpc>
                <a:spcPct val="150000"/>
              </a:lnSpc>
            </a:pPr>
            <a:r>
              <a:rPr lang="el-GR" sz="2000">
                <a:solidFill>
                  <a:srgbClr val="000000"/>
                </a:solidFill>
                <a:latin typeface="Open Sans" panose="020B0606030504020204" pitchFamily="34" charset="0"/>
              </a:rPr>
              <a:t>They contain valuable materials (copper, gold, rare earths) and toxic substances (lead, mercury).</a:t>
            </a:r>
          </a:p>
          <a:p>
            <a:pPr algn="ctr" rtl="0">
              <a:lnSpc>
                <a:spcPct val="150000"/>
              </a:lnSpc>
            </a:pPr>
            <a:r>
              <a:rPr lang="el-GR" sz="2000">
                <a:solidFill>
                  <a:srgbClr val="000000"/>
                </a:solidFill>
                <a:latin typeface="Open Sans" panose="020B0606030504020204" pitchFamily="34" charset="0"/>
              </a:rPr>
              <a:t>Production: ~200,000 tons per year in Greece (EEAA, 2022).</a:t>
            </a:r>
          </a:p>
          <a:p>
            <a:pPr algn="ctr" rtl="0">
              <a:lnSpc>
                <a:spcPct val="150000"/>
              </a:lnSpc>
            </a:pPr>
            <a:r>
              <a:rPr lang="el-GR" sz="2000">
                <a:solidFill>
                  <a:srgbClr val="000000"/>
                </a:solidFill>
                <a:latin typeface="Open Sans" panose="020B0606030504020204" pitchFamily="34" charset="0"/>
              </a:rPr>
              <a:t>Recycling rate: 40%, against a target of 65% by 2030.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49D0BCD-8E7A-6B22-E294-EB51980D41F9}"/>
              </a:ext>
            </a:extLst>
          </p:cNvPr>
          <p:cNvSpPr>
            <a:spLocks noGrp="1"/>
          </p:cNvSpPr>
          <p:nvPr>
            <p:ph type="sldNum" sz="quarter" idx="5"/>
          </p:nvPr>
        </p:nvSpPr>
        <p:spPr/>
        <p:txBody>
          <a:bodyPr/>
          <a:lstStyle/>
          <a:p>
            <a:pPr algn="l" rtl="0"/>
            <a:fld id="{0803DA13-78E3-4271-9A8A-C6991F53D5AB}" type="slidenum">
              <a:rPr lang="el-GR" smtClean="0"/>
              <a:t>283</a:t>
            </a:fld>
            <a:endParaRPr lang="el-GR"/>
          </a:p>
        </p:txBody>
      </p:sp>
    </p:spTree>
    <p:extLst>
      <p:ext uri="{BB962C8B-B14F-4D97-AF65-F5344CB8AC3E}">
        <p14:creationId xmlns:p14="http://schemas.microsoft.com/office/powerpoint/2010/main" val="278530393"/>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EE3F5-8BDB-A8A2-A60A-B6A477246A8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05A1DB8-D422-B1BA-58E5-49A8A6381C3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4601F8C-412E-C5CD-7317-A67485068EB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Electronic and Hazardous Waste Management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Hazardous Waste:</a:t>
            </a:r>
          </a:p>
          <a:p>
            <a:pPr algn="ctr" rtl="0">
              <a:lnSpc>
                <a:spcPct val="150000"/>
              </a:lnSpc>
            </a:pPr>
            <a:r>
              <a:rPr lang="el-GR" sz="2000">
                <a:solidFill>
                  <a:srgbClr val="000000"/>
                </a:solidFill>
                <a:latin typeface="Open Sans" panose="020B0606030504020204" pitchFamily="34" charset="0"/>
              </a:rPr>
              <a:t>Batteries, chemicals, and expired medicines threaten the environment and health if not managed properly.</a:t>
            </a:r>
          </a:p>
          <a:p>
            <a:pPr algn="ctr" rtl="0">
              <a:lnSpc>
                <a:spcPct val="150000"/>
              </a:lnSpc>
            </a:pPr>
            <a:r>
              <a:rPr lang="el-GR" sz="2000">
                <a:solidFill>
                  <a:srgbClr val="000000"/>
                </a:solidFill>
                <a:latin typeface="Open Sans" panose="020B0606030504020204" pitchFamily="34" charset="0"/>
              </a:rPr>
              <a:t>Under-managed due to lack of infrastructure.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Frame:</a:t>
            </a:r>
          </a:p>
          <a:p>
            <a:pPr algn="ctr" rtl="0">
              <a:lnSpc>
                <a:spcPct val="150000"/>
              </a:lnSpc>
            </a:pPr>
            <a:r>
              <a:rPr lang="el-GR" sz="2000">
                <a:solidFill>
                  <a:srgbClr val="000000"/>
                </a:solidFill>
                <a:latin typeface="Open Sans" panose="020B0606030504020204" pitchFamily="34" charset="0"/>
              </a:rPr>
              <a:t>Directive 2012/19/EU on WEEE, REACH Regulation on hazardous materials.</a:t>
            </a:r>
          </a:p>
          <a:p>
            <a:pPr algn="ctr" rtl="0">
              <a:lnSpc>
                <a:spcPct val="150000"/>
              </a:lnSpc>
            </a:pPr>
            <a:r>
              <a:rPr lang="el-GR" sz="2000">
                <a:solidFill>
                  <a:srgbClr val="000000"/>
                </a:solidFill>
                <a:latin typeface="Open Sans" panose="020B0606030504020204" pitchFamily="34" charset="0"/>
              </a:rPr>
              <a:t>2020-2030 NRW: Strengthening recycling and safe disposal.</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55C1353-3970-C62D-46E5-746E026B3708}"/>
              </a:ext>
            </a:extLst>
          </p:cNvPr>
          <p:cNvSpPr>
            <a:spLocks noGrp="1"/>
          </p:cNvSpPr>
          <p:nvPr>
            <p:ph type="sldNum" sz="quarter" idx="5"/>
          </p:nvPr>
        </p:nvSpPr>
        <p:spPr/>
        <p:txBody>
          <a:bodyPr/>
          <a:lstStyle/>
          <a:p>
            <a:pPr algn="l" rtl="0"/>
            <a:fld id="{0803DA13-78E3-4271-9A8A-C6991F53D5AB}" type="slidenum">
              <a:rPr lang="el-GR" smtClean="0"/>
              <a:t>284</a:t>
            </a:fld>
            <a:endParaRPr lang="el-GR"/>
          </a:p>
        </p:txBody>
      </p:sp>
    </p:spTree>
    <p:extLst>
      <p:ext uri="{BB962C8B-B14F-4D97-AF65-F5344CB8AC3E}">
        <p14:creationId xmlns:p14="http://schemas.microsoft.com/office/powerpoint/2010/main" val="80405874"/>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5E5EE-EEC0-EBB7-5313-1B6A5AFC951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5322920-5FBA-5337-126B-13D95CEE43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4526F0-9A7E-93C8-2EFC-63675EB013D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 Insufficient collection points and specialized facilities.</a:t>
            </a:r>
          </a:p>
          <a:p>
            <a:pPr algn="ctr" rtl="0">
              <a:lnSpc>
                <a:spcPct val="150000"/>
              </a:lnSpc>
            </a:pPr>
            <a:r>
              <a:rPr lang="el-GR" sz="2000">
                <a:solidFill>
                  <a:srgbClr val="000000"/>
                </a:solidFill>
                <a:latin typeface="Open Sans" panose="020B0606030504020204" pitchFamily="34" charset="0"/>
              </a:rPr>
              <a:t>Low awareness among citizens about proper disposal.</a:t>
            </a:r>
          </a:p>
          <a:p>
            <a:pPr algn="ctr" rtl="0">
              <a:lnSpc>
                <a:spcPct val="150000"/>
              </a:lnSpc>
            </a:pPr>
            <a:r>
              <a:rPr lang="el-GR" sz="2000">
                <a:solidFill>
                  <a:srgbClr val="000000"/>
                </a:solidFill>
                <a:latin typeface="Open Sans" panose="020B0606030504020204" pitchFamily="34" charset="0"/>
              </a:rPr>
              <a:t>High transportation and processing costs.</a:t>
            </a:r>
          </a:p>
          <a:p>
            <a:pPr algn="ctr" rtl="0">
              <a:lnSpc>
                <a:spcPct val="150000"/>
              </a:lnSpc>
            </a:pPr>
            <a:r>
              <a:rPr lang="el-GR" sz="2000">
                <a:solidFill>
                  <a:srgbClr val="000000"/>
                </a:solidFill>
                <a:latin typeface="Open Sans" panose="020B0606030504020204" pitchFamily="34" charset="0"/>
              </a:rPr>
              <a:t>Complex legislative framework.</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9583325-678F-23A8-1E5C-E19DA189B6E2}"/>
              </a:ext>
            </a:extLst>
          </p:cNvPr>
          <p:cNvSpPr>
            <a:spLocks noGrp="1"/>
          </p:cNvSpPr>
          <p:nvPr>
            <p:ph type="sldNum" sz="quarter" idx="5"/>
          </p:nvPr>
        </p:nvSpPr>
        <p:spPr/>
        <p:txBody>
          <a:bodyPr/>
          <a:lstStyle/>
          <a:p>
            <a:pPr algn="l" rtl="0"/>
            <a:fld id="{0803DA13-78E3-4271-9A8A-C6991F53D5AB}" type="slidenum">
              <a:rPr lang="el-GR" smtClean="0"/>
              <a:t>285</a:t>
            </a:fld>
            <a:endParaRPr lang="el-GR"/>
          </a:p>
        </p:txBody>
      </p:sp>
    </p:spTree>
    <p:extLst>
      <p:ext uri="{BB962C8B-B14F-4D97-AF65-F5344CB8AC3E}">
        <p14:creationId xmlns:p14="http://schemas.microsoft.com/office/powerpoint/2010/main" val="393961124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8EE7-3DC9-29CC-7F40-68094291B17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6C28F6C-FAC5-925C-B715-3CC6BEE9819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D69B23-6D64-C2C1-AAD7-0C36C4ACDA1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Actions and Technologies: Special WEEE Collection Points:</a:t>
            </a:r>
          </a:p>
          <a:p>
            <a:pPr algn="ctr" rtl="0">
              <a:lnSpc>
                <a:spcPct val="150000"/>
              </a:lnSpc>
            </a:pPr>
            <a:r>
              <a:rPr lang="el-GR" sz="2000">
                <a:solidFill>
                  <a:srgbClr val="000000"/>
                </a:solidFill>
                <a:latin typeface="Open Sans" panose="020B0606030504020204" pitchFamily="34" charset="0"/>
              </a:rPr>
              <a:t>Fixed or mobile points ("Recycling Corners") for electrical appliances.</a:t>
            </a:r>
          </a:p>
          <a:p>
            <a:pPr algn="ctr" rtl="0">
              <a:lnSpc>
                <a:spcPct val="150000"/>
              </a:lnSpc>
            </a:pPr>
            <a:r>
              <a:rPr lang="el-GR" sz="2000">
                <a:solidFill>
                  <a:srgbClr val="000000"/>
                </a:solidFill>
                <a:latin typeface="Open Sans" panose="020B0606030504020204" pitchFamily="34" charset="0"/>
              </a:rPr>
              <a:t>Collaboration with systems (Appliance Recycling S.A., Photocycling).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Hazardous Waste Collection:</a:t>
            </a:r>
          </a:p>
          <a:p>
            <a:pPr algn="ctr" rtl="0">
              <a:lnSpc>
                <a:spcPct val="150000"/>
              </a:lnSpc>
            </a:pPr>
            <a:r>
              <a:rPr lang="el-GR" sz="2000">
                <a:solidFill>
                  <a:srgbClr val="000000"/>
                </a:solidFill>
                <a:latin typeface="Open Sans" panose="020B0606030504020204" pitchFamily="34" charset="0"/>
              </a:rPr>
              <a:t>Bins for batteries, medicines, chemicals in municipal buildings/pharmacies.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58EEDCC-BCEE-D068-602F-7E3D763B894C}"/>
              </a:ext>
            </a:extLst>
          </p:cNvPr>
          <p:cNvSpPr>
            <a:spLocks noGrp="1"/>
          </p:cNvSpPr>
          <p:nvPr>
            <p:ph type="sldNum" sz="quarter" idx="5"/>
          </p:nvPr>
        </p:nvSpPr>
        <p:spPr/>
        <p:txBody>
          <a:bodyPr/>
          <a:lstStyle/>
          <a:p>
            <a:pPr algn="l" rtl="0"/>
            <a:fld id="{0803DA13-78E3-4271-9A8A-C6991F53D5AB}" type="slidenum">
              <a:rPr lang="el-GR" smtClean="0"/>
              <a:t>286</a:t>
            </a:fld>
            <a:endParaRPr lang="el-GR"/>
          </a:p>
        </p:txBody>
      </p:sp>
    </p:spTree>
    <p:extLst>
      <p:ext uri="{BB962C8B-B14F-4D97-AF65-F5344CB8AC3E}">
        <p14:creationId xmlns:p14="http://schemas.microsoft.com/office/powerpoint/2010/main" val="281851867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443EE-C2B3-5D69-C8C9-227947F541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5AA7C47-D257-D26C-C948-423A0DD03C0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CD19A8-B145-23F1-D0B5-5D7F1729DD6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Awareness Campaigns:</a:t>
            </a:r>
          </a:p>
          <a:p>
            <a:pPr algn="ctr" rtl="0">
              <a:lnSpc>
                <a:spcPct val="150000"/>
              </a:lnSpc>
            </a:pPr>
            <a:r>
              <a:rPr lang="el-GR" sz="2000">
                <a:solidFill>
                  <a:srgbClr val="000000"/>
                </a:solidFill>
                <a:latin typeface="Open Sans" panose="020B0606030504020204" pitchFamily="34" charset="0"/>
              </a:rPr>
              <a:t>Information through schools, events, social media.</a:t>
            </a:r>
          </a:p>
          <a:p>
            <a:pPr algn="ctr" rtl="0">
              <a:lnSpc>
                <a:spcPct val="150000"/>
              </a:lnSpc>
            </a:pPr>
            <a:r>
              <a:rPr lang="el-GR" sz="2000">
                <a:solidFill>
                  <a:srgbClr val="000000"/>
                </a:solidFill>
                <a:latin typeface="Open Sans" panose="020B0606030504020204" pitchFamily="34" charset="0"/>
              </a:rPr>
              <a:t> </a:t>
            </a:r>
          </a:p>
          <a:p>
            <a:pPr algn="ctr" rtl="0">
              <a:lnSpc>
                <a:spcPct val="150000"/>
              </a:lnSpc>
            </a:pPr>
            <a:r>
              <a:rPr lang="el-GR" sz="2000">
                <a:solidFill>
                  <a:srgbClr val="000000"/>
                </a:solidFill>
                <a:latin typeface="Open Sans" panose="020B0606030504020204" pitchFamily="34" charset="0"/>
              </a:rPr>
              <a:t>Digital Tools:</a:t>
            </a:r>
          </a:p>
          <a:p>
            <a:pPr algn="ctr" rtl="0">
              <a:lnSpc>
                <a:spcPct val="150000"/>
              </a:lnSpc>
            </a:pPr>
            <a:r>
              <a:rPr lang="el-GR" sz="2000">
                <a:solidFill>
                  <a:srgbClr val="000000"/>
                </a:solidFill>
                <a:latin typeface="Open Sans" panose="020B0606030504020204" pitchFamily="34" charset="0"/>
              </a:rPr>
              <a:t>Applications to inform citizens about collection points/days.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Collaborations with Businesses:</a:t>
            </a:r>
          </a:p>
          <a:p>
            <a:pPr algn="ctr" rtl="0">
              <a:lnSpc>
                <a:spcPct val="150000"/>
              </a:lnSpc>
            </a:pPr>
            <a:r>
              <a:rPr lang="el-GR" sz="2000">
                <a:solidFill>
                  <a:srgbClr val="000000"/>
                </a:solidFill>
                <a:latin typeface="Open Sans" panose="020B0606030504020204" pitchFamily="34" charset="0"/>
              </a:rPr>
              <a:t>Material recovery and safe disposal of hazardous substances.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2F566DA-F5B1-5B9C-D636-701652AE7128}"/>
              </a:ext>
            </a:extLst>
          </p:cNvPr>
          <p:cNvSpPr>
            <a:spLocks noGrp="1"/>
          </p:cNvSpPr>
          <p:nvPr>
            <p:ph type="sldNum" sz="quarter" idx="5"/>
          </p:nvPr>
        </p:nvSpPr>
        <p:spPr/>
        <p:txBody>
          <a:bodyPr/>
          <a:lstStyle/>
          <a:p>
            <a:pPr algn="l" rtl="0"/>
            <a:fld id="{0803DA13-78E3-4271-9A8A-C6991F53D5AB}" type="slidenum">
              <a:rPr lang="el-GR" smtClean="0"/>
              <a:t>287</a:t>
            </a:fld>
            <a:endParaRPr lang="el-GR"/>
          </a:p>
        </p:txBody>
      </p:sp>
    </p:spTree>
    <p:extLst>
      <p:ext uri="{BB962C8B-B14F-4D97-AF65-F5344CB8AC3E}">
        <p14:creationId xmlns:p14="http://schemas.microsoft.com/office/powerpoint/2010/main" val="277043055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4E5CC-9AB1-C7B0-3DB1-ED1F38A1A7F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13DFC6-5EFB-CA93-6F68-BA469739A1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C6AFA67-ADCC-018E-39FD-6E4A75CEA05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Application Examples: Municipality of Athens: Bins for batteries/devices, recycling of 10 tons of WEEE annually.</a:t>
            </a:r>
          </a:p>
          <a:p>
            <a:pPr algn="ctr" rtl="0">
              <a:lnSpc>
                <a:spcPct val="150000"/>
              </a:lnSpc>
            </a:pPr>
            <a:r>
              <a:rPr lang="el-GR" sz="2000">
                <a:solidFill>
                  <a:srgbClr val="000000"/>
                </a:solidFill>
                <a:latin typeface="Open Sans" panose="020B0606030504020204" pitchFamily="34" charset="0"/>
              </a:rPr>
              <a:t>Municipality of Thessaloniki: Mobile WEEE collection units and hazardous waste collection days.</a:t>
            </a:r>
          </a:p>
          <a:p>
            <a:pPr algn="ctr" rtl="0">
              <a:lnSpc>
                <a:spcPct val="150000"/>
              </a:lnSpc>
            </a:pPr>
            <a:r>
              <a:rPr lang="el-GR" sz="2000">
                <a:solidFill>
                  <a:srgbClr val="000000"/>
                </a:solidFill>
                <a:latin typeface="Open Sans" panose="020B0606030504020204" pitchFamily="34" charset="0"/>
              </a:rPr>
              <a:t>Municipality of Rhodes: Pilot program for WEEE in tourist areas.</a:t>
            </a:r>
          </a:p>
          <a:p>
            <a:pPr algn="ctr" rtl="0">
              <a:lnSpc>
                <a:spcPct val="150000"/>
              </a:lnSpc>
            </a:pPr>
            <a:r>
              <a:rPr lang="el-GR" sz="2000">
                <a:solidFill>
                  <a:srgbClr val="000000"/>
                </a:solidFill>
                <a:latin typeface="Open Sans" panose="020B0606030504020204" pitchFamily="34" charset="0"/>
              </a:rPr>
              <a:t>Municipality of Chalandri: "Recycling Corner" and student education.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9B8B3BB-9281-B9AF-9150-3DCD614E11A5}"/>
              </a:ext>
            </a:extLst>
          </p:cNvPr>
          <p:cNvSpPr>
            <a:spLocks noGrp="1"/>
          </p:cNvSpPr>
          <p:nvPr>
            <p:ph type="sldNum" sz="quarter" idx="5"/>
          </p:nvPr>
        </p:nvSpPr>
        <p:spPr/>
        <p:txBody>
          <a:bodyPr/>
          <a:lstStyle/>
          <a:p>
            <a:pPr algn="l" rtl="0"/>
            <a:fld id="{0803DA13-78E3-4271-9A8A-C6991F53D5AB}" type="slidenum">
              <a:rPr lang="el-GR" smtClean="0"/>
              <a:t>288</a:t>
            </a:fld>
            <a:endParaRPr lang="el-GR"/>
          </a:p>
        </p:txBody>
      </p:sp>
    </p:spTree>
    <p:extLst>
      <p:ext uri="{BB962C8B-B14F-4D97-AF65-F5344CB8AC3E}">
        <p14:creationId xmlns:p14="http://schemas.microsoft.com/office/powerpoint/2010/main" val="346635579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C835-676C-5EDF-7CC3-0AD1658BAC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BF47459-D494-E057-FE9A-4CD261183EF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6E3EB2F-7CF8-012B-338E-D487E2F7CBF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Benefits: Environmental:</a:t>
            </a:r>
          </a:p>
          <a:p>
            <a:pPr algn="ctr" rtl="0">
              <a:lnSpc>
                <a:spcPct val="150000"/>
              </a:lnSpc>
            </a:pPr>
            <a:r>
              <a:rPr lang="el-GR" sz="2000">
                <a:solidFill>
                  <a:srgbClr val="000000"/>
                </a:solidFill>
                <a:latin typeface="Open Sans" panose="020B0606030504020204" pitchFamily="34" charset="0"/>
              </a:rPr>
              <a:t>Reduction of soil/water pollution from toxic substances.</a:t>
            </a:r>
          </a:p>
          <a:p>
            <a:pPr algn="ctr" rtl="0">
              <a:lnSpc>
                <a:spcPct val="150000"/>
              </a:lnSpc>
            </a:pPr>
            <a:r>
              <a:rPr lang="el-GR" sz="2000">
                <a:solidFill>
                  <a:srgbClr val="000000"/>
                </a:solidFill>
                <a:latin typeface="Open Sans" panose="020B0606030504020204" pitchFamily="34" charset="0"/>
              </a:rPr>
              <a:t>Saving 80% of raw materials through WEEE recycling.</a:t>
            </a:r>
          </a:p>
          <a:p>
            <a:pPr algn="ctr" rtl="0">
              <a:lnSpc>
                <a:spcPct val="150000"/>
              </a:lnSpc>
            </a:pPr>
            <a:r>
              <a:rPr lang="el-GR" sz="2000">
                <a:solidFill>
                  <a:srgbClr val="000000"/>
                </a:solidFill>
                <a:latin typeface="Open Sans" panose="020B0606030504020204" pitchFamily="34" charset="0"/>
              </a:rPr>
              <a:t>Finances:</a:t>
            </a:r>
          </a:p>
          <a:p>
            <a:pPr algn="ctr" rtl="0">
              <a:lnSpc>
                <a:spcPct val="150000"/>
              </a:lnSpc>
            </a:pPr>
            <a:r>
              <a:rPr lang="el-GR" sz="2000">
                <a:solidFill>
                  <a:srgbClr val="000000"/>
                </a:solidFill>
                <a:latin typeface="Open Sans" panose="020B0606030504020204" pitchFamily="34" charset="0"/>
              </a:rPr>
              <a:t>Savings from material recovery and reduction of landfill disposal.</a:t>
            </a:r>
          </a:p>
          <a:p>
            <a:pPr algn="ctr" rtl="0">
              <a:lnSpc>
                <a:spcPct val="150000"/>
              </a:lnSpc>
            </a:pPr>
            <a:r>
              <a:rPr lang="el-GR" sz="2000">
                <a:solidFill>
                  <a:srgbClr val="000000"/>
                </a:solidFill>
                <a:latin typeface="Open Sans" panose="020B0606030504020204" pitchFamily="34" charset="0"/>
              </a:rPr>
              <a:t>Creation of jobs in recycling units.</a:t>
            </a:r>
          </a:p>
          <a:p>
            <a:pPr algn="ctr" rtl="0">
              <a:lnSpc>
                <a:spcPct val="150000"/>
              </a:lnSpc>
            </a:pPr>
            <a:r>
              <a:rPr lang="el-GR" sz="2000">
                <a:solidFill>
                  <a:srgbClr val="000000"/>
                </a:solidFill>
                <a:latin typeface="Open Sans" panose="020B0606030504020204" pitchFamily="34" charset="0"/>
              </a:rPr>
              <a:t>Social:</a:t>
            </a:r>
          </a:p>
          <a:p>
            <a:pPr algn="ctr" rtl="0">
              <a:lnSpc>
                <a:spcPct val="150000"/>
              </a:lnSpc>
            </a:pPr>
            <a:r>
              <a:rPr lang="el-GR" sz="2000">
                <a:solidFill>
                  <a:srgbClr val="000000"/>
                </a:solidFill>
                <a:latin typeface="Open Sans" panose="020B0606030504020204" pitchFamily="34" charset="0"/>
              </a:rPr>
              <a:t>Public health protection.</a:t>
            </a:r>
          </a:p>
          <a:p>
            <a:pPr algn="ctr" rtl="0">
              <a:lnSpc>
                <a:spcPct val="150000"/>
              </a:lnSpc>
            </a:pPr>
            <a:r>
              <a:rPr lang="el-GR" sz="2000">
                <a:solidFill>
                  <a:srgbClr val="000000"/>
                </a:solidFill>
                <a:latin typeface="Open Sans" panose="020B0606030504020204" pitchFamily="34" charset="0"/>
              </a:rPr>
              <a:t>Strengthening environmental awareness.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0DB776F-4149-6346-BC54-70813AA55184}"/>
              </a:ext>
            </a:extLst>
          </p:cNvPr>
          <p:cNvSpPr>
            <a:spLocks noGrp="1"/>
          </p:cNvSpPr>
          <p:nvPr>
            <p:ph type="sldNum" sz="quarter" idx="5"/>
          </p:nvPr>
        </p:nvSpPr>
        <p:spPr/>
        <p:txBody>
          <a:bodyPr/>
          <a:lstStyle/>
          <a:p>
            <a:pPr algn="l" rtl="0"/>
            <a:fld id="{0803DA13-78E3-4271-9A8A-C6991F53D5AB}" type="slidenum">
              <a:rPr lang="el-GR" smtClean="0"/>
              <a:t>289</a:t>
            </a:fld>
            <a:endParaRPr lang="el-GR"/>
          </a:p>
        </p:txBody>
      </p:sp>
    </p:spTree>
    <p:extLst>
      <p:ext uri="{BB962C8B-B14F-4D97-AF65-F5344CB8AC3E}">
        <p14:creationId xmlns:p14="http://schemas.microsoft.com/office/powerpoint/2010/main" val="611607940"/>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36DB-E664-BCB1-60D9-DB5AA9C4978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605A19C-483C-1C7A-0A85-A4C4C4A32C7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46F468D-8ECB-3D00-C51E-48259913F9A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Challenges:</a:t>
            </a:r>
          </a:p>
          <a:p>
            <a:pPr algn="ctr" rtl="0">
              <a:lnSpc>
                <a:spcPct val="150000"/>
              </a:lnSpc>
            </a:pPr>
            <a:r>
              <a:rPr lang="el-GR" sz="2000">
                <a:solidFill>
                  <a:srgbClr val="000000"/>
                </a:solidFill>
                <a:latin typeface="Open Sans" panose="020B0606030504020204" pitchFamily="34" charset="0"/>
              </a:rPr>
              <a:t>Lack of infrastructure in small municipalities.</a:t>
            </a:r>
          </a:p>
          <a:p>
            <a:pPr algn="ctr" rtl="0">
              <a:lnSpc>
                <a:spcPct val="150000"/>
              </a:lnSpc>
            </a:pPr>
            <a:r>
              <a:rPr lang="el-GR" sz="2000">
                <a:solidFill>
                  <a:srgbClr val="000000"/>
                </a:solidFill>
                <a:latin typeface="Open Sans" panose="020B0606030504020204" pitchFamily="34" charset="0"/>
              </a:rPr>
              <a:t>Low citizen participation due to lack of access/information.</a:t>
            </a:r>
          </a:p>
          <a:p>
            <a:pPr algn="ctr" rtl="0">
              <a:lnSpc>
                <a:spcPct val="150000"/>
              </a:lnSpc>
            </a:pPr>
            <a:r>
              <a:rPr lang="el-GR" sz="2000">
                <a:solidFill>
                  <a:srgbClr val="000000"/>
                </a:solidFill>
                <a:latin typeface="Open Sans" panose="020B0606030504020204" pitchFamily="34" charset="0"/>
              </a:rPr>
              <a:t>High processing costs.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Solutions:</a:t>
            </a:r>
          </a:p>
          <a:p>
            <a:pPr algn="ctr" rtl="0">
              <a:lnSpc>
                <a:spcPct val="150000"/>
              </a:lnSpc>
            </a:pPr>
            <a:r>
              <a:rPr lang="el-GR" sz="2000">
                <a:solidFill>
                  <a:srgbClr val="000000"/>
                </a:solidFill>
                <a:latin typeface="Open Sans" panose="020B0606030504020204" pitchFamily="34" charset="0"/>
              </a:rPr>
              <a:t>Funding from NSRF, LIFE, Interreg.</a:t>
            </a:r>
          </a:p>
          <a:p>
            <a:pPr algn="ctr" rtl="0">
              <a:lnSpc>
                <a:spcPct val="150000"/>
              </a:lnSpc>
            </a:pPr>
            <a:r>
              <a:rPr lang="el-GR" sz="2000">
                <a:solidFill>
                  <a:srgbClr val="000000"/>
                </a:solidFill>
                <a:latin typeface="Open Sans" panose="020B0606030504020204" pitchFamily="34" charset="0"/>
              </a:rPr>
              <a:t>Collaboration with approved collective systems.</a:t>
            </a:r>
          </a:p>
          <a:p>
            <a:pPr algn="ctr" rtl="0">
              <a:lnSpc>
                <a:spcPct val="150000"/>
              </a:lnSpc>
            </a:pPr>
            <a:r>
              <a:rPr lang="el-GR" sz="2000">
                <a:solidFill>
                  <a:srgbClr val="000000"/>
                </a:solidFill>
                <a:latin typeface="Open Sans" panose="020B0606030504020204" pitchFamily="34" charset="0"/>
              </a:rPr>
              <a:t>Education through schools and NGOs.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B87F994-4E2E-3CEC-576F-15E7B39E275F}"/>
              </a:ext>
            </a:extLst>
          </p:cNvPr>
          <p:cNvSpPr>
            <a:spLocks noGrp="1"/>
          </p:cNvSpPr>
          <p:nvPr>
            <p:ph type="sldNum" sz="quarter" idx="5"/>
          </p:nvPr>
        </p:nvSpPr>
        <p:spPr/>
        <p:txBody>
          <a:bodyPr/>
          <a:lstStyle/>
          <a:p>
            <a:pPr algn="l" rtl="0"/>
            <a:fld id="{0803DA13-78E3-4271-9A8A-C6991F53D5AB}" type="slidenum">
              <a:rPr lang="el-GR" smtClean="0"/>
              <a:t>290</a:t>
            </a:fld>
            <a:endParaRPr lang="el-GR"/>
          </a:p>
        </p:txBody>
      </p:sp>
    </p:spTree>
    <p:extLst>
      <p:ext uri="{BB962C8B-B14F-4D97-AF65-F5344CB8AC3E}">
        <p14:creationId xmlns:p14="http://schemas.microsoft.com/office/powerpoint/2010/main" val="896932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FA689-8F29-5060-570A-26DE97E88F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2D20452-0794-C4DA-A5EF-30FFD2B301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6D87936-2C65-47FE-8F5A-146B0DC295B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Identification of funding sources for adaptation projects: Familiarity with European and national financial instruments, such as LIFE (€5.4 billion for 2021-2027), Horizon Europe (€95.5 billion), the NSRF, and the Recovery Fund.</a:t>
            </a:r>
          </a:p>
          <a:p>
            <a:pPr algn="ctr" rtl="0">
              <a:lnSpc>
                <a:spcPct val="150000"/>
              </a:lnSpc>
            </a:pPr>
            <a:r>
              <a:rPr lang="el-GR" sz="2000">
                <a:solidFill>
                  <a:srgbClr val="000000"/>
                </a:solidFill>
                <a:latin typeface="Open Sans" panose="020B0606030504020204" pitchFamily="34" charset="0"/>
              </a:rPr>
              <a:t>Training in writing proposals to apply for funding, e.g. for energy upgrade or water management projects.</a:t>
            </a:r>
          </a:p>
          <a:p>
            <a:pPr algn="ctr" rtl="0">
              <a:lnSpc>
                <a:spcPct val="150000"/>
              </a:lnSpc>
            </a:pPr>
            <a:r>
              <a:rPr lang="el-GR" sz="2000">
                <a:solidFill>
                  <a:srgbClr val="000000"/>
                </a:solidFill>
                <a:latin typeface="Open Sans" panose="020B0606030504020204" pitchFamily="34" charset="0"/>
              </a:rPr>
              <a:t>Example: The Region of Central Macedonia secured €20 million from the NSRF for adaptation projects, such as the restoration of wetlands in Axios, reducing the risk of flooding by 25%.</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9D3D759-3AF3-9147-DB01-836D98C58074}"/>
              </a:ext>
            </a:extLst>
          </p:cNvPr>
          <p:cNvSpPr>
            <a:spLocks noGrp="1"/>
          </p:cNvSpPr>
          <p:nvPr>
            <p:ph type="sldNum" sz="quarter" idx="5"/>
          </p:nvPr>
        </p:nvSpPr>
        <p:spPr/>
        <p:txBody>
          <a:bodyPr/>
          <a:lstStyle/>
          <a:p>
            <a:pPr algn="l" rtl="0"/>
            <a:fld id="{0803DA13-78E3-4271-9A8A-C6991F53D5AB}" type="slidenum">
              <a:rPr lang="el-GR" smtClean="0"/>
              <a:t>30</a:t>
            </a:fld>
            <a:endParaRPr lang="el-GR"/>
          </a:p>
        </p:txBody>
      </p:sp>
    </p:spTree>
    <p:extLst>
      <p:ext uri="{BB962C8B-B14F-4D97-AF65-F5344CB8AC3E}">
        <p14:creationId xmlns:p14="http://schemas.microsoft.com/office/powerpoint/2010/main" val="3006419154"/>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0067-BADE-768F-79A2-8E97F43C356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E7E2B40-6451-A41E-76B9-FE3F026A7B3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3088D0B-BC56-3C0C-4AB0-2A4F7863991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Chart: WEEE Recycling Rates in Municipalities (2022):</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3E4CE36-B2FF-50FE-B184-CCF889653631}"/>
              </a:ext>
            </a:extLst>
          </p:cNvPr>
          <p:cNvSpPr>
            <a:spLocks noGrp="1"/>
          </p:cNvSpPr>
          <p:nvPr>
            <p:ph type="sldNum" sz="quarter" idx="5"/>
          </p:nvPr>
        </p:nvSpPr>
        <p:spPr/>
        <p:txBody>
          <a:bodyPr/>
          <a:lstStyle/>
          <a:p>
            <a:pPr algn="l" rtl="0"/>
            <a:fld id="{0803DA13-78E3-4271-9A8A-C6991F53D5AB}" type="slidenum">
              <a:rPr lang="el-GR" smtClean="0"/>
              <a:t>291</a:t>
            </a:fld>
            <a:endParaRPr lang="el-GR"/>
          </a:p>
        </p:txBody>
      </p:sp>
    </p:spTree>
    <p:extLst>
      <p:ext uri="{BB962C8B-B14F-4D97-AF65-F5344CB8AC3E}">
        <p14:creationId xmlns:p14="http://schemas.microsoft.com/office/powerpoint/2010/main" val="69569209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A7274-89C5-F14E-BD5C-3424711294B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F0E5173-C04B-3322-BF51-A322603006D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F6115DC-4888-ADA9-822D-B80707ECFAAA}"/>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Connection to the Circular Economy</a:t>
            </a:r>
          </a:p>
          <a:p>
            <a:pPr algn="ctr" rtl="0">
              <a:lnSpc>
                <a:spcPct val="150000"/>
              </a:lnSpc>
            </a:pPr>
            <a:r>
              <a:rPr lang="el-GR" sz="2000" dirty="0">
                <a:solidFill>
                  <a:srgbClr val="000000"/>
                </a:solidFill>
                <a:latin typeface="Open Sans" panose="020B0606030504020204" pitchFamily="34" charset="0"/>
              </a:rPr>
              <a:t>Contribution:</a:t>
            </a:r>
          </a:p>
          <a:p>
            <a:pPr algn="ctr" rtl="0">
              <a:lnSpc>
                <a:spcPct val="150000"/>
              </a:lnSpc>
            </a:pPr>
            <a:r>
              <a:rPr lang="el-GR" sz="2000" dirty="0">
                <a:solidFill>
                  <a:srgbClr val="000000"/>
                </a:solidFill>
                <a:latin typeface="Open Sans" panose="020B0606030504020204" pitchFamily="34" charset="0"/>
              </a:rPr>
              <a:t>WEEE and hazardous waste management recovers valuable materials, reducing dependence on primary resources.</a:t>
            </a:r>
          </a:p>
          <a:p>
            <a:pPr algn="ctr" rtl="0">
              <a:lnSpc>
                <a:spcPct val="150000"/>
              </a:lnSpc>
            </a:pPr>
            <a:r>
              <a:rPr lang="el-GR" sz="2000" dirty="0">
                <a:solidFill>
                  <a:srgbClr val="000000"/>
                </a:solidFill>
                <a:latin typeface="Open Sans" panose="020B0606030504020204" pitchFamily="34" charset="0"/>
              </a:rPr>
              <a:t>It strengthens closed cycles of material use, a key element of the circular economy.</a:t>
            </a:r>
          </a:p>
          <a:p>
            <a:pPr algn="ctr" rtl="0">
              <a:lnSpc>
                <a:spcPct val="150000"/>
              </a:lnSpc>
            </a:pPr>
            <a:r>
              <a:rPr lang="el-GR" sz="2000" dirty="0">
                <a:solidFill>
                  <a:srgbClr val="000000"/>
                </a:solidFill>
                <a:latin typeface="Open Sans" panose="020B0606030504020204" pitchFamily="34" charset="0"/>
              </a:rPr>
              <a:t>Integrating into Designs:</a:t>
            </a:r>
          </a:p>
          <a:p>
            <a:pPr algn="ctr" rtl="0">
              <a:lnSpc>
                <a:spcPct val="150000"/>
              </a:lnSpc>
            </a:pPr>
            <a:r>
              <a:rPr lang="el-GR" sz="2000" dirty="0">
                <a:solidFill>
                  <a:srgbClr val="000000"/>
                </a:solidFill>
                <a:latin typeface="Open Sans" panose="020B0606030504020204" pitchFamily="34" charset="0"/>
              </a:rPr>
              <a:t>They are included in Sustainable Energy and Climate Action Plans (SDAEK).</a:t>
            </a:r>
          </a:p>
          <a:p>
            <a:pPr algn="ctr" rtl="0">
              <a:lnSpc>
                <a:spcPct val="150000"/>
              </a:lnSpc>
            </a:pPr>
            <a:r>
              <a:rPr lang="el-GR" sz="2000" dirty="0">
                <a:solidFill>
                  <a:srgbClr val="000000"/>
                </a:solidFill>
                <a:latin typeface="Open Sans" panose="020B0606030504020204" pitchFamily="34" charset="0"/>
              </a:rPr>
              <a:t>Supported by programs such as</a:t>
            </a:r>
            <a:r>
              <a:rPr lang="el-GR" sz="2000" dirty="0" err="1">
                <a:solidFill>
                  <a:srgbClr val="000000"/>
                </a:solidFill>
                <a:latin typeface="Open Sans" panose="020B0606030504020204" pitchFamily="34" charset="0"/>
              </a:rPr>
              <a:t>Interreg</a:t>
            </a:r>
            <a:r>
              <a:rPr lang="el-GR" sz="2000" dirty="0">
                <a:solidFill>
                  <a:srgbClr val="000000"/>
                </a:solidFill>
                <a:latin typeface="Open Sans" panose="020B0606030504020204" pitchFamily="34" charset="0"/>
              </a:rPr>
              <a:t>NEXT</a:t>
            </a:r>
            <a:r>
              <a:rPr lang="el-GR" sz="2000" dirty="0" err="1">
                <a:solidFill>
                  <a:srgbClr val="000000"/>
                </a:solidFill>
                <a:latin typeface="Open Sans" panose="020B0606030504020204" pitchFamily="34" charset="0"/>
              </a:rPr>
              <a:t>Black</a:t>
            </a:r>
            <a:r>
              <a:rPr lang="el-GR" sz="2000" dirty="0">
                <a:solidFill>
                  <a:srgbClr val="000000"/>
                </a:solidFill>
                <a:latin typeface="Open Sans" panose="020B0606030504020204" pitchFamily="34" charset="0"/>
              </a:rPr>
              <a:t>Sea</a:t>
            </a:r>
            <a:r>
              <a:rPr lang="el-GR" sz="2000" dirty="0" err="1">
                <a:solidFill>
                  <a:srgbClr val="000000"/>
                </a:solidFill>
                <a:latin typeface="Open Sans" panose="020B0606030504020204" pitchFamily="34" charset="0"/>
              </a:rPr>
              <a:t>Basin</a:t>
            </a:r>
            <a:r>
              <a:rPr lang="el-GR" sz="2000" dirty="0">
                <a:solidFill>
                  <a:srgbClr val="000000"/>
                </a:solidFill>
                <a:latin typeface="Open Sans" panose="020B0606030504020204" pitchFamily="34" charset="0"/>
              </a:rPr>
              <a:t>, especially in coastal areas.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0142BE9-7A30-E054-D187-A4D18885CE83}"/>
              </a:ext>
            </a:extLst>
          </p:cNvPr>
          <p:cNvSpPr>
            <a:spLocks noGrp="1"/>
          </p:cNvSpPr>
          <p:nvPr>
            <p:ph type="sldNum" sz="quarter" idx="5"/>
          </p:nvPr>
        </p:nvSpPr>
        <p:spPr/>
        <p:txBody>
          <a:bodyPr/>
          <a:lstStyle/>
          <a:p>
            <a:pPr algn="l" rtl="0"/>
            <a:fld id="{0803DA13-78E3-4271-9A8A-C6991F53D5AB}" type="slidenum">
              <a:rPr lang="el-GR" smtClean="0"/>
              <a:t>292</a:t>
            </a:fld>
            <a:endParaRPr lang="el-GR"/>
          </a:p>
        </p:txBody>
      </p:sp>
    </p:spTree>
    <p:extLst>
      <p:ext uri="{BB962C8B-B14F-4D97-AF65-F5344CB8AC3E}">
        <p14:creationId xmlns:p14="http://schemas.microsoft.com/office/powerpoint/2010/main" val="263695393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7133C-58C8-C103-57C2-42625C976CC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F24FAB0-5592-E002-8D4B-C549889D72D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281AAAA-B365-AD3A-C627-F292A4A96E73}"/>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Connection to the Circular Economy</a:t>
            </a:r>
          </a:p>
          <a:p>
            <a:pPr algn="ctr" rtl="0">
              <a:lnSpc>
                <a:spcPct val="150000"/>
              </a:lnSpc>
            </a:pPr>
            <a:r>
              <a:rPr lang="el-GR" sz="2000" dirty="0">
                <a:solidFill>
                  <a:srgbClr val="000000"/>
                </a:solidFill>
                <a:latin typeface="Open Sans" panose="020B0606030504020204" pitchFamily="34" charset="0"/>
              </a:rPr>
              <a:t>Financing:</a:t>
            </a:r>
          </a:p>
          <a:p>
            <a:pPr algn="ctr" rtl="0">
              <a:lnSpc>
                <a:spcPct val="150000"/>
              </a:lnSpc>
            </a:pPr>
            <a:r>
              <a:rPr lang="el-GR" sz="2000" dirty="0">
                <a:solidFill>
                  <a:srgbClr val="000000"/>
                </a:solidFill>
                <a:latin typeface="Open Sans" panose="020B0606030504020204" pitchFamily="34" charset="0"/>
              </a:rPr>
              <a:t>NSRF, LIFE, Recovery Fund for infrastructure and awareness.</a:t>
            </a:r>
          </a:p>
          <a:p>
            <a:pPr algn="ctr" rtl="0">
              <a:lnSpc>
                <a:spcPct val="150000"/>
              </a:lnSpc>
            </a:pPr>
            <a:r>
              <a:rPr lang="el-GR" sz="2000" dirty="0">
                <a:solidFill>
                  <a:srgbClr val="000000"/>
                </a:solidFill>
                <a:latin typeface="Open Sans" panose="020B0606030504020204" pitchFamily="34" charset="0"/>
              </a:rPr>
              <a:t>Collaborations with collective systems (e.g. Appliance Recycling S.A.).</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3C6B61D-A28F-7209-B8FD-BEEF8AC31A6D}"/>
              </a:ext>
            </a:extLst>
          </p:cNvPr>
          <p:cNvSpPr>
            <a:spLocks noGrp="1"/>
          </p:cNvSpPr>
          <p:nvPr>
            <p:ph type="sldNum" sz="quarter" idx="5"/>
          </p:nvPr>
        </p:nvSpPr>
        <p:spPr/>
        <p:txBody>
          <a:bodyPr/>
          <a:lstStyle/>
          <a:p>
            <a:pPr algn="l" rtl="0"/>
            <a:fld id="{0803DA13-78E3-4271-9A8A-C6991F53D5AB}" type="slidenum">
              <a:rPr lang="el-GR" smtClean="0"/>
              <a:t>293</a:t>
            </a:fld>
            <a:endParaRPr lang="el-GR"/>
          </a:p>
        </p:txBody>
      </p:sp>
    </p:spTree>
    <p:extLst>
      <p:ext uri="{BB962C8B-B14F-4D97-AF65-F5344CB8AC3E}">
        <p14:creationId xmlns:p14="http://schemas.microsoft.com/office/powerpoint/2010/main" val="141745626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93EA5-1D02-2B7B-3836-90728344EAD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B4F080D-7CC7-070C-46BF-2C97819D4CD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2A414AA-2F0E-3DDA-EF7A-64432F735E5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Role of Municipalities:</a:t>
            </a:r>
          </a:p>
          <a:p>
            <a:pPr algn="ctr" rtl="0">
              <a:lnSpc>
                <a:spcPct val="150000"/>
              </a:lnSpc>
            </a:pPr>
            <a:r>
              <a:rPr lang="el-GR" sz="2000">
                <a:solidFill>
                  <a:srgbClr val="000000"/>
                </a:solidFill>
                <a:latin typeface="Open Sans" panose="020B0606030504020204" pitchFamily="34" charset="0"/>
              </a:rPr>
              <a:t>Central pillars for implementing a circular economy through waste management.</a:t>
            </a:r>
          </a:p>
          <a:p>
            <a:pPr algn="ctr" rtl="0">
              <a:lnSpc>
                <a:spcPct val="150000"/>
              </a:lnSpc>
            </a:pPr>
            <a:r>
              <a:rPr lang="el-GR" sz="2000">
                <a:solidFill>
                  <a:srgbClr val="000000"/>
                </a:solidFill>
                <a:latin typeface="Open Sans" panose="020B0606030504020204" pitchFamily="34" charset="0"/>
              </a:rPr>
              <a:t>They influence consumer habits and promote sustainable practices.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Initiatives:</a:t>
            </a:r>
          </a:p>
          <a:p>
            <a:pPr algn="ctr" rtl="0">
              <a:lnSpc>
                <a:spcPct val="150000"/>
              </a:lnSpc>
            </a:pPr>
            <a:r>
              <a:rPr lang="el-GR" sz="2000">
                <a:solidFill>
                  <a:srgbClr val="000000"/>
                </a:solidFill>
                <a:latin typeface="Open Sans" panose="020B0606030504020204" pitchFamily="34" charset="0"/>
              </a:rPr>
              <a:t>Recycling, composting, reuse, green shopping, waste prevention.</a:t>
            </a:r>
          </a:p>
          <a:p>
            <a:pPr algn="ctr" rtl="0">
              <a:lnSpc>
                <a:spcPct val="150000"/>
              </a:lnSpc>
            </a:pPr>
            <a:r>
              <a:rPr lang="el-GR" sz="2000">
                <a:solidFill>
                  <a:srgbClr val="000000"/>
                </a:solidFill>
                <a:latin typeface="Open Sans" panose="020B0606030504020204" pitchFamily="34" charset="0"/>
              </a:rPr>
              <a:t>Special management of WEEE and hazardous waste for material recovery and health protection.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3CBDA6E-C7D1-8EEF-86E9-5FDB210AF1BA}"/>
              </a:ext>
            </a:extLst>
          </p:cNvPr>
          <p:cNvSpPr>
            <a:spLocks noGrp="1"/>
          </p:cNvSpPr>
          <p:nvPr>
            <p:ph type="sldNum" sz="quarter" idx="5"/>
          </p:nvPr>
        </p:nvSpPr>
        <p:spPr/>
        <p:txBody>
          <a:bodyPr/>
          <a:lstStyle/>
          <a:p>
            <a:pPr algn="l" rtl="0"/>
            <a:fld id="{0803DA13-78E3-4271-9A8A-C6991F53D5AB}" type="slidenum">
              <a:rPr lang="el-GR" smtClean="0"/>
              <a:t>294</a:t>
            </a:fld>
            <a:endParaRPr lang="el-GR"/>
          </a:p>
        </p:txBody>
      </p:sp>
    </p:spTree>
    <p:extLst>
      <p:ext uri="{BB962C8B-B14F-4D97-AF65-F5344CB8AC3E}">
        <p14:creationId xmlns:p14="http://schemas.microsoft.com/office/powerpoint/2010/main" val="141911576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51AC0-95E1-F7CE-3AC5-6A6F20F3F16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0B89C7-8365-911F-EDAF-EB1118713C3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144742E-E720-FA61-D4A7-9490D47B904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1.6 Circular Economy and Local Policies for Sustainable Resource and Waste Management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Benefits:</a:t>
            </a:r>
          </a:p>
          <a:p>
            <a:pPr algn="ctr" rtl="0">
              <a:lnSpc>
                <a:spcPct val="150000"/>
              </a:lnSpc>
            </a:pPr>
            <a:r>
              <a:rPr lang="el-GR" sz="2000">
                <a:solidFill>
                  <a:srgbClr val="000000"/>
                </a:solidFill>
                <a:latin typeface="Open Sans" panose="020B0606030504020204" pitchFamily="34" charset="0"/>
              </a:rPr>
              <a:t>Environmental: Reduction of waste, emissions and pollution.</a:t>
            </a:r>
          </a:p>
          <a:p>
            <a:pPr algn="ctr" rtl="0">
              <a:lnSpc>
                <a:spcPct val="150000"/>
              </a:lnSpc>
            </a:pPr>
            <a:r>
              <a:rPr lang="el-GR" sz="2000">
                <a:solidFill>
                  <a:srgbClr val="000000"/>
                </a:solidFill>
                <a:latin typeface="Open Sans" panose="020B0606030504020204" pitchFamily="34" charset="0"/>
              </a:rPr>
              <a:t>Economics: Saving resources, creating jobs.</a:t>
            </a:r>
          </a:p>
          <a:p>
            <a:pPr algn="ctr" rtl="0">
              <a:lnSpc>
                <a:spcPct val="150000"/>
              </a:lnSpc>
            </a:pPr>
            <a:r>
              <a:rPr lang="el-GR" sz="2000">
                <a:solidFill>
                  <a:srgbClr val="000000"/>
                </a:solidFill>
                <a:latin typeface="Open Sans" panose="020B0606030504020204" pitchFamily="34" charset="0"/>
              </a:rPr>
              <a:t>Social: Enhancing awareness and quality of life.</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Prospects:</a:t>
            </a:r>
          </a:p>
          <a:p>
            <a:pPr algn="ctr" rtl="0">
              <a:lnSpc>
                <a:spcPct val="150000"/>
              </a:lnSpc>
            </a:pPr>
            <a:r>
              <a:rPr lang="el-GR" sz="2000">
                <a:solidFill>
                  <a:srgbClr val="000000"/>
                </a:solidFill>
                <a:latin typeface="Open Sans" panose="020B0606030504020204" pitchFamily="34" charset="0"/>
              </a:rPr>
              <a:t>Utilization of financial tools (NSRF, LIFE, Interreg).</a:t>
            </a:r>
          </a:p>
          <a:p>
            <a:pPr algn="ctr" rtl="0">
              <a:lnSpc>
                <a:spcPct val="150000"/>
              </a:lnSpc>
            </a:pPr>
            <a:r>
              <a:rPr lang="el-GR" sz="2000">
                <a:solidFill>
                  <a:srgbClr val="000000"/>
                </a:solidFill>
                <a:latin typeface="Open Sans" panose="020B0606030504020204" pitchFamily="34" charset="0"/>
              </a:rPr>
              <a:t>Collaboration with citizens, businesses, NGOs for integrated solutions.</a:t>
            </a:r>
          </a:p>
          <a:p>
            <a:pPr algn="ctr" rtl="0">
              <a:lnSpc>
                <a:spcPct val="150000"/>
              </a:lnSpc>
            </a:pPr>
            <a:r>
              <a:rPr lang="el-GR" sz="2000">
                <a:solidFill>
                  <a:srgbClr val="000000"/>
                </a:solidFill>
                <a:latin typeface="Open Sans" panose="020B0606030504020204" pitchFamily="34" charset="0"/>
              </a:rPr>
              <a:t>Municipalities can be models of sustainable development, contributing to the goals of the Green Deal and the ECHR.</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1CA40D3-B16F-4E92-3BAE-59CA9B0C28FF}"/>
              </a:ext>
            </a:extLst>
          </p:cNvPr>
          <p:cNvSpPr>
            <a:spLocks noGrp="1"/>
          </p:cNvSpPr>
          <p:nvPr>
            <p:ph type="sldNum" sz="quarter" idx="5"/>
          </p:nvPr>
        </p:nvSpPr>
        <p:spPr/>
        <p:txBody>
          <a:bodyPr/>
          <a:lstStyle/>
          <a:p>
            <a:pPr algn="l" rtl="0"/>
            <a:fld id="{0803DA13-78E3-4271-9A8A-C6991F53D5AB}" type="slidenum">
              <a:rPr lang="el-GR" smtClean="0"/>
              <a:t>295</a:t>
            </a:fld>
            <a:endParaRPr lang="el-GR"/>
          </a:p>
        </p:txBody>
      </p:sp>
    </p:spTree>
    <p:extLst>
      <p:ext uri="{BB962C8B-B14F-4D97-AF65-F5344CB8AC3E}">
        <p14:creationId xmlns:p14="http://schemas.microsoft.com/office/powerpoint/2010/main" val="31566566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F6994-BE26-C055-8C5E-3377E5E792F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AD6CB8-3D3F-2B21-5E3D-E6B32A3DB22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4D5B39-2AD1-253C-CD97-6EE335A70A67}"/>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Summary</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Central Role of Local Government: Local Government Organizations (LGOs) are on the front lines of the battle against climate change, addressing its impacts and implementing solutions with multiple benefits.</a:t>
            </a:r>
          </a:p>
          <a:p>
            <a:pPr algn="ctr" rtl="0">
              <a:lnSpc>
                <a:spcPct val="150000"/>
              </a:lnSpc>
            </a:pPr>
            <a:r>
              <a:rPr lang="el-GR" sz="2000" dirty="0">
                <a:solidFill>
                  <a:srgbClr val="000000"/>
                </a:solidFill>
                <a:latin typeface="Open Sans" panose="020B0606030504020204" pitchFamily="34" charset="0"/>
              </a:rPr>
              <a:t>As the closest institutions to citizens, municipalities manage local resources, infrastructure and services, making them ideal for promoting sustainable practices.</a:t>
            </a:r>
          </a:p>
          <a:p>
            <a:pPr algn="ctr" rtl="0">
              <a:lnSpc>
                <a:spcPct val="150000"/>
              </a:lnSpc>
            </a:pPr>
            <a:r>
              <a:rPr lang="el-GR" sz="2000" dirty="0">
                <a:solidFill>
                  <a:srgbClr val="000000"/>
                </a:solidFill>
                <a:latin typeface="Open Sans" panose="020B0606030504020204" pitchFamily="34" charset="0"/>
              </a:rPr>
              <a:t>The module highlighted the importance of local authorities as catalysts for achieving national and European climate goals, such as the Green Deal and climate neutrality by 2050.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E423F40-9486-C5CE-1732-6B924F565DC1}"/>
              </a:ext>
            </a:extLst>
          </p:cNvPr>
          <p:cNvSpPr>
            <a:spLocks noGrp="1"/>
          </p:cNvSpPr>
          <p:nvPr>
            <p:ph type="sldNum" sz="quarter" idx="5"/>
          </p:nvPr>
        </p:nvSpPr>
        <p:spPr/>
        <p:txBody>
          <a:bodyPr/>
          <a:lstStyle/>
          <a:p>
            <a:pPr algn="l" rtl="0"/>
            <a:fld id="{0803DA13-78E3-4271-9A8A-C6991F53D5AB}" type="slidenum">
              <a:rPr lang="el-GR" smtClean="0"/>
              <a:t>296</a:t>
            </a:fld>
            <a:endParaRPr lang="el-GR"/>
          </a:p>
        </p:txBody>
      </p:sp>
    </p:spTree>
    <p:extLst>
      <p:ext uri="{BB962C8B-B14F-4D97-AF65-F5344CB8AC3E}">
        <p14:creationId xmlns:p14="http://schemas.microsoft.com/office/powerpoint/2010/main" val="21485233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68EC5-6021-79D8-DB05-9173CF6FDA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077CA1-D77B-BB7F-DA2B-4E9B91C3E86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C4AD99E-FD00-5F99-3536-DEF0D56C2A8C}"/>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Summary</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Main Findings of the Unit: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Really</a:t>
            </a:r>
            <a:r>
              <a:rPr lang="el-GR" sz="2000" dirty="0" err="1">
                <a:solidFill>
                  <a:srgbClr val="000000"/>
                </a:solidFill>
                <a:latin typeface="Open Sans" panose="020B0606030504020204" pitchFamily="34" charset="0"/>
              </a:rPr>
              <a:t>Examples</a:t>
            </a:r>
            <a:r>
              <a:rPr lang="el-GR" sz="2000" dirty="0">
                <a:solidFill>
                  <a:srgbClr val="000000"/>
                </a:solidFill>
                <a:latin typeface="Open Sans" panose="020B0606030504020204" pitchFamily="34" charset="0"/>
              </a:rPr>
              <a:t>: Successful initiatives were presented, such as energy communities (e.g. Municipality</a:t>
            </a:r>
            <a:r>
              <a:rPr lang="el-GR" sz="2000" dirty="0" err="1">
                <a:solidFill>
                  <a:srgbClr val="000000"/>
                </a:solidFill>
                <a:latin typeface="Open Sans" panose="020B0606030504020204" pitchFamily="34" charset="0"/>
              </a:rPr>
              <a:t>Trikala</a:t>
            </a:r>
            <a:r>
              <a:rPr lang="el-GR" sz="2000" dirty="0">
                <a:solidFill>
                  <a:srgbClr val="000000"/>
                </a:solidFill>
                <a:latin typeface="Open Sans" panose="020B0606030504020204" pitchFamily="34" charset="0"/>
              </a:rPr>
              <a:t>), EXOIKONOMO programs (e.g. Municipality of Thessaloniki), lighting modernization (e.g. Municipality of Piraeus), and water management (e.g. Municipality of Heraklion).</a:t>
            </a:r>
          </a:p>
          <a:p>
            <a:pPr algn="ctr" rtl="0">
              <a:lnSpc>
                <a:spcPct val="150000"/>
              </a:lnSpc>
            </a:pPr>
            <a:r>
              <a:rPr lang="el-GR" sz="2000" dirty="0">
                <a:solidFill>
                  <a:srgbClr val="000000"/>
                </a:solidFill>
                <a:latin typeface="Open Sans" panose="020B0606030504020204" pitchFamily="34" charset="0"/>
              </a:rPr>
              <a:t>Tested Tools: Methods such as source sorting, composting, green purchasing, and the use of digital technologies (e.g. smart irrigation systems) were analyzed.</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5BF53CB-9BBA-B5F3-050B-000D4A458812}"/>
              </a:ext>
            </a:extLst>
          </p:cNvPr>
          <p:cNvSpPr>
            <a:spLocks noGrp="1"/>
          </p:cNvSpPr>
          <p:nvPr>
            <p:ph type="sldNum" sz="quarter" idx="5"/>
          </p:nvPr>
        </p:nvSpPr>
        <p:spPr/>
        <p:txBody>
          <a:bodyPr/>
          <a:lstStyle/>
          <a:p>
            <a:pPr algn="l" rtl="0"/>
            <a:fld id="{0803DA13-78E3-4271-9A8A-C6991F53D5AB}" type="slidenum">
              <a:rPr lang="el-GR" smtClean="0"/>
              <a:t>297</a:t>
            </a:fld>
            <a:endParaRPr lang="el-GR"/>
          </a:p>
        </p:txBody>
      </p:sp>
    </p:spTree>
    <p:extLst>
      <p:ext uri="{BB962C8B-B14F-4D97-AF65-F5344CB8AC3E}">
        <p14:creationId xmlns:p14="http://schemas.microsoft.com/office/powerpoint/2010/main" val="4077633584"/>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FA7F1-665A-9D8C-52D2-3547F6AE9B3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7B6E880-D9B4-375B-3D4D-EF8CE62FDBC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D93A163-AE2A-38E5-0B9C-88741B79F86F}"/>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Summary</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Main Findings of the Unit: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Organized Methodologies: The need to adapt good practices to local specificities (e.g. geography, population, economy) and their integration into long-term plans, such as Sustainable Energy and Climate Action Plans (SECAPs), was highlighted.</a:t>
            </a:r>
          </a:p>
          <a:p>
            <a:pPr algn="ctr" rtl="0">
              <a:lnSpc>
                <a:spcPct val="150000"/>
              </a:lnSpc>
            </a:pPr>
            <a:r>
              <a:rPr lang="el-GR" sz="2000" dirty="0">
                <a:solidFill>
                  <a:srgbClr val="000000"/>
                </a:solidFill>
                <a:latin typeface="Open Sans" panose="020B0606030504020204" pitchFamily="34" charset="0"/>
              </a:rPr>
              <a:t>Multidimensional Approaches: Mitigation strategies (e.g. RES, energy efficiency), circular economy (e.g. recycling, reuse), and sustainable resource management (e.g. water, waste) were examined.</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53C75A9-265F-2CEA-CA5D-1A774D556382}"/>
              </a:ext>
            </a:extLst>
          </p:cNvPr>
          <p:cNvSpPr>
            <a:spLocks noGrp="1"/>
          </p:cNvSpPr>
          <p:nvPr>
            <p:ph type="sldNum" sz="quarter" idx="5"/>
          </p:nvPr>
        </p:nvSpPr>
        <p:spPr/>
        <p:txBody>
          <a:bodyPr/>
          <a:lstStyle/>
          <a:p>
            <a:pPr algn="l" rtl="0"/>
            <a:fld id="{0803DA13-78E3-4271-9A8A-C6991F53D5AB}" type="slidenum">
              <a:rPr lang="el-GR" smtClean="0"/>
              <a:t>298</a:t>
            </a:fld>
            <a:endParaRPr lang="el-GR"/>
          </a:p>
        </p:txBody>
      </p:sp>
    </p:spTree>
    <p:extLst>
      <p:ext uri="{BB962C8B-B14F-4D97-AF65-F5344CB8AC3E}">
        <p14:creationId xmlns:p14="http://schemas.microsoft.com/office/powerpoint/2010/main" val="183172958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F73D-B363-3393-158E-5D74D1F2C90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4C07937-96C0-DC6A-B69C-6FA7C46C70F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05CEDD0-B21B-2600-404D-A6C476CDF56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Summary</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Critical Success Factors: Citizen Mobilization:</a:t>
            </a:r>
          </a:p>
          <a:p>
            <a:pPr algn="ctr" rtl="0">
              <a:lnSpc>
                <a:spcPct val="150000"/>
              </a:lnSpc>
            </a:pPr>
            <a:r>
              <a:rPr lang="el-GR" sz="2000">
                <a:solidFill>
                  <a:srgbClr val="000000"/>
                </a:solidFill>
                <a:latin typeface="Open Sans" panose="020B0606030504020204" pitchFamily="34" charset="0"/>
              </a:rPr>
              <a:t>The participation of residents is essential for the success of actions, such as recycling (e.g. Municipality of Vari-Voula-Vouliagmeni) or composting (e.g. Municipality of Athens).</a:t>
            </a:r>
          </a:p>
          <a:p>
            <a:pPr algn="ctr" rtl="0">
              <a:lnSpc>
                <a:spcPct val="150000"/>
              </a:lnSpc>
            </a:pPr>
            <a:r>
              <a:rPr lang="el-GR" sz="2000">
                <a:solidFill>
                  <a:srgbClr val="000000"/>
                </a:solidFill>
                <a:latin typeface="Open Sans" panose="020B0606030504020204" pitchFamily="34" charset="0"/>
              </a:rPr>
              <a:t>Awareness campaigns, educational programs in schools, and incentives (e.g. discounts on municipal fees in the Municipality of Agios Dimitrios) enhance participation.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E73B411-70E0-DF33-21BC-43FA58B10B38}"/>
              </a:ext>
            </a:extLst>
          </p:cNvPr>
          <p:cNvSpPr>
            <a:spLocks noGrp="1"/>
          </p:cNvSpPr>
          <p:nvPr>
            <p:ph type="sldNum" sz="quarter" idx="5"/>
          </p:nvPr>
        </p:nvSpPr>
        <p:spPr/>
        <p:txBody>
          <a:bodyPr/>
          <a:lstStyle/>
          <a:p>
            <a:pPr algn="l" rtl="0"/>
            <a:fld id="{0803DA13-78E3-4271-9A8A-C6991F53D5AB}" type="slidenum">
              <a:rPr lang="el-GR" smtClean="0"/>
              <a:t>299</a:t>
            </a:fld>
            <a:endParaRPr lang="el-GR"/>
          </a:p>
        </p:txBody>
      </p:sp>
    </p:spTree>
    <p:extLst>
      <p:ext uri="{BB962C8B-B14F-4D97-AF65-F5344CB8AC3E}">
        <p14:creationId xmlns:p14="http://schemas.microsoft.com/office/powerpoint/2010/main" val="3584722232"/>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F92A-B1AC-6489-3773-DCDF5931D1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B8947AD-9B60-A04C-93A0-B0EFCB6BD3E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8686770-AFE5-CBAA-0ED5-C74B445EE24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Summary</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Securing Funding: Programs such as NSRF, Interreg, LIFE, Recovery Fund, and EXOIKONOMO provide critical resources for infrastructure and actions.</a:t>
            </a:r>
          </a:p>
          <a:p>
            <a:pPr algn="ctr" rtl="0">
              <a:lnSpc>
                <a:spcPct val="150000"/>
              </a:lnSpc>
            </a:pPr>
            <a:r>
              <a:rPr lang="el-GR" sz="2000">
                <a:solidFill>
                  <a:srgbClr val="000000"/>
                </a:solidFill>
                <a:latin typeface="Open Sans" panose="020B0606030504020204" pitchFamily="34" charset="0"/>
              </a:rPr>
              <a:t>Examples: ELEKTRA funding for LED lighting (Municipality of Piraeus) and Interreg for WEEE management (Municipality of Rhodes).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CA7A8FA-D885-DB79-6E6B-A6F0B3EF85E9}"/>
              </a:ext>
            </a:extLst>
          </p:cNvPr>
          <p:cNvSpPr>
            <a:spLocks noGrp="1"/>
          </p:cNvSpPr>
          <p:nvPr>
            <p:ph type="sldNum" sz="quarter" idx="5"/>
          </p:nvPr>
        </p:nvSpPr>
        <p:spPr/>
        <p:txBody>
          <a:bodyPr/>
          <a:lstStyle/>
          <a:p>
            <a:pPr algn="l" rtl="0"/>
            <a:fld id="{0803DA13-78E3-4271-9A8A-C6991F53D5AB}" type="slidenum">
              <a:rPr lang="el-GR" smtClean="0"/>
              <a:t>300</a:t>
            </a:fld>
            <a:endParaRPr lang="el-GR"/>
          </a:p>
        </p:txBody>
      </p:sp>
    </p:spTree>
    <p:extLst>
      <p:ext uri="{BB962C8B-B14F-4D97-AF65-F5344CB8AC3E}">
        <p14:creationId xmlns:p14="http://schemas.microsoft.com/office/powerpoint/2010/main" val="223750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7F3C7-C07E-9AA1-0AB4-CB17358F1F0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4C37F8-BED1-EDEF-70B1-3A4A7B2B57C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14224C-9CCB-060C-3BA8-4E6610BA9B1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Adaptability to different levels of experience: The program covers basic and advanced concepts, allowing for the participation of executives with diverse backgrounds, from novice employees to experienced environmental policy makers.</a:t>
            </a:r>
          </a:p>
          <a:p>
            <a:pPr algn="ctr" rtl="0">
              <a:lnSpc>
                <a:spcPct val="150000"/>
              </a:lnSpc>
            </a:pPr>
            <a:r>
              <a:rPr lang="el-GR" sz="2000">
                <a:solidFill>
                  <a:srgbClr val="000000"/>
                </a:solidFill>
                <a:latin typeface="Open Sans" panose="020B0606030504020204" pitchFamily="34" charset="0"/>
              </a:rPr>
              <a:t>It provides practical tools and examples for application in small municipalities (e.g. island municipalities) and large regions (e.g. Attica, Central Macedonia).</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27AE6E5-66BE-1A50-8ED7-A408A85B3E7D}"/>
              </a:ext>
            </a:extLst>
          </p:cNvPr>
          <p:cNvSpPr>
            <a:spLocks noGrp="1"/>
          </p:cNvSpPr>
          <p:nvPr>
            <p:ph type="sldNum" sz="quarter" idx="5"/>
          </p:nvPr>
        </p:nvSpPr>
        <p:spPr/>
        <p:txBody>
          <a:bodyPr/>
          <a:lstStyle/>
          <a:p>
            <a:pPr algn="l" rtl="0"/>
            <a:fld id="{0803DA13-78E3-4271-9A8A-C6991F53D5AB}" type="slidenum">
              <a:rPr lang="el-GR" smtClean="0"/>
              <a:t>4</a:t>
            </a:fld>
            <a:endParaRPr lang="el-GR"/>
          </a:p>
        </p:txBody>
      </p:sp>
    </p:spTree>
    <p:extLst>
      <p:ext uri="{BB962C8B-B14F-4D97-AF65-F5344CB8AC3E}">
        <p14:creationId xmlns:p14="http://schemas.microsoft.com/office/powerpoint/2010/main" val="113177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295F-4748-BA69-62F7-8EA2DB7AE1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AA58596-A07D-69DC-653B-EFCA062515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5D4C81E-5390-FE64-26A3-F9D4F218822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Bar chart showing the relative weight of each learning outcome (scientific principles, institutional directions, climate risks, strategies, financing, good practices). The percentage distributions (20% for the four main categories, 10% for financing and good practices) are estimates based on the balanced emphasis of the unit.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F1FE866-7D27-6055-7A2D-718B8DC96F0A}"/>
              </a:ext>
            </a:extLst>
          </p:cNvPr>
          <p:cNvSpPr>
            <a:spLocks noGrp="1"/>
          </p:cNvSpPr>
          <p:nvPr>
            <p:ph type="sldNum" sz="quarter" idx="5"/>
          </p:nvPr>
        </p:nvSpPr>
        <p:spPr/>
        <p:txBody>
          <a:bodyPr/>
          <a:lstStyle/>
          <a:p>
            <a:pPr algn="l" rtl="0"/>
            <a:fld id="{0803DA13-78E3-4271-9A8A-C6991F53D5AB}" type="slidenum">
              <a:rPr lang="el-GR" smtClean="0"/>
              <a:t>31</a:t>
            </a:fld>
            <a:endParaRPr lang="el-GR"/>
          </a:p>
        </p:txBody>
      </p:sp>
    </p:spTree>
    <p:extLst>
      <p:ext uri="{BB962C8B-B14F-4D97-AF65-F5344CB8AC3E}">
        <p14:creationId xmlns:p14="http://schemas.microsoft.com/office/powerpoint/2010/main" val="4156648210"/>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A59C-ED69-37C9-55E9-45BB78D6DC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DA52BB1-8CA7-244B-C45A-1579AA9FD5D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BDE4B9E-FFF2-9BFD-1824-CE27A7F7F72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Summary</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Cooperation between Services and Agencies:</a:t>
            </a:r>
          </a:p>
          <a:p>
            <a:pPr algn="ctr" rtl="0">
              <a:lnSpc>
                <a:spcPct val="150000"/>
              </a:lnSpc>
            </a:pPr>
            <a:r>
              <a:rPr lang="el-GR" sz="2000">
                <a:solidFill>
                  <a:srgbClr val="000000"/>
                </a:solidFill>
                <a:latin typeface="Open Sans" panose="020B0606030504020204" pitchFamily="34" charset="0"/>
              </a:rPr>
              <a:t>Collaboration between municipal services, the private sector, NGOs, and national/European bodies (e.g. CRES, Ministry of Energy and Mineral Resources) enhances efficiency.</a:t>
            </a:r>
          </a:p>
          <a:p>
            <a:pPr algn="ctr" rtl="0">
              <a:lnSpc>
                <a:spcPct val="150000"/>
              </a:lnSpc>
            </a:pPr>
            <a:r>
              <a:rPr lang="el-GR" sz="2000">
                <a:solidFill>
                  <a:srgbClr val="000000"/>
                </a:solidFill>
                <a:latin typeface="Open Sans" panose="020B0606030504020204" pitchFamily="34" charset="0"/>
              </a:rPr>
              <a:t>Examples: Collaboration with Photocycling for WEEE (Municipality of Athens) and with agricultural cooperatives for composting (Municipality of Chania).</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32D331A-608C-5E5A-F590-FDA0CA54AF64}"/>
              </a:ext>
            </a:extLst>
          </p:cNvPr>
          <p:cNvSpPr>
            <a:spLocks noGrp="1"/>
          </p:cNvSpPr>
          <p:nvPr>
            <p:ph type="sldNum" sz="quarter" idx="5"/>
          </p:nvPr>
        </p:nvSpPr>
        <p:spPr/>
        <p:txBody>
          <a:bodyPr/>
          <a:lstStyle/>
          <a:p>
            <a:pPr algn="l" rtl="0"/>
            <a:fld id="{0803DA13-78E3-4271-9A8A-C6991F53D5AB}" type="slidenum">
              <a:rPr lang="el-GR" smtClean="0"/>
              <a:t>301</a:t>
            </a:fld>
            <a:endParaRPr lang="el-GR"/>
          </a:p>
        </p:txBody>
      </p:sp>
    </p:spTree>
    <p:extLst>
      <p:ext uri="{BB962C8B-B14F-4D97-AF65-F5344CB8AC3E}">
        <p14:creationId xmlns:p14="http://schemas.microsoft.com/office/powerpoint/2010/main" val="2220061119"/>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8E36-747D-3D74-2D0A-D8F423719B6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8CB4C7-5C16-6895-405C-90DA9058CCB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C288B4D-5482-587C-342C-085E7D99BAC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Summary</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Measurement and Evaluation of Results: The use of indicators (e.g. recycling rates, energy savings, water consumption reduction) and digital tools (e.g. GIS, telemetry) allows progress to be monitored.</a:t>
            </a:r>
          </a:p>
          <a:p>
            <a:pPr algn="ctr" rtl="0">
              <a:lnSpc>
                <a:spcPct val="150000"/>
              </a:lnSpc>
            </a:pPr>
            <a:r>
              <a:rPr lang="el-GR" sz="2000">
                <a:solidFill>
                  <a:srgbClr val="000000"/>
                </a:solidFill>
                <a:latin typeface="Open Sans" panose="020B0606030504020204" pitchFamily="34" charset="0"/>
              </a:rPr>
              <a:t>Examples: Reduction of water consumption by 30% in the Municipality of Heraklion and recycling of 50% WEEE in the Municipality of Athens.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B44B25B-9CC5-E234-027B-C05A272913B7}"/>
              </a:ext>
            </a:extLst>
          </p:cNvPr>
          <p:cNvSpPr>
            <a:spLocks noGrp="1"/>
          </p:cNvSpPr>
          <p:nvPr>
            <p:ph type="sldNum" sz="quarter" idx="5"/>
          </p:nvPr>
        </p:nvSpPr>
        <p:spPr/>
        <p:txBody>
          <a:bodyPr/>
          <a:lstStyle/>
          <a:p>
            <a:pPr algn="l" rtl="0"/>
            <a:fld id="{0803DA13-78E3-4271-9A8A-C6991F53D5AB}" type="slidenum">
              <a:rPr lang="el-GR" smtClean="0"/>
              <a:t>302</a:t>
            </a:fld>
            <a:endParaRPr lang="el-GR"/>
          </a:p>
        </p:txBody>
      </p:sp>
    </p:spTree>
    <p:extLst>
      <p:ext uri="{BB962C8B-B14F-4D97-AF65-F5344CB8AC3E}">
        <p14:creationId xmlns:p14="http://schemas.microsoft.com/office/powerpoint/2010/main" val="119195948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56FD-6C0F-C672-F09F-501DF229504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3617C2-46F8-21DC-76D2-2DF10A84419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394B25D-C2B6-0E1B-1FD8-02068388CC3D}"/>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Summary</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Challenges and Solutions: Challenges:</a:t>
            </a:r>
          </a:p>
          <a:p>
            <a:pPr algn="ctr" rtl="0">
              <a:lnSpc>
                <a:spcPct val="150000"/>
              </a:lnSpc>
            </a:pPr>
            <a:r>
              <a:rPr lang="el-GR" sz="2000" dirty="0">
                <a:solidFill>
                  <a:srgbClr val="000000"/>
                </a:solidFill>
                <a:latin typeface="Open Sans" panose="020B0606030504020204" pitchFamily="34" charset="0"/>
              </a:rPr>
              <a:t>Limited funding and technical expertise, especially in small municipalities.</a:t>
            </a:r>
          </a:p>
          <a:p>
            <a:pPr algn="ctr" rtl="0">
              <a:lnSpc>
                <a:spcPct val="150000"/>
              </a:lnSpc>
            </a:pPr>
            <a:r>
              <a:rPr lang="el-GR" sz="2000" dirty="0">
                <a:solidFill>
                  <a:srgbClr val="000000"/>
                </a:solidFill>
                <a:latin typeface="Open Sans" panose="020B0606030504020204" pitchFamily="34" charset="0"/>
              </a:rPr>
              <a:t>Low environmental awareness and citizen participation.</a:t>
            </a:r>
          </a:p>
          <a:p>
            <a:pPr algn="ctr" rtl="0">
              <a:lnSpc>
                <a:spcPct val="150000"/>
              </a:lnSpc>
            </a:pPr>
            <a:r>
              <a:rPr lang="el-GR" sz="2000" dirty="0">
                <a:solidFill>
                  <a:srgbClr val="000000"/>
                </a:solidFill>
                <a:latin typeface="Open Sans" panose="020B0606030504020204" pitchFamily="34" charset="0"/>
              </a:rPr>
              <a:t>Bureaucracy and complexity of legislation (e.g. for energy communities, WEEE).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4AFB241-81A5-E4F4-27FB-64AE8161FC5C}"/>
              </a:ext>
            </a:extLst>
          </p:cNvPr>
          <p:cNvSpPr>
            <a:spLocks noGrp="1"/>
          </p:cNvSpPr>
          <p:nvPr>
            <p:ph type="sldNum" sz="quarter" idx="5"/>
          </p:nvPr>
        </p:nvSpPr>
        <p:spPr/>
        <p:txBody>
          <a:bodyPr/>
          <a:lstStyle/>
          <a:p>
            <a:pPr algn="l" rtl="0"/>
            <a:fld id="{0803DA13-78E3-4271-9A8A-C6991F53D5AB}" type="slidenum">
              <a:rPr lang="el-GR" smtClean="0"/>
              <a:t>303</a:t>
            </a:fld>
            <a:endParaRPr lang="el-GR"/>
          </a:p>
        </p:txBody>
      </p:sp>
    </p:spTree>
    <p:extLst>
      <p:ext uri="{BB962C8B-B14F-4D97-AF65-F5344CB8AC3E}">
        <p14:creationId xmlns:p14="http://schemas.microsoft.com/office/powerpoint/2010/main" val="258817102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4DC6E-D09B-CDFF-271E-93BDF9B57B7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93214D0-2FFB-4A65-C23F-FB1CCA75670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DD5E6FD-1AEF-C9F8-D8AB-0993F064B94E}"/>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Summary</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Challenges and Solutions:</a:t>
            </a:r>
          </a:p>
          <a:p>
            <a:pPr algn="ctr" rtl="0">
              <a:lnSpc>
                <a:spcPct val="150000"/>
              </a:lnSpc>
            </a:pPr>
            <a:r>
              <a:rPr lang="el-GR" sz="2000" dirty="0">
                <a:solidFill>
                  <a:srgbClr val="000000"/>
                </a:solidFill>
                <a:latin typeface="Open Sans" panose="020B0606030504020204" pitchFamily="34" charset="0"/>
              </a:rPr>
              <a:t>Solutions:</a:t>
            </a:r>
          </a:p>
          <a:p>
            <a:pPr algn="ctr" rtl="0">
              <a:lnSpc>
                <a:spcPct val="150000"/>
              </a:lnSpc>
            </a:pPr>
            <a:r>
              <a:rPr lang="el-GR" sz="2000" dirty="0">
                <a:solidFill>
                  <a:srgbClr val="000000"/>
                </a:solidFill>
                <a:latin typeface="Open Sans" panose="020B0606030504020204" pitchFamily="34" charset="0"/>
              </a:rPr>
              <a:t>Utilization of European programs and technical support from CRES/Ministry of Energy and Infrastructure.</a:t>
            </a:r>
          </a:p>
          <a:p>
            <a:pPr algn="ctr" rtl="0">
              <a:lnSpc>
                <a:spcPct val="150000"/>
              </a:lnSpc>
            </a:pPr>
            <a:r>
              <a:rPr lang="el-GR" sz="2000" dirty="0">
                <a:solidFill>
                  <a:srgbClr val="000000"/>
                </a:solidFill>
                <a:latin typeface="Open Sans" panose="020B0606030504020204" pitchFamily="34" charset="0"/>
              </a:rPr>
              <a:t>Strengthening education and communication through social media and local events.</a:t>
            </a:r>
          </a:p>
          <a:p>
            <a:pPr algn="ctr" rtl="0">
              <a:lnSpc>
                <a:spcPct val="150000"/>
              </a:lnSpc>
            </a:pPr>
            <a:r>
              <a:rPr lang="el-GR" sz="2000" dirty="0">
                <a:solidFill>
                  <a:srgbClr val="000000"/>
                </a:solidFill>
                <a:latin typeface="Open Sans" panose="020B0606030504020204" pitchFamily="34" charset="0"/>
              </a:rPr>
              <a:t>Inter-municipal collaborations for the exchange of good practices (e.g. Covenant of Mayors).</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32FF6D1-B470-E838-1FE3-6B7C00A1C440}"/>
              </a:ext>
            </a:extLst>
          </p:cNvPr>
          <p:cNvSpPr>
            <a:spLocks noGrp="1"/>
          </p:cNvSpPr>
          <p:nvPr>
            <p:ph type="sldNum" sz="quarter" idx="5"/>
          </p:nvPr>
        </p:nvSpPr>
        <p:spPr/>
        <p:txBody>
          <a:bodyPr/>
          <a:lstStyle/>
          <a:p>
            <a:pPr algn="l" rtl="0"/>
            <a:fld id="{0803DA13-78E3-4271-9A8A-C6991F53D5AB}" type="slidenum">
              <a:rPr lang="el-GR" smtClean="0"/>
              <a:t>304</a:t>
            </a:fld>
            <a:endParaRPr lang="el-GR"/>
          </a:p>
        </p:txBody>
      </p:sp>
    </p:spTree>
    <p:extLst>
      <p:ext uri="{BB962C8B-B14F-4D97-AF65-F5344CB8AC3E}">
        <p14:creationId xmlns:p14="http://schemas.microsoft.com/office/powerpoint/2010/main" val="228749518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31051-2480-3521-B7C9-F1B355102A3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6848313-47AA-7097-58F2-D1DE4B31CE5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DAFB4F7-0F16-EB5F-B776-82E1B99A73B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Summary</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 The success of local governments in addressing climate change depends on their ability to combine innovative ideas with practical implementation, citizen participation, and resource utilization.</a:t>
            </a:r>
          </a:p>
          <a:p>
            <a:pPr algn="ctr" rtl="0">
              <a:lnSpc>
                <a:spcPct val="150000"/>
              </a:lnSpc>
            </a:pPr>
            <a:r>
              <a:rPr lang="el-GR" sz="2000">
                <a:solidFill>
                  <a:srgbClr val="000000"/>
                </a:solidFill>
                <a:latin typeface="Open Sans" panose="020B0606030504020204" pitchFamily="34" charset="0"/>
              </a:rPr>
              <a:t>Through organized methodologies, collaborations, and measurable results, municipalities can become models of sustainable development, contributing decisively to the climate neutrality and resilience of local communities.</a:t>
            </a:r>
          </a:p>
          <a:p>
            <a:pPr algn="ctr" rtl="0">
              <a:lnSpc>
                <a:spcPct val="150000"/>
              </a:lnSpc>
            </a:pPr>
            <a:r>
              <a:rPr lang="el-GR" sz="2000">
                <a:solidFill>
                  <a:srgbClr val="000000"/>
                </a:solidFill>
                <a:latin typeface="Open Sans" panose="020B0606030504020204" pitchFamily="34" charset="0"/>
              </a:rPr>
              <a:t>Module 1 is a trigger for further action, calling on local authorities to lead the transition to a more sustainable future with vision, collaboration, and commitment.</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C82334A-1017-9154-C335-BA6037057339}"/>
              </a:ext>
            </a:extLst>
          </p:cNvPr>
          <p:cNvSpPr>
            <a:spLocks noGrp="1"/>
          </p:cNvSpPr>
          <p:nvPr>
            <p:ph type="sldNum" sz="quarter" idx="5"/>
          </p:nvPr>
        </p:nvSpPr>
        <p:spPr/>
        <p:txBody>
          <a:bodyPr/>
          <a:lstStyle/>
          <a:p>
            <a:pPr algn="l" rtl="0"/>
            <a:fld id="{0803DA13-78E3-4271-9A8A-C6991F53D5AB}" type="slidenum">
              <a:rPr lang="el-GR" smtClean="0"/>
              <a:t>305</a:t>
            </a:fld>
            <a:endParaRPr lang="el-GR"/>
          </a:p>
        </p:txBody>
      </p:sp>
    </p:spTree>
    <p:extLst>
      <p:ext uri="{BB962C8B-B14F-4D97-AF65-F5344CB8AC3E}">
        <p14:creationId xmlns:p14="http://schemas.microsoft.com/office/powerpoint/2010/main" val="86792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65EC-50E0-77D4-ADEB-3F8DA5FDFC5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82C8993-19CD-2210-FE39-7A89DEEA41F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90B88C4-3CED-0173-49A8-55A5DCB6098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and Purpose Effective understanding and management of climate change at the local government level requires familiarity with basic concepts, terms and scientific principles.</a:t>
            </a:r>
          </a:p>
          <a:p>
            <a:pPr algn="ctr" rtl="0">
              <a:lnSpc>
                <a:spcPct val="150000"/>
              </a:lnSpc>
            </a:pPr>
            <a:r>
              <a:rPr lang="el-GR" sz="2000">
                <a:solidFill>
                  <a:srgbClr val="000000"/>
                </a:solidFill>
                <a:latin typeface="Open Sans" panose="020B0606030504020204" pitchFamily="34" charset="0"/>
              </a:rPr>
              <a:t>The sub-module acts as a starting point for the program, creating a common frame of reference for professionals with different levels of experience.</a:t>
            </a:r>
          </a:p>
          <a:p>
            <a:pPr algn="ctr" rtl="0">
              <a:lnSpc>
                <a:spcPct val="150000"/>
              </a:lnSpc>
            </a:pPr>
            <a:r>
              <a:rPr lang="el-GR" sz="2000">
                <a:solidFill>
                  <a:srgbClr val="000000"/>
                </a:solidFill>
                <a:latin typeface="Open Sans" panose="020B0606030504020204" pitchFamily="34" charset="0"/>
              </a:rPr>
              <a:t>Knowledge of terminology and scientific bases enhances the ability to assess risks, plan actions and communicate with scientific and institutional bodies.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8CE6D48-4756-4C4A-8BA4-3DE560EC9C73}"/>
              </a:ext>
            </a:extLst>
          </p:cNvPr>
          <p:cNvSpPr>
            <a:spLocks noGrp="1"/>
          </p:cNvSpPr>
          <p:nvPr>
            <p:ph type="sldNum" sz="quarter" idx="5"/>
          </p:nvPr>
        </p:nvSpPr>
        <p:spPr/>
        <p:txBody>
          <a:bodyPr/>
          <a:lstStyle/>
          <a:p>
            <a:pPr algn="l" rtl="0"/>
            <a:fld id="{0803DA13-78E3-4271-9A8A-C6991F53D5AB}" type="slidenum">
              <a:rPr lang="el-GR" smtClean="0"/>
              <a:t>32</a:t>
            </a:fld>
            <a:endParaRPr lang="el-GR"/>
          </a:p>
        </p:txBody>
      </p:sp>
    </p:spTree>
    <p:extLst>
      <p:ext uri="{BB962C8B-B14F-4D97-AF65-F5344CB8AC3E}">
        <p14:creationId xmlns:p14="http://schemas.microsoft.com/office/powerpoint/2010/main" val="59441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2A37-D961-E178-CE9D-CE740296170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16565F4-44FD-1081-FE70-DB152101D44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4B2C23-FBD4-B49B-9325-BABCF155AFB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Climate Change: Definition and Basic Characteristics It is defined in the United Nations Framework Convention on Climate Change (UNFCCC) as a long-term change in the Earth's climate due to natural or, mainly today, anthropogenic causes.</a:t>
            </a:r>
          </a:p>
          <a:p>
            <a:pPr algn="ctr" rtl="0">
              <a:lnSpc>
                <a:spcPct val="150000"/>
              </a:lnSpc>
            </a:pPr>
            <a:r>
              <a:rPr lang="el-GR" sz="2000">
                <a:solidFill>
                  <a:srgbClr val="000000"/>
                </a:solidFill>
                <a:latin typeface="Open Sans" panose="020B0606030504020204" pitchFamily="34" charset="0"/>
              </a:rPr>
              <a:t>It is associated with the overconcentration of greenhouse gases in the atmosphere, which causes overheating, affecting:</a:t>
            </a:r>
          </a:p>
          <a:p>
            <a:pPr algn="ctr" rtl="0">
              <a:lnSpc>
                <a:spcPct val="150000"/>
              </a:lnSpc>
            </a:pPr>
            <a:r>
              <a:rPr lang="el-GR" sz="2000">
                <a:solidFill>
                  <a:srgbClr val="000000"/>
                </a:solidFill>
                <a:latin typeface="Open Sans" panose="020B0606030504020204" pitchFamily="34" charset="0"/>
              </a:rPr>
              <a:t>The water cycle.</a:t>
            </a:r>
          </a:p>
          <a:p>
            <a:pPr algn="ctr" rtl="0">
              <a:lnSpc>
                <a:spcPct val="150000"/>
              </a:lnSpc>
            </a:pPr>
            <a:r>
              <a:rPr lang="el-GR" sz="2000">
                <a:solidFill>
                  <a:srgbClr val="000000"/>
                </a:solidFill>
                <a:latin typeface="Open Sans" panose="020B0606030504020204" pitchFamily="34" charset="0"/>
              </a:rPr>
              <a:t>Weather phenomena.</a:t>
            </a:r>
          </a:p>
          <a:p>
            <a:pPr algn="ctr" rtl="0">
              <a:lnSpc>
                <a:spcPct val="150000"/>
              </a:lnSpc>
            </a:pPr>
            <a:r>
              <a:rPr lang="el-GR" sz="2000">
                <a:solidFill>
                  <a:srgbClr val="000000"/>
                </a:solidFill>
                <a:latin typeface="Open Sans" panose="020B0606030504020204" pitchFamily="34" charset="0"/>
              </a:rPr>
              <a:t>Biodiversity.</a:t>
            </a:r>
          </a:p>
          <a:p>
            <a:pPr algn="ctr" rtl="0">
              <a:lnSpc>
                <a:spcPct val="150000"/>
              </a:lnSpc>
            </a:pPr>
            <a:r>
              <a:rPr lang="el-GR" sz="2000">
                <a:solidFill>
                  <a:srgbClr val="000000"/>
                </a:solidFill>
                <a:latin typeface="Open Sans" panose="020B0606030504020204" pitchFamily="34" charset="0"/>
              </a:rPr>
              <a:t>Human activity.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675A95C-20D9-1D65-502F-21E75F1C3F9B}"/>
              </a:ext>
            </a:extLst>
          </p:cNvPr>
          <p:cNvSpPr>
            <a:spLocks noGrp="1"/>
          </p:cNvSpPr>
          <p:nvPr>
            <p:ph type="sldNum" sz="quarter" idx="5"/>
          </p:nvPr>
        </p:nvSpPr>
        <p:spPr/>
        <p:txBody>
          <a:bodyPr/>
          <a:lstStyle/>
          <a:p>
            <a:pPr algn="l" rtl="0"/>
            <a:fld id="{0803DA13-78E3-4271-9A8A-C6991F53D5AB}" type="slidenum">
              <a:rPr lang="el-GR" smtClean="0"/>
              <a:t>33</a:t>
            </a:fld>
            <a:endParaRPr lang="el-GR"/>
          </a:p>
        </p:txBody>
      </p:sp>
    </p:spTree>
    <p:extLst>
      <p:ext uri="{BB962C8B-B14F-4D97-AF65-F5344CB8AC3E}">
        <p14:creationId xmlns:p14="http://schemas.microsoft.com/office/powerpoint/2010/main" val="3349784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3C78-777B-E4CC-0D6A-2008581DD9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31DF3F-4811-32F6-7218-CCA58FADD4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2481E8D-2751-3E89-5B61-046F4266C99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Anthropogenic causes: Burning of fossil fuels (coal, oil, natural gas) for energy and transportation.</a:t>
            </a:r>
          </a:p>
          <a:p>
            <a:pPr algn="ctr" rtl="0">
              <a:lnSpc>
                <a:spcPct val="150000"/>
              </a:lnSpc>
            </a:pPr>
            <a:r>
              <a:rPr lang="el-GR" sz="2000">
                <a:solidFill>
                  <a:srgbClr val="000000"/>
                </a:solidFill>
                <a:latin typeface="Open Sans" panose="020B0606030504020204" pitchFamily="34" charset="0"/>
              </a:rPr>
              <a:t>Deforestation, which reduces natural CO₂ absorption.</a:t>
            </a:r>
          </a:p>
          <a:p>
            <a:pPr algn="ctr" rtl="0">
              <a:lnSpc>
                <a:spcPct val="150000"/>
              </a:lnSpc>
            </a:pPr>
            <a:r>
              <a:rPr lang="el-GR" sz="2000">
                <a:solidFill>
                  <a:srgbClr val="000000"/>
                </a:solidFill>
                <a:latin typeface="Open Sans" panose="020B0606030504020204" pitchFamily="34" charset="0"/>
              </a:rPr>
              <a:t>Intensive agriculture and livestock farming, which releases methane and nitric oxides.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7DEB758-3CDC-5B0B-47D0-B09C63CEBB7C}"/>
              </a:ext>
            </a:extLst>
          </p:cNvPr>
          <p:cNvSpPr>
            <a:spLocks noGrp="1"/>
          </p:cNvSpPr>
          <p:nvPr>
            <p:ph type="sldNum" sz="quarter" idx="5"/>
          </p:nvPr>
        </p:nvSpPr>
        <p:spPr/>
        <p:txBody>
          <a:bodyPr/>
          <a:lstStyle/>
          <a:p>
            <a:pPr algn="l" rtl="0"/>
            <a:fld id="{0803DA13-78E3-4271-9A8A-C6991F53D5AB}" type="slidenum">
              <a:rPr lang="el-GR" smtClean="0"/>
              <a:t>34</a:t>
            </a:fld>
            <a:endParaRPr lang="el-GR"/>
          </a:p>
        </p:txBody>
      </p:sp>
    </p:spTree>
    <p:extLst>
      <p:ext uri="{BB962C8B-B14F-4D97-AF65-F5344CB8AC3E}">
        <p14:creationId xmlns:p14="http://schemas.microsoft.com/office/powerpoint/2010/main" val="2106700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A4BA4-F81F-00A3-1D6A-229F230F797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EA11267-4921-6A6D-100C-A122AE6EB8A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21C1C7-405E-AB93-F75E-A83CE72AC4E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Scientific evidence: Global temperature has increased by ~1.1°C since pre-industrial times (IPCC).</a:t>
            </a:r>
          </a:p>
          <a:p>
            <a:pPr algn="ctr" rtl="0">
              <a:lnSpc>
                <a:spcPct val="150000"/>
              </a:lnSpc>
            </a:pPr>
            <a:r>
              <a:rPr lang="el-GR" sz="2000">
                <a:solidFill>
                  <a:srgbClr val="000000"/>
                </a:solidFill>
                <a:latin typeface="Open Sans" panose="020B0606030504020204" pitchFamily="34" charset="0"/>
              </a:rPr>
              <a:t>The intensity and frequency of extreme events (heat waves, floods, droughts) is increasing.</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070286D-80E4-0D3D-F4D0-A86FCF8A7C1D}"/>
              </a:ext>
            </a:extLst>
          </p:cNvPr>
          <p:cNvSpPr>
            <a:spLocks noGrp="1"/>
          </p:cNvSpPr>
          <p:nvPr>
            <p:ph type="sldNum" sz="quarter" idx="5"/>
          </p:nvPr>
        </p:nvSpPr>
        <p:spPr/>
        <p:txBody>
          <a:bodyPr/>
          <a:lstStyle/>
          <a:p>
            <a:pPr algn="l" rtl="0"/>
            <a:fld id="{0803DA13-78E3-4271-9A8A-C6991F53D5AB}" type="slidenum">
              <a:rPr lang="el-GR" smtClean="0"/>
              <a:t>35</a:t>
            </a:fld>
            <a:endParaRPr lang="el-GR"/>
          </a:p>
        </p:txBody>
      </p:sp>
    </p:spTree>
    <p:extLst>
      <p:ext uri="{BB962C8B-B14F-4D97-AF65-F5344CB8AC3E}">
        <p14:creationId xmlns:p14="http://schemas.microsoft.com/office/powerpoint/2010/main" val="512225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F9032-248F-E654-D769-23AC23CB06C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0F51B36-8265-AA27-91F0-00252A415B8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C5F7FB9-34BD-B73F-DC80-47AA5FC2F22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Local consequences:</a:t>
            </a:r>
          </a:p>
          <a:p>
            <a:pPr algn="ctr" rtl="0">
              <a:lnSpc>
                <a:spcPct val="150000"/>
              </a:lnSpc>
            </a:pPr>
            <a:r>
              <a:rPr lang="el-GR" sz="2000">
                <a:solidFill>
                  <a:srgbClr val="000000"/>
                </a:solidFill>
                <a:latin typeface="Open Sans" panose="020B0606030504020204" pitchFamily="34" charset="0"/>
              </a:rPr>
              <a:t>Change in the seasonality of rainfall.</a:t>
            </a:r>
          </a:p>
          <a:p>
            <a:pPr algn="ctr" rtl="0">
              <a:lnSpc>
                <a:spcPct val="150000"/>
              </a:lnSpc>
            </a:pPr>
            <a:r>
              <a:rPr lang="el-GR" sz="2000">
                <a:solidFill>
                  <a:srgbClr val="000000"/>
                </a:solidFill>
                <a:latin typeface="Open Sans" panose="020B0606030504020204" pitchFamily="34" charset="0"/>
              </a:rPr>
              <a:t>Change in irrigation and water supply needs.</a:t>
            </a:r>
          </a:p>
          <a:p>
            <a:pPr algn="ctr" rtl="0">
              <a:lnSpc>
                <a:spcPct val="150000"/>
              </a:lnSpc>
            </a:pPr>
            <a:r>
              <a:rPr lang="el-GR" sz="2000">
                <a:solidFill>
                  <a:srgbClr val="000000"/>
                </a:solidFill>
                <a:latin typeface="Open Sans" panose="020B0606030504020204" pitchFamily="34" charset="0"/>
              </a:rPr>
              <a:t>Increased risk of fires and floods.</a:t>
            </a:r>
          </a:p>
          <a:p>
            <a:pPr algn="ctr" rtl="0">
              <a:lnSpc>
                <a:spcPct val="150000"/>
              </a:lnSpc>
            </a:pPr>
            <a:r>
              <a:rPr lang="el-GR" sz="2000">
                <a:solidFill>
                  <a:srgbClr val="000000"/>
                </a:solidFill>
                <a:latin typeface="Open Sans" panose="020B0606030504020204" pitchFamily="34" charset="0"/>
              </a:rPr>
              <a:t>Pressure on infrastructure (water supply, sewage, transport networks).</a:t>
            </a:r>
          </a:p>
          <a:p>
            <a:pPr algn="ctr" rtl="0">
              <a:lnSpc>
                <a:spcPct val="150000"/>
              </a:lnSpc>
            </a:pPr>
            <a:r>
              <a:rPr lang="el-GR" sz="2000">
                <a:solidFill>
                  <a:srgbClr val="000000"/>
                </a:solidFill>
                <a:latin typeface="Open Sans" panose="020B0606030504020204" pitchFamily="34" charset="0"/>
              </a:rPr>
              <a:t>Climate change requires strategic planning and coordination from local government, as it is a crisis of governance, public health, infrastructure and social cohesion.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FE78D0E-AA69-2BA9-7C01-3FCE297CB450}"/>
              </a:ext>
            </a:extLst>
          </p:cNvPr>
          <p:cNvSpPr>
            <a:spLocks noGrp="1"/>
          </p:cNvSpPr>
          <p:nvPr>
            <p:ph type="sldNum" sz="quarter" idx="5"/>
          </p:nvPr>
        </p:nvSpPr>
        <p:spPr/>
        <p:txBody>
          <a:bodyPr/>
          <a:lstStyle/>
          <a:p>
            <a:pPr algn="l" rtl="0"/>
            <a:fld id="{0803DA13-78E3-4271-9A8A-C6991F53D5AB}" type="slidenum">
              <a:rPr lang="el-GR" smtClean="0"/>
              <a:t>36</a:t>
            </a:fld>
            <a:endParaRPr lang="el-GR"/>
          </a:p>
        </p:txBody>
      </p:sp>
    </p:spTree>
    <p:extLst>
      <p:ext uri="{BB962C8B-B14F-4D97-AF65-F5344CB8AC3E}">
        <p14:creationId xmlns:p14="http://schemas.microsoft.com/office/powerpoint/2010/main" val="176223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591D-04A9-FE3D-C248-EF3BE6454D0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1C1405D-526C-1865-D213-C122B87714C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DABEB78-58FC-293E-D651-86E8A65C51E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Climate Variability Refers to natural, short-term or medium-term climate fluctuations (months to decades).</a:t>
            </a:r>
          </a:p>
          <a:p>
            <a:pPr algn="ctr" rtl="0">
              <a:lnSpc>
                <a:spcPct val="150000"/>
              </a:lnSpc>
            </a:pPr>
            <a:r>
              <a:rPr lang="el-GR" sz="2000">
                <a:solidFill>
                  <a:srgbClr val="000000"/>
                </a:solidFill>
                <a:latin typeface="Open Sans" panose="020B0606030504020204" pitchFamily="34" charset="0"/>
              </a:rPr>
              <a:t>It includes deviations from average climatic conditions, without external influence, due to the natural functioning of the atmosphere and ocean systems.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EE67F8D-697C-EECB-CD2F-5981D9BEE8E8}"/>
              </a:ext>
            </a:extLst>
          </p:cNvPr>
          <p:cNvSpPr>
            <a:spLocks noGrp="1"/>
          </p:cNvSpPr>
          <p:nvPr>
            <p:ph type="sldNum" sz="quarter" idx="5"/>
          </p:nvPr>
        </p:nvSpPr>
        <p:spPr/>
        <p:txBody>
          <a:bodyPr/>
          <a:lstStyle/>
          <a:p>
            <a:pPr algn="l" rtl="0"/>
            <a:fld id="{0803DA13-78E3-4271-9A8A-C6991F53D5AB}" type="slidenum">
              <a:rPr lang="el-GR" smtClean="0"/>
              <a:t>37</a:t>
            </a:fld>
            <a:endParaRPr lang="el-GR"/>
          </a:p>
        </p:txBody>
      </p:sp>
    </p:spTree>
    <p:extLst>
      <p:ext uri="{BB962C8B-B14F-4D97-AF65-F5344CB8AC3E}">
        <p14:creationId xmlns:p14="http://schemas.microsoft.com/office/powerpoint/2010/main" val="2797519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F485-69B6-0385-3D7C-2F894F32B4B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D4CC288-911B-53C9-8BEB-A97E58A7D1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93EA625-3AA5-CA86-72DB-5618A18FF67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Examples: El Niño (ENSO) and La Niña phenomena, which affect rainfall, storms and droughts worldwide.</a:t>
            </a:r>
          </a:p>
          <a:p>
            <a:pPr algn="ctr" rtl="0">
              <a:lnSpc>
                <a:spcPct val="150000"/>
              </a:lnSpc>
            </a:pPr>
            <a:r>
              <a:rPr lang="el-GR" sz="2000">
                <a:solidFill>
                  <a:srgbClr val="000000"/>
                </a:solidFill>
                <a:latin typeface="Open Sans" panose="020B0606030504020204" pitchFamily="34" charset="0"/>
              </a:rPr>
              <a:t>Seasonal changes (e.g. mild or very cold winters).</a:t>
            </a:r>
          </a:p>
          <a:p>
            <a:pPr algn="ctr" rtl="0">
              <a:lnSpc>
                <a:spcPct val="150000"/>
              </a:lnSpc>
            </a:pPr>
            <a:r>
              <a:rPr lang="el-GR" sz="2000">
                <a:solidFill>
                  <a:srgbClr val="000000"/>
                </a:solidFill>
                <a:latin typeface="Open Sans" panose="020B0606030504020204" pitchFamily="34" charset="0"/>
              </a:rPr>
              <a:t>Multi-year fluctuations due to solar activity or volcanic eruptions.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E022D25-6DF7-77C0-F674-9CD243D3E868}"/>
              </a:ext>
            </a:extLst>
          </p:cNvPr>
          <p:cNvSpPr>
            <a:spLocks noGrp="1"/>
          </p:cNvSpPr>
          <p:nvPr>
            <p:ph type="sldNum" sz="quarter" idx="5"/>
          </p:nvPr>
        </p:nvSpPr>
        <p:spPr/>
        <p:txBody>
          <a:bodyPr/>
          <a:lstStyle/>
          <a:p>
            <a:pPr algn="l" rtl="0"/>
            <a:fld id="{0803DA13-78E3-4271-9A8A-C6991F53D5AB}" type="slidenum">
              <a:rPr lang="el-GR" smtClean="0"/>
              <a:t>38</a:t>
            </a:fld>
            <a:endParaRPr lang="el-GR"/>
          </a:p>
        </p:txBody>
      </p:sp>
    </p:spTree>
    <p:extLst>
      <p:ext uri="{BB962C8B-B14F-4D97-AF65-F5344CB8AC3E}">
        <p14:creationId xmlns:p14="http://schemas.microsoft.com/office/powerpoint/2010/main" val="1869253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2E60-6396-6C12-4636-382B01AE0C9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E131A15-F029-3DDA-254D-F619A38B87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6CF528-9855-8840-0AA7-8C21987C9D1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Importance of separation from climate change: Variability causes extreme events, but does not constitute long-term change.</a:t>
            </a:r>
          </a:p>
          <a:p>
            <a:pPr algn="ctr" rtl="0">
              <a:lnSpc>
                <a:spcPct val="150000"/>
              </a:lnSpc>
            </a:pPr>
            <a:r>
              <a:rPr lang="el-GR" sz="2000">
                <a:solidFill>
                  <a:srgbClr val="000000"/>
                </a:solidFill>
                <a:latin typeface="Open Sans" panose="020B0606030504020204" pitchFamily="34" charset="0"/>
              </a:rPr>
              <a:t>Local authorities need to distinguish temporary fluctuations from systematic changes for strategic adaptation.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AA0FDEF-9111-F204-F492-1606733E7827}"/>
              </a:ext>
            </a:extLst>
          </p:cNvPr>
          <p:cNvSpPr>
            <a:spLocks noGrp="1"/>
          </p:cNvSpPr>
          <p:nvPr>
            <p:ph type="sldNum" sz="quarter" idx="5"/>
          </p:nvPr>
        </p:nvSpPr>
        <p:spPr/>
        <p:txBody>
          <a:bodyPr/>
          <a:lstStyle/>
          <a:p>
            <a:pPr algn="l" rtl="0"/>
            <a:fld id="{0803DA13-78E3-4271-9A8A-C6991F53D5AB}" type="slidenum">
              <a:rPr lang="el-GR" smtClean="0"/>
              <a:t>39</a:t>
            </a:fld>
            <a:endParaRPr lang="el-GR"/>
          </a:p>
        </p:txBody>
      </p:sp>
    </p:spTree>
    <p:extLst>
      <p:ext uri="{BB962C8B-B14F-4D97-AF65-F5344CB8AC3E}">
        <p14:creationId xmlns:p14="http://schemas.microsoft.com/office/powerpoint/2010/main" val="475410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1EC64-1789-F840-7C45-4DBBFA7D6E2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E7E4A6F-E47D-9747-4E18-B7B8581C3D1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165F049-2998-CA87-D799-336536108DF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Climate Neutrality</a:t>
            </a:r>
          </a:p>
          <a:p>
            <a:pPr algn="ctr" rtl="0">
              <a:lnSpc>
                <a:spcPct val="150000"/>
              </a:lnSpc>
            </a:pPr>
            <a:r>
              <a:rPr lang="el-GR" sz="2000">
                <a:solidFill>
                  <a:srgbClr val="000000"/>
                </a:solidFill>
                <a:latin typeface="Open Sans" panose="020B0606030504020204" pitchFamily="34" charset="0"/>
              </a:rPr>
              <a:t>Achieving a balance between greenhouse gas emissions and their absorption, with zero net emissions.</a:t>
            </a:r>
          </a:p>
          <a:p>
            <a:pPr algn="ctr" rtl="0">
              <a:lnSpc>
                <a:spcPct val="150000"/>
              </a:lnSpc>
            </a:pPr>
            <a:r>
              <a:rPr lang="el-GR" sz="2000">
                <a:solidFill>
                  <a:srgbClr val="000000"/>
                </a:solidFill>
                <a:latin typeface="Open Sans" panose="020B0606030504020204" pitchFamily="34" charset="0"/>
              </a:rPr>
              <a:t>It is achieved through:</a:t>
            </a:r>
          </a:p>
          <a:p>
            <a:pPr algn="ctr" rtl="0">
              <a:lnSpc>
                <a:spcPct val="150000"/>
              </a:lnSpc>
            </a:pPr>
            <a:r>
              <a:rPr lang="el-GR" sz="2000">
                <a:solidFill>
                  <a:srgbClr val="000000"/>
                </a:solidFill>
                <a:latin typeface="Open Sans" panose="020B0606030504020204" pitchFamily="34" charset="0"/>
              </a:rPr>
              <a:t>Reducing emissions to the maximum possible extent.</a:t>
            </a:r>
          </a:p>
          <a:p>
            <a:pPr algn="ctr" rtl="0">
              <a:lnSpc>
                <a:spcPct val="150000"/>
              </a:lnSpc>
            </a:pPr>
            <a:r>
              <a:rPr lang="el-GR" sz="2000">
                <a:solidFill>
                  <a:srgbClr val="000000"/>
                </a:solidFill>
                <a:latin typeface="Open Sans" panose="020B0606030504020204" pitchFamily="34" charset="0"/>
              </a:rPr>
              <a:t>Offsetting actions (e.g. tree planting, investment in carbon sequestration).</a:t>
            </a:r>
          </a:p>
          <a:p>
            <a:pPr algn="ctr" rtl="0">
              <a:lnSpc>
                <a:spcPct val="150000"/>
              </a:lnSpc>
            </a:pPr>
            <a:r>
              <a:rPr lang="el-GR" sz="2000">
                <a:solidFill>
                  <a:srgbClr val="000000"/>
                </a:solidFill>
                <a:latin typeface="Open Sans" panose="020B0606030504020204" pitchFamily="34" charset="0"/>
              </a:rPr>
              <a:t>EU goal: Climate neutrality by 2050.</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15E17D3-75EC-FF99-DF98-15D818794BF0}"/>
              </a:ext>
            </a:extLst>
          </p:cNvPr>
          <p:cNvSpPr>
            <a:spLocks noGrp="1"/>
          </p:cNvSpPr>
          <p:nvPr>
            <p:ph type="sldNum" sz="quarter" idx="5"/>
          </p:nvPr>
        </p:nvSpPr>
        <p:spPr/>
        <p:txBody>
          <a:bodyPr/>
          <a:lstStyle/>
          <a:p>
            <a:pPr algn="l" rtl="0"/>
            <a:fld id="{0803DA13-78E3-4271-9A8A-C6991F53D5AB}" type="slidenum">
              <a:rPr lang="el-GR" smtClean="0"/>
              <a:t>40</a:t>
            </a:fld>
            <a:endParaRPr lang="el-GR"/>
          </a:p>
        </p:txBody>
      </p:sp>
    </p:spTree>
    <p:extLst>
      <p:ext uri="{BB962C8B-B14F-4D97-AF65-F5344CB8AC3E}">
        <p14:creationId xmlns:p14="http://schemas.microsoft.com/office/powerpoint/2010/main" val="51969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373D-4FFA-AAD9-24AC-FCC5FB771C0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DBF9F9C-5DCD-C506-D7C1-4C29B84C631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36987ED-A8A8-11A4-7C5C-5B8A87EC81A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Connection with national and European objectives: Supports the implementation of the National Climate Change Adaptation Strategy (NCCAS) and the Climate Change Adaptation Strategy (CCAS), which aim to reduce CO2 emissions and enhance climate resilience.</a:t>
            </a:r>
          </a:p>
          <a:p>
            <a:pPr algn="ctr" rtl="0">
              <a:lnSpc>
                <a:spcPct val="150000"/>
              </a:lnSpc>
            </a:pPr>
            <a:r>
              <a:rPr lang="el-GR" sz="2000">
                <a:solidFill>
                  <a:srgbClr val="000000"/>
                </a:solidFill>
                <a:latin typeface="Open Sans" panose="020B0606030504020204" pitchFamily="34" charset="0"/>
              </a:rPr>
              <a:t>It is aligned with the European Green Deal, which provides for climate neutrality by 2050 and a 55% reduction in emissions by 2030.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9B74BF3-AB2F-833F-DFD0-BABF062C4603}"/>
              </a:ext>
            </a:extLst>
          </p:cNvPr>
          <p:cNvSpPr>
            <a:spLocks noGrp="1"/>
          </p:cNvSpPr>
          <p:nvPr>
            <p:ph type="sldNum" sz="quarter" idx="5"/>
          </p:nvPr>
        </p:nvSpPr>
        <p:spPr/>
        <p:txBody>
          <a:bodyPr/>
          <a:lstStyle/>
          <a:p>
            <a:pPr algn="l" rtl="0"/>
            <a:fld id="{0803DA13-78E3-4271-9A8A-C6991F53D5AB}" type="slidenum">
              <a:rPr lang="el-GR" smtClean="0"/>
              <a:t>5</a:t>
            </a:fld>
            <a:endParaRPr lang="el-GR"/>
          </a:p>
        </p:txBody>
      </p:sp>
    </p:spTree>
    <p:extLst>
      <p:ext uri="{BB962C8B-B14F-4D97-AF65-F5344CB8AC3E}">
        <p14:creationId xmlns:p14="http://schemas.microsoft.com/office/powerpoint/2010/main" val="4177271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6674-4D04-5682-910E-6B84670292A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6A15EAB-F505-1D85-2B12-D5E45CAE64C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CAFBAD-7F11-A7F6-EA8B-F5DEF737CCC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Weather vs Climate Weather: Short-term atmospheric conditions (temperature, precipitation, wind) at a specific place and time (e.g. "will it rain tomorrow?").</a:t>
            </a:r>
          </a:p>
          <a:p>
            <a:pPr algn="ctr" rtl="0">
              <a:lnSpc>
                <a:spcPct val="150000"/>
              </a:lnSpc>
            </a:pPr>
            <a:r>
              <a:rPr lang="el-GR" sz="2000">
                <a:solidFill>
                  <a:srgbClr val="000000"/>
                </a:solidFill>
                <a:latin typeface="Open Sans" panose="020B0606030504020204" pitchFamily="34" charset="0"/>
              </a:rPr>
              <a:t>Climate: Average value and variation of these conditions over decades (e.g. "our region has a Mediterranean climate").</a:t>
            </a:r>
          </a:p>
          <a:p>
            <a:pPr algn="ctr" rtl="0">
              <a:lnSpc>
                <a:spcPct val="150000"/>
              </a:lnSpc>
            </a:pPr>
            <a:r>
              <a:rPr lang="el-GR" sz="2000">
                <a:solidFill>
                  <a:srgbClr val="000000"/>
                </a:solidFill>
                <a:latin typeface="Open Sans" panose="020B0606030504020204" pitchFamily="34" charset="0"/>
              </a:rPr>
              <a:t>The distinction is critical for understanding data, forecasting, and adaptation strategies at the local level.</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8C05FC6-E717-258C-42D6-65BFC7A03826}"/>
              </a:ext>
            </a:extLst>
          </p:cNvPr>
          <p:cNvSpPr>
            <a:spLocks noGrp="1"/>
          </p:cNvSpPr>
          <p:nvPr>
            <p:ph type="sldNum" sz="quarter" idx="5"/>
          </p:nvPr>
        </p:nvSpPr>
        <p:spPr/>
        <p:txBody>
          <a:bodyPr/>
          <a:lstStyle/>
          <a:p>
            <a:pPr algn="l" rtl="0"/>
            <a:fld id="{0803DA13-78E3-4271-9A8A-C6991F53D5AB}" type="slidenum">
              <a:rPr lang="el-GR" smtClean="0"/>
              <a:t>41</a:t>
            </a:fld>
            <a:endParaRPr lang="el-GR"/>
          </a:p>
        </p:txBody>
      </p:sp>
    </p:spTree>
    <p:extLst>
      <p:ext uri="{BB962C8B-B14F-4D97-AF65-F5344CB8AC3E}">
        <p14:creationId xmlns:p14="http://schemas.microsoft.com/office/powerpoint/2010/main" val="3846249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7E83-C8D4-9E3C-C78B-6369029EEA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9E10B3B-EBF3-3AFE-8AEA-D88D9511872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8D80838-0C5F-898D-A882-E9E8CBA3268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Basic Climate Change Theories &amp; Pioneering Scientists Greenhouse Effect:</a:t>
            </a:r>
          </a:p>
          <a:p>
            <a:pPr algn="ctr" rtl="0">
              <a:lnSpc>
                <a:spcPct val="150000"/>
              </a:lnSpc>
            </a:pPr>
            <a:r>
              <a:rPr lang="el-GR" sz="2000">
                <a:solidFill>
                  <a:srgbClr val="000000"/>
                </a:solidFill>
                <a:latin typeface="Open Sans" panose="020B0606030504020204" pitchFamily="34" charset="0"/>
              </a:rPr>
              <a:t>Natural phenomenon that maintains the Earth's average temperature at +15°C instead of -18°C.</a:t>
            </a:r>
          </a:p>
          <a:p>
            <a:pPr algn="ctr" rtl="0">
              <a:lnSpc>
                <a:spcPct val="150000"/>
              </a:lnSpc>
            </a:pPr>
            <a:r>
              <a:rPr lang="el-GR" sz="2000">
                <a:solidFill>
                  <a:srgbClr val="000000"/>
                </a:solidFill>
                <a:latin typeface="Open Sans" panose="020B0606030504020204" pitchFamily="34" charset="0"/>
              </a:rPr>
              <a:t>Anthropogenic aggravation due to greenhouse gas (GHG) emissions is causing warming.</a:t>
            </a:r>
          </a:p>
          <a:p>
            <a:pPr algn="ctr" rtl="0">
              <a:lnSpc>
                <a:spcPct val="150000"/>
              </a:lnSpc>
            </a:pPr>
            <a:r>
              <a:rPr lang="el-GR" sz="2000">
                <a:solidFill>
                  <a:srgbClr val="000000"/>
                </a:solidFill>
                <a:latin typeface="Open Sans" panose="020B0606030504020204" pitchFamily="34" charset="0"/>
              </a:rPr>
              <a:t>Greenhouse gases:</a:t>
            </a:r>
          </a:p>
          <a:p>
            <a:pPr algn="ctr" rtl="0">
              <a:lnSpc>
                <a:spcPct val="150000"/>
              </a:lnSpc>
            </a:pPr>
            <a:r>
              <a:rPr lang="el-GR" sz="2000">
                <a:solidFill>
                  <a:srgbClr val="000000"/>
                </a:solidFill>
                <a:latin typeface="Open Sans" panose="020B0606030504020204" pitchFamily="34" charset="0"/>
              </a:rPr>
              <a:t>CO₂: From burning fossil fuels, deforestation, industry.</a:t>
            </a:r>
          </a:p>
          <a:p>
            <a:pPr algn="ctr" rtl="0">
              <a:lnSpc>
                <a:spcPct val="150000"/>
              </a:lnSpc>
            </a:pPr>
            <a:r>
              <a:rPr lang="el-GR" sz="2000">
                <a:solidFill>
                  <a:srgbClr val="000000"/>
                </a:solidFill>
                <a:latin typeface="Open Sans" panose="020B0606030504020204" pitchFamily="34" charset="0"/>
              </a:rPr>
              <a:t>CH₄: From agriculture, waste, wetlands.</a:t>
            </a:r>
          </a:p>
          <a:p>
            <a:pPr algn="ctr" rtl="0">
              <a:lnSpc>
                <a:spcPct val="150000"/>
              </a:lnSpc>
            </a:pPr>
            <a:r>
              <a:rPr lang="el-GR" sz="2000">
                <a:solidFill>
                  <a:srgbClr val="000000"/>
                </a:solidFill>
                <a:latin typeface="Open Sans" panose="020B0606030504020204" pitchFamily="34" charset="0"/>
              </a:rPr>
              <a:t>N₂O: From fertilizers, agricultural combustion.</a:t>
            </a:r>
          </a:p>
          <a:p>
            <a:pPr algn="ctr" rtl="0">
              <a:lnSpc>
                <a:spcPct val="150000"/>
              </a:lnSpc>
            </a:pPr>
            <a:r>
              <a:rPr lang="el-GR" sz="2000">
                <a:solidFill>
                  <a:srgbClr val="000000"/>
                </a:solidFill>
                <a:latin typeface="Open Sans" panose="020B0606030504020204" pitchFamily="34" charset="0"/>
              </a:rPr>
              <a:t>Fluorinated compounds: From industry, air conditioners, refrigerants.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9478871-A2E2-774D-008B-8BE252189669}"/>
              </a:ext>
            </a:extLst>
          </p:cNvPr>
          <p:cNvSpPr>
            <a:spLocks noGrp="1"/>
          </p:cNvSpPr>
          <p:nvPr>
            <p:ph type="sldNum" sz="quarter" idx="5"/>
          </p:nvPr>
        </p:nvSpPr>
        <p:spPr/>
        <p:txBody>
          <a:bodyPr/>
          <a:lstStyle/>
          <a:p>
            <a:pPr algn="l" rtl="0"/>
            <a:fld id="{0803DA13-78E3-4271-9A8A-C6991F53D5AB}" type="slidenum">
              <a:rPr lang="el-GR" smtClean="0"/>
              <a:t>42</a:t>
            </a:fld>
            <a:endParaRPr lang="el-GR"/>
          </a:p>
        </p:txBody>
      </p:sp>
    </p:spTree>
    <p:extLst>
      <p:ext uri="{BB962C8B-B14F-4D97-AF65-F5344CB8AC3E}">
        <p14:creationId xmlns:p14="http://schemas.microsoft.com/office/powerpoint/2010/main" val="1400945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8646F-0E9D-73BF-23A2-A4FC88C543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356257E-5AFE-E1B6-DA54-0DE4CA37280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37C291E-BADC-DB22-0B74-80E68D94A1C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Impacts: Disruption of the hydrological cycle, extreme temperatures, rising sea levels, weakening of ecosystems and agricultural productivity.</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Jean-Baptiste Fourier (1824): He hypothesized that the atmosphere keeps the Earth warmer.</a:t>
            </a:r>
          </a:p>
          <a:p>
            <a:pPr algn="ctr" rtl="0">
              <a:lnSpc>
                <a:spcPct val="150000"/>
              </a:lnSpc>
            </a:pPr>
            <a:r>
              <a:rPr lang="el-GR" sz="2000">
                <a:solidFill>
                  <a:srgbClr val="000000"/>
                </a:solidFill>
                <a:latin typeface="Open Sans" panose="020B0606030504020204" pitchFamily="34" charset="0"/>
              </a:rPr>
              <a:t>John Tyndall (1860): Demonstrated that water vapor and CO₂ absorb thermal radiation.</a:t>
            </a:r>
          </a:p>
          <a:p>
            <a:pPr algn="ctr" rtl="0">
              <a:lnSpc>
                <a:spcPct val="150000"/>
              </a:lnSpc>
            </a:pPr>
            <a:r>
              <a:rPr lang="el-GR" sz="2000">
                <a:solidFill>
                  <a:srgbClr val="000000"/>
                </a:solidFill>
                <a:latin typeface="Open Sans" panose="020B0606030504020204" pitchFamily="34" charset="0"/>
              </a:rPr>
              <a:t>Svante Arrhenius (1896): Calculated the effect of CO₂ on temperature, predicting overheating.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E44CF17-3BA9-3393-DEC6-60F0FB20D276}"/>
              </a:ext>
            </a:extLst>
          </p:cNvPr>
          <p:cNvSpPr>
            <a:spLocks noGrp="1"/>
          </p:cNvSpPr>
          <p:nvPr>
            <p:ph type="sldNum" sz="quarter" idx="5"/>
          </p:nvPr>
        </p:nvSpPr>
        <p:spPr/>
        <p:txBody>
          <a:bodyPr/>
          <a:lstStyle/>
          <a:p>
            <a:pPr algn="l" rtl="0"/>
            <a:fld id="{0803DA13-78E3-4271-9A8A-C6991F53D5AB}" type="slidenum">
              <a:rPr lang="el-GR" smtClean="0"/>
              <a:t>43</a:t>
            </a:fld>
            <a:endParaRPr lang="el-GR"/>
          </a:p>
        </p:txBody>
      </p:sp>
    </p:spTree>
    <p:extLst>
      <p:ext uri="{BB962C8B-B14F-4D97-AF65-F5344CB8AC3E}">
        <p14:creationId xmlns:p14="http://schemas.microsoft.com/office/powerpoint/2010/main" val="2326586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4F4E0-AA38-BD20-1D71-36A6B1996C0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D6DBBD1-293F-A6F3-015F-E5C55A6C419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C74090D-6A0D-F20D-D5F6-5889B90936C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Anthropogenic Causation: Climate change is mainly caused by human activities (burning of fossil fuels, deforestation, industry).</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Guy Stewart Callendar (1938): Linked CO₂ increase to temperature rise.</a:t>
            </a:r>
          </a:p>
          <a:p>
            <a:pPr algn="ctr" rtl="0">
              <a:lnSpc>
                <a:spcPct val="150000"/>
              </a:lnSpc>
            </a:pPr>
            <a:r>
              <a:rPr lang="el-GR" sz="2000">
                <a:solidFill>
                  <a:srgbClr val="000000"/>
                </a:solidFill>
                <a:latin typeface="Open Sans" panose="020B0606030504020204" pitchFamily="34" charset="0"/>
              </a:rPr>
              <a:t>Charles David Keeling (1958): Created the Keeling Curve, showing a continuous increase in CO₂.</a:t>
            </a:r>
          </a:p>
          <a:p>
            <a:pPr algn="ctr" rtl="0">
              <a:lnSpc>
                <a:spcPct val="150000"/>
              </a:lnSpc>
            </a:pPr>
            <a:r>
              <a:rPr lang="el-GR" sz="2000">
                <a:solidFill>
                  <a:srgbClr val="000000"/>
                </a:solidFill>
                <a:latin typeface="Open Sans" panose="020B0606030504020204" pitchFamily="34" charset="0"/>
              </a:rPr>
              <a:t>IPCC (1988-present): Gathers global scientific consensus.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4FCBD4A-091F-330A-D644-5074CF209A9B}"/>
              </a:ext>
            </a:extLst>
          </p:cNvPr>
          <p:cNvSpPr>
            <a:spLocks noGrp="1"/>
          </p:cNvSpPr>
          <p:nvPr>
            <p:ph type="sldNum" sz="quarter" idx="5"/>
          </p:nvPr>
        </p:nvSpPr>
        <p:spPr/>
        <p:txBody>
          <a:bodyPr/>
          <a:lstStyle/>
          <a:p>
            <a:pPr algn="l" rtl="0"/>
            <a:fld id="{0803DA13-78E3-4271-9A8A-C6991F53D5AB}" type="slidenum">
              <a:rPr lang="el-GR" smtClean="0"/>
              <a:t>44</a:t>
            </a:fld>
            <a:endParaRPr lang="el-GR"/>
          </a:p>
        </p:txBody>
      </p:sp>
    </p:spTree>
    <p:extLst>
      <p:ext uri="{BB962C8B-B14F-4D97-AF65-F5344CB8AC3E}">
        <p14:creationId xmlns:p14="http://schemas.microsoft.com/office/powerpoint/2010/main" val="3422894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4425-2658-77F1-9017-F38AF0F62F0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DD76A9-180B-0CC1-C19A-3938173FEBD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5F5A778-6FEE-2240-F22E-789BC8441E5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Climate Feedbacks: Small changes are amplified or attenuated through natural mechanisms (e.g. melting ice, water vapor, methane from tundra).</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James Hansen (1980s): Highlighted the importance of feedback.</a:t>
            </a:r>
          </a:p>
          <a:p>
            <a:pPr algn="ctr" rtl="0">
              <a:lnSpc>
                <a:spcPct val="150000"/>
              </a:lnSpc>
            </a:pPr>
            <a:r>
              <a:rPr lang="el-GR" sz="2000">
                <a:solidFill>
                  <a:srgbClr val="000000"/>
                </a:solidFill>
                <a:latin typeface="Open Sans" panose="020B0606030504020204" pitchFamily="34" charset="0"/>
              </a:rPr>
              <a:t>IPCC: Quantify feedback mechanisms through modeling.</a:t>
            </a:r>
          </a:p>
          <a:p>
            <a:pPr algn="ctr" rtl="0">
              <a:lnSpc>
                <a:spcPct val="150000"/>
              </a:lnSpc>
            </a:pPr>
            <a:r>
              <a:rPr lang="el-GR" sz="2000">
                <a:solidFill>
                  <a:srgbClr val="000000"/>
                </a:solidFill>
                <a:latin typeface="Open Sans" panose="020B0606030504020204" pitchFamily="34" charset="0"/>
              </a:rPr>
              <a:t>NASA, NOAA, Hadley Centre: They developed feedback models.</a:t>
            </a:r>
          </a:p>
          <a:p>
            <a:pPr algn="ctr" rtl="0">
              <a:lnSpc>
                <a:spcPct val="150000"/>
              </a:lnSpc>
            </a:pPr>
            <a:r>
              <a:rPr lang="el-GR" sz="2000">
                <a:solidFill>
                  <a:srgbClr val="000000"/>
                </a:solidFill>
                <a:latin typeface="Open Sans" panose="020B0606030504020204" pitchFamily="34" charset="0"/>
              </a:rPr>
              <a:t>Wallace Broecker: Introduced terms "climate system" and "thermohaline circulation".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7D3AA17-CA91-B39D-C5F7-7ADD49F03425}"/>
              </a:ext>
            </a:extLst>
          </p:cNvPr>
          <p:cNvSpPr>
            <a:spLocks noGrp="1"/>
          </p:cNvSpPr>
          <p:nvPr>
            <p:ph type="sldNum" sz="quarter" idx="5"/>
          </p:nvPr>
        </p:nvSpPr>
        <p:spPr/>
        <p:txBody>
          <a:bodyPr/>
          <a:lstStyle/>
          <a:p>
            <a:pPr algn="l" rtl="0"/>
            <a:fld id="{0803DA13-78E3-4271-9A8A-C6991F53D5AB}" type="slidenum">
              <a:rPr lang="el-GR" smtClean="0"/>
              <a:t>45</a:t>
            </a:fld>
            <a:endParaRPr lang="el-GR"/>
          </a:p>
        </p:txBody>
      </p:sp>
    </p:spTree>
    <p:extLst>
      <p:ext uri="{BB962C8B-B14F-4D97-AF65-F5344CB8AC3E}">
        <p14:creationId xmlns:p14="http://schemas.microsoft.com/office/powerpoint/2010/main" val="2478255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13EE-A406-39E3-452D-5BE0D5FB8C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866A6F-2792-846E-350B-FD97213E72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84B3FA9-36CF-B492-F450-E3C1493FF1B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Energy Balance Theory: Climate depends on the balance of incoming solar and outgoing infrared energy.</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James Hansen and Stephen Schneider: They analyzed the disruption of the balance by emissions.</a:t>
            </a:r>
          </a:p>
          <a:p>
            <a:pPr algn="ctr" rtl="0">
              <a:lnSpc>
                <a:spcPct val="150000"/>
              </a:lnSpc>
            </a:pPr>
            <a:r>
              <a:rPr lang="el-GR" sz="2000">
                <a:solidFill>
                  <a:srgbClr val="000000"/>
                </a:solidFill>
                <a:latin typeface="Open Sans" panose="020B0606030504020204" pitchFamily="34" charset="0"/>
              </a:rPr>
              <a:t>IPCC: Bases climate models on this view.</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FD2909A-D780-87DD-6606-E3D3A5C32459}"/>
              </a:ext>
            </a:extLst>
          </p:cNvPr>
          <p:cNvSpPr>
            <a:spLocks noGrp="1"/>
          </p:cNvSpPr>
          <p:nvPr>
            <p:ph type="sldNum" sz="quarter" idx="5"/>
          </p:nvPr>
        </p:nvSpPr>
        <p:spPr/>
        <p:txBody>
          <a:bodyPr/>
          <a:lstStyle/>
          <a:p>
            <a:pPr algn="l" rtl="0"/>
            <a:fld id="{0803DA13-78E3-4271-9A8A-C6991F53D5AB}" type="slidenum">
              <a:rPr lang="el-GR" smtClean="0"/>
              <a:t>46</a:t>
            </a:fld>
            <a:endParaRPr lang="el-GR"/>
          </a:p>
        </p:txBody>
      </p:sp>
    </p:spTree>
    <p:extLst>
      <p:ext uri="{BB962C8B-B14F-4D97-AF65-F5344CB8AC3E}">
        <p14:creationId xmlns:p14="http://schemas.microsoft.com/office/powerpoint/2010/main" val="2096356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A4EB1-597E-A106-0F52-8B486D6A39E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AC32A60-83F8-73BC-F09C-1AFFEBF0B67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8DACB77-8B23-3582-4B17-8D6627E7F07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Natural Causes and Long-Term Cycles: The climate in the past changed due to solar radiation, volcanic activity, orbital cycles (Milankovitch).</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Milutin Milankovitch (1920s): Explained glacial periods with astronomical cycles.</a:t>
            </a:r>
          </a:p>
          <a:p>
            <a:pPr algn="ctr" rtl="0">
              <a:lnSpc>
                <a:spcPct val="150000"/>
              </a:lnSpc>
            </a:pPr>
            <a:r>
              <a:rPr lang="el-GR" sz="2000">
                <a:solidFill>
                  <a:srgbClr val="000000"/>
                </a:solidFill>
                <a:latin typeface="Open Sans" panose="020B0606030504020204" pitchFamily="34" charset="0"/>
              </a:rPr>
              <a:t>Modern scientists: They show that current change is mainly anthropogenic.</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F6FF419-026A-13A2-BCED-1636627CF4FF}"/>
              </a:ext>
            </a:extLst>
          </p:cNvPr>
          <p:cNvSpPr>
            <a:spLocks noGrp="1"/>
          </p:cNvSpPr>
          <p:nvPr>
            <p:ph type="sldNum" sz="quarter" idx="5"/>
          </p:nvPr>
        </p:nvSpPr>
        <p:spPr/>
        <p:txBody>
          <a:bodyPr/>
          <a:lstStyle/>
          <a:p>
            <a:pPr algn="l" rtl="0"/>
            <a:fld id="{0803DA13-78E3-4271-9A8A-C6991F53D5AB}" type="slidenum">
              <a:rPr lang="el-GR" smtClean="0"/>
              <a:t>47</a:t>
            </a:fld>
            <a:endParaRPr lang="el-GR"/>
          </a:p>
        </p:txBody>
      </p:sp>
    </p:spTree>
    <p:extLst>
      <p:ext uri="{BB962C8B-B14F-4D97-AF65-F5344CB8AC3E}">
        <p14:creationId xmlns:p14="http://schemas.microsoft.com/office/powerpoint/2010/main" val="1752789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8C0AA-116D-8D7C-3CDF-9C483BF69F8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1BC78CC-EA23-A4DD-7229-D825B5EC5F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4BFDF02-7352-B6EB-0150-C58E9C331F8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Energy Balance &amp; Disturbances: The addition of greenhouse gases disrupts the balance of incoming and outgoing energy.</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James Lovelock: Created the Gaia theory, viewing the Earth as a self-regulating system.</a:t>
            </a:r>
          </a:p>
          <a:p>
            <a:pPr algn="ctr" rtl="0">
              <a:lnSpc>
                <a:spcPct val="150000"/>
              </a:lnSpc>
            </a:pPr>
            <a:r>
              <a:rPr lang="el-GR" sz="2000">
                <a:solidFill>
                  <a:srgbClr val="000000"/>
                </a:solidFill>
                <a:latin typeface="Open Sans" panose="020B0606030504020204" pitchFamily="34" charset="0"/>
              </a:rPr>
              <a:t>Meteorologists and physicists: They show the disturbance through climate models (GCMs).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5842492-56DC-630A-B759-E31CFEAB9438}"/>
              </a:ext>
            </a:extLst>
          </p:cNvPr>
          <p:cNvSpPr>
            <a:spLocks noGrp="1"/>
          </p:cNvSpPr>
          <p:nvPr>
            <p:ph type="sldNum" sz="quarter" idx="5"/>
          </p:nvPr>
        </p:nvSpPr>
        <p:spPr/>
        <p:txBody>
          <a:bodyPr/>
          <a:lstStyle/>
          <a:p>
            <a:pPr algn="l" rtl="0"/>
            <a:fld id="{0803DA13-78E3-4271-9A8A-C6991F53D5AB}" type="slidenum">
              <a:rPr lang="el-GR" smtClean="0"/>
              <a:t>48</a:t>
            </a:fld>
            <a:endParaRPr lang="el-GR"/>
          </a:p>
        </p:txBody>
      </p:sp>
    </p:spTree>
    <p:extLst>
      <p:ext uri="{BB962C8B-B14F-4D97-AF65-F5344CB8AC3E}">
        <p14:creationId xmlns:p14="http://schemas.microsoft.com/office/powerpoint/2010/main" val="2406129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404C2-A3B9-4F43-5143-97E05EE3CAD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417F8D3-1F05-4678-5373-384A90FD90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8D988FE-0E6F-76FF-69A7-73A2523A5ACE}"/>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Natural vs. Anthropogenic Changes:</a:t>
            </a:r>
          </a:p>
          <a:p>
            <a:pPr algn="ctr" rtl="0">
              <a:lnSpc>
                <a:spcPct val="150000"/>
              </a:lnSpc>
            </a:pPr>
            <a:r>
              <a:rPr lang="el-GR" sz="2000">
                <a:solidFill>
                  <a:srgbClr val="000000"/>
                </a:solidFill>
                <a:latin typeface="Open Sans" panose="020B0606030504020204" pitchFamily="34" charset="0"/>
              </a:rPr>
              <a:t>The climate has always changed, but the current warming is faster and anthropogenic.</a:t>
            </a:r>
          </a:p>
          <a:p>
            <a:pPr algn="ctr" rtl="0">
              <a:lnSpc>
                <a:spcPct val="150000"/>
              </a:lnSpc>
            </a:pPr>
            <a:r>
              <a:rPr lang="el-GR" sz="2000">
                <a:solidFill>
                  <a:srgbClr val="000000"/>
                </a:solidFill>
                <a:latin typeface="Open Sans" panose="020B0606030504020204" pitchFamily="34" charset="0"/>
              </a:rPr>
              <a:t>Pioneers:</a:t>
            </a:r>
          </a:p>
          <a:p>
            <a:pPr algn="ctr" rtl="0">
              <a:lnSpc>
                <a:spcPct val="150000"/>
              </a:lnSpc>
            </a:pPr>
            <a:r>
              <a:rPr lang="el-GR" sz="2000">
                <a:solidFill>
                  <a:srgbClr val="000000"/>
                </a:solidFill>
                <a:latin typeface="Open Sans" panose="020B0606030504020204" pitchFamily="34" charset="0"/>
              </a:rPr>
              <a:t>Milutin Milankovitch: Developed orbital cycle theory.</a:t>
            </a:r>
          </a:p>
          <a:p>
            <a:pPr algn="ctr" rtl="0">
              <a:lnSpc>
                <a:spcPct val="150000"/>
              </a:lnSpc>
            </a:pPr>
            <a:r>
              <a:rPr lang="el-GR" sz="2000">
                <a:solidFill>
                  <a:srgbClr val="000000"/>
                </a:solidFill>
                <a:latin typeface="Open Sans" panose="020B0606030504020204" pitchFamily="34" charset="0"/>
              </a:rPr>
              <a:t>Modern climatologists: They compare paleoclimate data with current changes.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3F6B848-08BB-82A4-9D50-8D3B473DEEC3}"/>
              </a:ext>
            </a:extLst>
          </p:cNvPr>
          <p:cNvSpPr>
            <a:spLocks noGrp="1"/>
          </p:cNvSpPr>
          <p:nvPr>
            <p:ph type="sldNum" sz="quarter" idx="5"/>
          </p:nvPr>
        </p:nvSpPr>
        <p:spPr/>
        <p:txBody>
          <a:bodyPr/>
          <a:lstStyle/>
          <a:p>
            <a:pPr algn="l" rtl="0"/>
            <a:fld id="{0803DA13-78E3-4271-9A8A-C6991F53D5AB}" type="slidenum">
              <a:rPr lang="el-GR" smtClean="0"/>
              <a:t>49</a:t>
            </a:fld>
            <a:endParaRPr lang="el-GR"/>
          </a:p>
        </p:txBody>
      </p:sp>
    </p:spTree>
    <p:extLst>
      <p:ext uri="{BB962C8B-B14F-4D97-AF65-F5344CB8AC3E}">
        <p14:creationId xmlns:p14="http://schemas.microsoft.com/office/powerpoint/2010/main" val="4088435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9A25-C31B-ADDE-4B6F-F883F9B9CEA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65D252D-48A1-9DCA-6859-91B85DCADD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1EF3EA8-A6E9-BA07-EABF-7E80D283F14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Climate Scenarios and Indicators – Role of the IPCC The IPCC is the leading international scientific organization for assessing climate change, providing a basis for global policy.</a:t>
            </a:r>
          </a:p>
          <a:p>
            <a:pPr algn="ctr" rtl="0">
              <a:lnSpc>
                <a:spcPct val="150000"/>
              </a:lnSpc>
            </a:pPr>
            <a:r>
              <a:rPr lang="el-GR" sz="2000">
                <a:solidFill>
                  <a:srgbClr val="000000"/>
                </a:solidFill>
                <a:latin typeface="Open Sans" panose="020B0606030504020204" pitchFamily="34" charset="0"/>
              </a:rPr>
              <a:t>Emissions Scenarios (RCPs):</a:t>
            </a:r>
          </a:p>
          <a:p>
            <a:pPr algn="ctr" rtl="0">
              <a:lnSpc>
                <a:spcPct val="150000"/>
              </a:lnSpc>
            </a:pPr>
            <a:r>
              <a:rPr lang="el-GR" sz="2000">
                <a:solidFill>
                  <a:srgbClr val="000000"/>
                </a:solidFill>
                <a:latin typeface="Open Sans" panose="020B0606030504020204" pitchFamily="34" charset="0"/>
              </a:rPr>
              <a:t>RCP2.6: Emissions reduction scenario (target &lt;2°C).</a:t>
            </a:r>
          </a:p>
          <a:p>
            <a:pPr algn="ctr" rtl="0">
              <a:lnSpc>
                <a:spcPct val="150000"/>
              </a:lnSpc>
            </a:pPr>
            <a:r>
              <a:rPr lang="el-GR" sz="2000">
                <a:solidFill>
                  <a:srgbClr val="000000"/>
                </a:solidFill>
                <a:latin typeface="Open Sans" panose="020B0606030504020204" pitchFamily="34" charset="0"/>
              </a:rPr>
              <a:t>RCP4.5/RCP6.0: Moderate scenarios with limited mitigation policies.</a:t>
            </a:r>
          </a:p>
          <a:p>
            <a:pPr algn="ctr" rtl="0">
              <a:lnSpc>
                <a:spcPct val="150000"/>
              </a:lnSpc>
            </a:pPr>
            <a:r>
              <a:rPr lang="el-GR" sz="2000">
                <a:solidFill>
                  <a:srgbClr val="000000"/>
                </a:solidFill>
                <a:latin typeface="Open Sans" panose="020B0606030504020204" pitchFamily="34" charset="0"/>
              </a:rPr>
              <a:t>RCP8.5: "Business as usual" scenario without serious interventions.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3EDA396-CEC1-A200-2D6C-6029D8679014}"/>
              </a:ext>
            </a:extLst>
          </p:cNvPr>
          <p:cNvSpPr>
            <a:spLocks noGrp="1"/>
          </p:cNvSpPr>
          <p:nvPr>
            <p:ph type="sldNum" sz="quarter" idx="5"/>
          </p:nvPr>
        </p:nvSpPr>
        <p:spPr/>
        <p:txBody>
          <a:bodyPr/>
          <a:lstStyle/>
          <a:p>
            <a:pPr algn="l" rtl="0"/>
            <a:fld id="{0803DA13-78E3-4271-9A8A-C6991F53D5AB}" type="slidenum">
              <a:rPr lang="el-GR" smtClean="0"/>
              <a:t>50</a:t>
            </a:fld>
            <a:endParaRPr lang="el-GR"/>
          </a:p>
        </p:txBody>
      </p:sp>
    </p:spTree>
    <p:extLst>
      <p:ext uri="{BB962C8B-B14F-4D97-AF65-F5344CB8AC3E}">
        <p14:creationId xmlns:p14="http://schemas.microsoft.com/office/powerpoint/2010/main" val="118220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0C26A-B4E5-A5B2-B05B-51E6815BB06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74C5FC-7532-CB88-0936-C20EB7A6757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5B7CD00-4229-448E-FB52-A59E650771F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Thematic sections: 1. Climate Change Adaptation and Mitigation:</a:t>
            </a:r>
          </a:p>
          <a:p>
            <a:pPr algn="ctr" rtl="0">
              <a:lnSpc>
                <a:spcPct val="150000"/>
              </a:lnSpc>
            </a:pPr>
            <a:r>
              <a:rPr lang="el-GR" sz="2000">
                <a:solidFill>
                  <a:srgbClr val="000000"/>
                </a:solidFill>
                <a:latin typeface="Open Sans" panose="020B0606030504020204" pitchFamily="34" charset="0"/>
              </a:rPr>
              <a:t>Introduction to the scientific basis of climate change, with emphasis on local climate risks (e.g. floods in lowland areas, heat waves in urban centers).</a:t>
            </a:r>
          </a:p>
          <a:p>
            <a:pPr algn="ctr" rtl="0">
              <a:lnSpc>
                <a:spcPct val="150000"/>
              </a:lnSpc>
            </a:pPr>
            <a:r>
              <a:rPr lang="el-GR" sz="2000">
                <a:solidFill>
                  <a:srgbClr val="000000"/>
                </a:solidFill>
                <a:latin typeface="Open Sans" panose="020B0606030504020204" pitchFamily="34" charset="0"/>
              </a:rPr>
              <a:t>Analysis of national and European policies, such as the Renewable Energy Directive 2018/2001 and the EU Strategy for Adaptation to Climate Change.</a:t>
            </a:r>
          </a:p>
          <a:p>
            <a:pPr algn="ctr" rtl="0">
              <a:lnSpc>
                <a:spcPct val="150000"/>
              </a:lnSpc>
            </a:pPr>
            <a:r>
              <a:rPr lang="el-GR" sz="2000">
                <a:solidFill>
                  <a:srgbClr val="000000"/>
                </a:solidFill>
                <a:latin typeface="Open Sans" panose="020B0606030504020204" pitchFamily="34" charset="0"/>
              </a:rPr>
              <a:t>Practical actions: Designing adaptation measures, such as flood control projects or early warning systems.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69FACF9-EC3F-2A32-89B4-8F0FAD33F365}"/>
              </a:ext>
            </a:extLst>
          </p:cNvPr>
          <p:cNvSpPr>
            <a:spLocks noGrp="1"/>
          </p:cNvSpPr>
          <p:nvPr>
            <p:ph type="sldNum" sz="quarter" idx="5"/>
          </p:nvPr>
        </p:nvSpPr>
        <p:spPr/>
        <p:txBody>
          <a:bodyPr/>
          <a:lstStyle/>
          <a:p>
            <a:pPr algn="l" rtl="0"/>
            <a:fld id="{0803DA13-78E3-4271-9A8A-C6991F53D5AB}" type="slidenum">
              <a:rPr lang="el-GR" smtClean="0"/>
              <a:t>6</a:t>
            </a:fld>
            <a:endParaRPr lang="el-GR"/>
          </a:p>
        </p:txBody>
      </p:sp>
    </p:spTree>
    <p:extLst>
      <p:ext uri="{BB962C8B-B14F-4D97-AF65-F5344CB8AC3E}">
        <p14:creationId xmlns:p14="http://schemas.microsoft.com/office/powerpoint/2010/main" val="1871227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2FF0-5713-9D3D-B07B-FB175A8170A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187E776-FC3B-EDCA-EE8F-3B93D685562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693DDB2-B85A-BD83-2B12-20BFB578FCB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Socioeconomic Scenarios (SSPs):</a:t>
            </a:r>
          </a:p>
          <a:p>
            <a:pPr algn="ctr" rtl="0">
              <a:lnSpc>
                <a:spcPct val="150000"/>
              </a:lnSpc>
            </a:pPr>
            <a:r>
              <a:rPr lang="el-GR" sz="2000">
                <a:solidFill>
                  <a:srgbClr val="000000"/>
                </a:solidFill>
                <a:latin typeface="Open Sans" panose="020B0606030504020204" pitchFamily="34" charset="0"/>
              </a:rPr>
              <a:t>They depict climate change in relation to social, political and technological developments.</a:t>
            </a:r>
          </a:p>
          <a:p>
            <a:pPr algn="ctr" rtl="0">
              <a:lnSpc>
                <a:spcPct val="150000"/>
              </a:lnSpc>
            </a:pPr>
            <a:r>
              <a:rPr lang="el-GR" sz="2000">
                <a:solidFill>
                  <a:srgbClr val="000000"/>
                </a:solidFill>
                <a:latin typeface="Open Sans" panose="020B0606030504020204" pitchFamily="34" charset="0"/>
              </a:rPr>
              <a:t>They are combined with RCPs to design local strategies.</a:t>
            </a:r>
          </a:p>
          <a:p>
            <a:pPr algn="ctr" rtl="0">
              <a:lnSpc>
                <a:spcPct val="150000"/>
              </a:lnSpc>
            </a:pPr>
            <a:r>
              <a:rPr lang="el-GR" sz="2000">
                <a:solidFill>
                  <a:srgbClr val="000000"/>
                </a:solidFill>
                <a:latin typeface="Open Sans" panose="020B0606030504020204" pitchFamily="34" charset="0"/>
              </a:rPr>
              <a:t>Critical Indicator: +1.5°C:</a:t>
            </a:r>
          </a:p>
          <a:p>
            <a:pPr algn="ctr" rtl="0">
              <a:lnSpc>
                <a:spcPct val="150000"/>
              </a:lnSpc>
            </a:pPr>
            <a:r>
              <a:rPr lang="el-GR" sz="2000">
                <a:solidFill>
                  <a:srgbClr val="000000"/>
                </a:solidFill>
                <a:latin typeface="Open Sans" panose="020B0606030504020204" pitchFamily="34" charset="0"/>
              </a:rPr>
              <a:t>Limit of the Paris Agreement (2015) and the IPCC.</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E3E33748-7292-E1E1-392A-E28487EA83F4}"/>
              </a:ext>
            </a:extLst>
          </p:cNvPr>
          <p:cNvSpPr>
            <a:spLocks noGrp="1"/>
          </p:cNvSpPr>
          <p:nvPr>
            <p:ph type="sldNum" sz="quarter" idx="5"/>
          </p:nvPr>
        </p:nvSpPr>
        <p:spPr/>
        <p:txBody>
          <a:bodyPr/>
          <a:lstStyle/>
          <a:p>
            <a:pPr algn="l" rtl="0"/>
            <a:fld id="{0803DA13-78E3-4271-9A8A-C6991F53D5AB}" type="slidenum">
              <a:rPr lang="el-GR" smtClean="0"/>
              <a:t>51</a:t>
            </a:fld>
            <a:endParaRPr lang="el-GR"/>
          </a:p>
        </p:txBody>
      </p:sp>
    </p:spTree>
    <p:extLst>
      <p:ext uri="{BB962C8B-B14F-4D97-AF65-F5344CB8AC3E}">
        <p14:creationId xmlns:p14="http://schemas.microsoft.com/office/powerpoint/2010/main" val="1817539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A194C-7279-B5C5-8A17-D1C10F13F66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D427652-08B4-411D-9260-6682D8400FF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7522C25-9BB9-2AC8-348D-5E0699B57DD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Critical Indicator: +1.5°C:</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Overshooting leads to:</a:t>
            </a:r>
          </a:p>
          <a:p>
            <a:pPr algn="ctr" rtl="0">
              <a:lnSpc>
                <a:spcPct val="150000"/>
              </a:lnSpc>
            </a:pPr>
            <a:r>
              <a:rPr lang="el-GR" sz="2000">
                <a:solidFill>
                  <a:srgbClr val="000000"/>
                </a:solidFill>
                <a:latin typeface="Open Sans" panose="020B0606030504020204" pitchFamily="34" charset="0"/>
              </a:rPr>
              <a:t>Mass migrations.</a:t>
            </a:r>
          </a:p>
          <a:p>
            <a:pPr algn="ctr" rtl="0">
              <a:lnSpc>
                <a:spcPct val="150000"/>
              </a:lnSpc>
            </a:pPr>
            <a:r>
              <a:rPr lang="el-GR" sz="2000">
                <a:solidFill>
                  <a:srgbClr val="000000"/>
                </a:solidFill>
                <a:latin typeface="Open Sans" panose="020B0606030504020204" pitchFamily="34" charset="0"/>
              </a:rPr>
              <a:t>Destruction of ecosystems (coral reefs, polar glaciers).</a:t>
            </a:r>
          </a:p>
          <a:p>
            <a:pPr algn="ctr" rtl="0">
              <a:lnSpc>
                <a:spcPct val="150000"/>
              </a:lnSpc>
            </a:pPr>
            <a:r>
              <a:rPr lang="el-GR" sz="2000">
                <a:solidFill>
                  <a:srgbClr val="000000"/>
                </a:solidFill>
                <a:latin typeface="Open Sans" panose="020B0606030504020204" pitchFamily="34" charset="0"/>
              </a:rPr>
              <a:t>Disruptions in agriculture and water supply.</a:t>
            </a:r>
          </a:p>
          <a:p>
            <a:pPr algn="ctr" rtl="0">
              <a:lnSpc>
                <a:spcPct val="150000"/>
              </a:lnSpc>
            </a:pPr>
            <a:r>
              <a:rPr lang="el-GR" sz="2000">
                <a:solidFill>
                  <a:srgbClr val="000000"/>
                </a:solidFill>
                <a:latin typeface="Open Sans" panose="020B0606030504020204" pitchFamily="34" charset="0"/>
              </a:rPr>
              <a:t>Current policies lead to an increase of 2.4–2.7°C, indicating a need for urgent action.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3E1A618-4E4C-3E02-B61E-131DFD52F916}"/>
              </a:ext>
            </a:extLst>
          </p:cNvPr>
          <p:cNvSpPr>
            <a:spLocks noGrp="1"/>
          </p:cNvSpPr>
          <p:nvPr>
            <p:ph type="sldNum" sz="quarter" idx="5"/>
          </p:nvPr>
        </p:nvSpPr>
        <p:spPr/>
        <p:txBody>
          <a:bodyPr/>
          <a:lstStyle/>
          <a:p>
            <a:pPr algn="l" rtl="0"/>
            <a:fld id="{0803DA13-78E3-4271-9A8A-C6991F53D5AB}" type="slidenum">
              <a:rPr lang="el-GR" smtClean="0"/>
              <a:t>52</a:t>
            </a:fld>
            <a:endParaRPr lang="el-GR"/>
          </a:p>
        </p:txBody>
      </p:sp>
    </p:spTree>
    <p:extLst>
      <p:ext uri="{BB962C8B-B14F-4D97-AF65-F5344CB8AC3E}">
        <p14:creationId xmlns:p14="http://schemas.microsoft.com/office/powerpoint/2010/main" val="1239519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1D524-B923-A23D-239D-280113DA4D2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69A2146-5AAC-DE34-24C8-27E94F3D66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749E0E5-687E-3185-7B48-CD0975D7CCA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Historical Development of Climate Science It begins with Jean-Baptiste Fourier (1824), who proposed that the atmosphere retains heat.</a:t>
            </a:r>
          </a:p>
          <a:p>
            <a:pPr algn="ctr" rtl="0">
              <a:lnSpc>
                <a:spcPct val="150000"/>
              </a:lnSpc>
            </a:pPr>
            <a:r>
              <a:rPr lang="el-GR" sz="2000">
                <a:solidFill>
                  <a:srgbClr val="000000"/>
                </a:solidFill>
                <a:latin typeface="Open Sans" panose="020B0606030504020204" pitchFamily="34" charset="0"/>
              </a:rPr>
              <a:t>Svante Arrhenius (1896): Calculated the effect of CO₂ on temperature.</a:t>
            </a:r>
          </a:p>
          <a:p>
            <a:pPr algn="ctr" rtl="0">
              <a:lnSpc>
                <a:spcPct val="150000"/>
              </a:lnSpc>
            </a:pPr>
            <a:r>
              <a:rPr lang="el-GR" sz="2000">
                <a:solidFill>
                  <a:srgbClr val="000000"/>
                </a:solidFill>
                <a:latin typeface="Open Sans" panose="020B0606030504020204" pitchFamily="34" charset="0"/>
              </a:rPr>
              <a:t>20th century: Developments in computer technology, satellites, sensors and databases.</a:t>
            </a:r>
          </a:p>
          <a:p>
            <a:pPr algn="ctr" rtl="0">
              <a:lnSpc>
                <a:spcPct val="150000"/>
              </a:lnSpc>
            </a:pPr>
            <a:r>
              <a:rPr lang="el-GR" sz="2000">
                <a:solidFill>
                  <a:srgbClr val="000000"/>
                </a:solidFill>
                <a:latin typeface="Open Sans" panose="020B0606030504020204" pitchFamily="34" charset="0"/>
              </a:rPr>
              <a:t>IPCC established (1988): Issues repeated consensus reports on the severity of the phenomenon.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B9D6579-F7B0-A2C2-3D35-4B40E920C264}"/>
              </a:ext>
            </a:extLst>
          </p:cNvPr>
          <p:cNvSpPr>
            <a:spLocks noGrp="1"/>
          </p:cNvSpPr>
          <p:nvPr>
            <p:ph type="sldNum" sz="quarter" idx="5"/>
          </p:nvPr>
        </p:nvSpPr>
        <p:spPr/>
        <p:txBody>
          <a:bodyPr/>
          <a:lstStyle/>
          <a:p>
            <a:pPr algn="l" rtl="0"/>
            <a:fld id="{0803DA13-78E3-4271-9A8A-C6991F53D5AB}" type="slidenum">
              <a:rPr lang="el-GR" smtClean="0"/>
              <a:t>53</a:t>
            </a:fld>
            <a:endParaRPr lang="el-GR"/>
          </a:p>
        </p:txBody>
      </p:sp>
    </p:spTree>
    <p:extLst>
      <p:ext uri="{BB962C8B-B14F-4D97-AF65-F5344CB8AC3E}">
        <p14:creationId xmlns:p14="http://schemas.microsoft.com/office/powerpoint/2010/main" val="3030350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A246-51E1-17D8-F9F1-9AC338C25D7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4BDC6AC-9943-471F-B632-2C0964704B1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333A2BC-83FA-A906-9F5E-4FDEBFCE3CD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Key Concepts: Adaptation, Mitigation, Resilience Adaptation:</a:t>
            </a:r>
          </a:p>
          <a:p>
            <a:pPr algn="ctr" rtl="0">
              <a:lnSpc>
                <a:spcPct val="150000"/>
              </a:lnSpc>
            </a:pPr>
            <a:r>
              <a:rPr lang="el-GR" sz="2000">
                <a:solidFill>
                  <a:srgbClr val="000000"/>
                </a:solidFill>
                <a:latin typeface="Open Sans" panose="020B0606030504020204" pitchFamily="34" charset="0"/>
              </a:rPr>
              <a:t>Strategic response to reduce the consequences of climate change, protecting societies, infrastructure and ecosystems.</a:t>
            </a:r>
          </a:p>
          <a:p>
            <a:pPr algn="ctr" rtl="0">
              <a:lnSpc>
                <a:spcPct val="150000"/>
              </a:lnSpc>
            </a:pPr>
            <a:r>
              <a:rPr lang="el-GR" sz="2000">
                <a:solidFill>
                  <a:srgbClr val="000000"/>
                </a:solidFill>
                <a:latin typeface="Open Sans" panose="020B0606030504020204" pitchFamily="34" charset="0"/>
              </a:rPr>
              <a:t>Examples in local government:</a:t>
            </a:r>
          </a:p>
          <a:p>
            <a:pPr algn="ctr" rtl="0">
              <a:lnSpc>
                <a:spcPct val="150000"/>
              </a:lnSpc>
            </a:pPr>
            <a:r>
              <a:rPr lang="el-GR" sz="2000">
                <a:solidFill>
                  <a:srgbClr val="000000"/>
                </a:solidFill>
                <a:latin typeface="Open Sans" panose="020B0606030504020204" pitchFamily="34" charset="0"/>
              </a:rPr>
              <a:t>Construction of flood control projects, sewerage upgrade.</a:t>
            </a:r>
          </a:p>
          <a:p>
            <a:pPr algn="ctr" rtl="0">
              <a:lnSpc>
                <a:spcPct val="150000"/>
              </a:lnSpc>
            </a:pPr>
            <a:r>
              <a:rPr lang="el-GR" sz="2000">
                <a:solidFill>
                  <a:srgbClr val="000000"/>
                </a:solidFill>
                <a:latin typeface="Open Sans" panose="020B0606030504020204" pitchFamily="34" charset="0"/>
              </a:rPr>
              <a:t>Sustainable agricultural practices.</a:t>
            </a:r>
          </a:p>
          <a:p>
            <a:pPr algn="ctr" rtl="0">
              <a:lnSpc>
                <a:spcPct val="150000"/>
              </a:lnSpc>
            </a:pPr>
            <a:r>
              <a:rPr lang="el-GR" sz="2000">
                <a:solidFill>
                  <a:srgbClr val="000000"/>
                </a:solidFill>
                <a:latin typeface="Open Sans" panose="020B0606030504020204" pitchFamily="34" charset="0"/>
              </a:rPr>
              <a:t>Emergency plans for heat waves, fires, droughts.</a:t>
            </a:r>
          </a:p>
          <a:p>
            <a:pPr algn="ctr" rtl="0">
              <a:lnSpc>
                <a:spcPct val="150000"/>
              </a:lnSpc>
            </a:pPr>
            <a:r>
              <a:rPr lang="el-GR" sz="2000">
                <a:solidFill>
                  <a:srgbClr val="000000"/>
                </a:solidFill>
                <a:latin typeface="Open Sans" panose="020B0606030504020204" pitchFamily="34" charset="0"/>
              </a:rPr>
              <a:t>Review of spatial plans, promotion of green areas (parks, green roofs).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04528AC-DF59-52F5-B54B-F56D13FA03A3}"/>
              </a:ext>
            </a:extLst>
          </p:cNvPr>
          <p:cNvSpPr>
            <a:spLocks noGrp="1"/>
          </p:cNvSpPr>
          <p:nvPr>
            <p:ph type="sldNum" sz="quarter" idx="5"/>
          </p:nvPr>
        </p:nvSpPr>
        <p:spPr/>
        <p:txBody>
          <a:bodyPr/>
          <a:lstStyle/>
          <a:p>
            <a:pPr algn="l" rtl="0"/>
            <a:fld id="{0803DA13-78E3-4271-9A8A-C6991F53D5AB}" type="slidenum">
              <a:rPr lang="el-GR" smtClean="0"/>
              <a:t>54</a:t>
            </a:fld>
            <a:endParaRPr lang="el-GR"/>
          </a:p>
        </p:txBody>
      </p:sp>
    </p:spTree>
    <p:extLst>
      <p:ext uri="{BB962C8B-B14F-4D97-AF65-F5344CB8AC3E}">
        <p14:creationId xmlns:p14="http://schemas.microsoft.com/office/powerpoint/2010/main" val="1482159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2BD84-43AC-7F33-6739-1A5C61E00E1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FE60467-5CE7-CD61-09FF-90E454EF3CB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A673D3E-2F70-585E-A66F-B09515A95B7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Requirements:</a:t>
            </a:r>
          </a:p>
          <a:p>
            <a:pPr algn="ctr" rtl="0">
              <a:lnSpc>
                <a:spcPct val="150000"/>
              </a:lnSpc>
            </a:pPr>
            <a:r>
              <a:rPr lang="el-GR" sz="2000">
                <a:solidFill>
                  <a:srgbClr val="000000"/>
                </a:solidFill>
                <a:latin typeface="Open Sans" panose="020B0606030504020204" pitchFamily="34" charset="0"/>
              </a:rPr>
              <a:t>Local data and forecasts.</a:t>
            </a:r>
          </a:p>
          <a:p>
            <a:pPr algn="ctr" rtl="0">
              <a:lnSpc>
                <a:spcPct val="150000"/>
              </a:lnSpc>
            </a:pPr>
            <a:r>
              <a:rPr lang="el-GR" sz="2000">
                <a:solidFill>
                  <a:srgbClr val="000000"/>
                </a:solidFill>
                <a:latin typeface="Open Sans" panose="020B0606030504020204" pitchFamily="34" charset="0"/>
              </a:rPr>
              <a:t>Involvement of communities and institutions.</a:t>
            </a:r>
          </a:p>
          <a:p>
            <a:pPr algn="ctr" rtl="0">
              <a:lnSpc>
                <a:spcPct val="150000"/>
              </a:lnSpc>
            </a:pPr>
            <a:r>
              <a:rPr lang="el-GR" sz="2000">
                <a:solidFill>
                  <a:srgbClr val="000000"/>
                </a:solidFill>
                <a:latin typeface="Open Sans" panose="020B0606030504020204" pitchFamily="34" charset="0"/>
              </a:rPr>
              <a:t>Coordination of services (technical, social, environmental).</a:t>
            </a:r>
          </a:p>
          <a:p>
            <a:pPr algn="ctr" rtl="0">
              <a:lnSpc>
                <a:spcPct val="150000"/>
              </a:lnSpc>
            </a:pPr>
            <a:r>
              <a:rPr lang="el-GR" sz="2000">
                <a:solidFill>
                  <a:srgbClr val="000000"/>
                </a:solidFill>
                <a:latin typeface="Open Sans" panose="020B0606030504020204" pitchFamily="34" charset="0"/>
              </a:rPr>
              <a:t>It is a dynamic process of continuous monitoring and adjustment.</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5D827BE-9096-9D9C-9698-76F0643285EE}"/>
              </a:ext>
            </a:extLst>
          </p:cNvPr>
          <p:cNvSpPr>
            <a:spLocks noGrp="1"/>
          </p:cNvSpPr>
          <p:nvPr>
            <p:ph type="sldNum" sz="quarter" idx="5"/>
          </p:nvPr>
        </p:nvSpPr>
        <p:spPr/>
        <p:txBody>
          <a:bodyPr/>
          <a:lstStyle/>
          <a:p>
            <a:pPr algn="l" rtl="0"/>
            <a:fld id="{0803DA13-78E3-4271-9A8A-C6991F53D5AB}" type="slidenum">
              <a:rPr lang="el-GR" smtClean="0"/>
              <a:t>55</a:t>
            </a:fld>
            <a:endParaRPr lang="el-GR"/>
          </a:p>
        </p:txBody>
      </p:sp>
    </p:spTree>
    <p:extLst>
      <p:ext uri="{BB962C8B-B14F-4D97-AF65-F5344CB8AC3E}">
        <p14:creationId xmlns:p14="http://schemas.microsoft.com/office/powerpoint/2010/main" val="4197446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9724-1FC6-093F-FAF0-D83F0F35F2E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53A0A14-A08B-F6B7-B8B4-C8A2C6FF15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3AACE15-9EF2-EBA3-11E2-073B2FE5E81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Mitigation: Policies, actions and technologies to limit emissions or enhance natural carbon sinks (e.g. forests, wetlands).</a:t>
            </a:r>
          </a:p>
          <a:p>
            <a:pPr algn="ctr" rtl="0">
              <a:lnSpc>
                <a:spcPct val="150000"/>
              </a:lnSpc>
            </a:pPr>
            <a:r>
              <a:rPr lang="el-GR" sz="2000">
                <a:solidFill>
                  <a:srgbClr val="000000"/>
                </a:solidFill>
                <a:latin typeface="Open Sans" panose="020B0606030504020204" pitchFamily="34" charset="0"/>
              </a:rPr>
              <a:t>Examples in local government:</a:t>
            </a:r>
          </a:p>
          <a:p>
            <a:pPr algn="ctr" rtl="0">
              <a:lnSpc>
                <a:spcPct val="150000"/>
              </a:lnSpc>
            </a:pPr>
            <a:r>
              <a:rPr lang="el-GR" sz="2000">
                <a:solidFill>
                  <a:srgbClr val="000000"/>
                </a:solidFill>
                <a:latin typeface="Open Sans" panose="020B0606030504020204" pitchFamily="34" charset="0"/>
              </a:rPr>
              <a:t>Energy upgrading of public buildings and schools.</a:t>
            </a:r>
          </a:p>
          <a:p>
            <a:pPr algn="ctr" rtl="0">
              <a:lnSpc>
                <a:spcPct val="150000"/>
              </a:lnSpc>
            </a:pPr>
            <a:r>
              <a:rPr lang="el-GR" sz="2000">
                <a:solidFill>
                  <a:srgbClr val="000000"/>
                </a:solidFill>
                <a:latin typeface="Open Sans" panose="020B0606030504020204" pitchFamily="34" charset="0"/>
              </a:rPr>
              <a:t>Photovoltaics in municipal buildings.</a:t>
            </a:r>
          </a:p>
          <a:p>
            <a:pPr algn="ctr" rtl="0">
              <a:lnSpc>
                <a:spcPct val="150000"/>
              </a:lnSpc>
            </a:pPr>
            <a:r>
              <a:rPr lang="el-GR" sz="2000">
                <a:solidFill>
                  <a:srgbClr val="000000"/>
                </a:solidFill>
                <a:latin typeface="Open Sans" panose="020B0606030504020204" pitchFamily="34" charset="0"/>
              </a:rPr>
              <a:t>Sustainable urban mobility (cycle paths, pedestrian paths, low-emission transport).</a:t>
            </a:r>
          </a:p>
          <a:p>
            <a:pPr algn="ctr" rtl="0">
              <a:lnSpc>
                <a:spcPct val="150000"/>
              </a:lnSpc>
            </a:pPr>
            <a:r>
              <a:rPr lang="el-GR" sz="2000">
                <a:solidFill>
                  <a:srgbClr val="000000"/>
                </a:solidFill>
                <a:latin typeface="Open Sans" panose="020B0606030504020204" pitchFamily="34" charset="0"/>
              </a:rPr>
              <a:t>Waste management with material recovery and composting.</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A7CD7EC-F31D-EFE4-C42E-65B5013CF6BF}"/>
              </a:ext>
            </a:extLst>
          </p:cNvPr>
          <p:cNvSpPr>
            <a:spLocks noGrp="1"/>
          </p:cNvSpPr>
          <p:nvPr>
            <p:ph type="sldNum" sz="quarter" idx="5"/>
          </p:nvPr>
        </p:nvSpPr>
        <p:spPr/>
        <p:txBody>
          <a:bodyPr/>
          <a:lstStyle/>
          <a:p>
            <a:pPr algn="l" rtl="0"/>
            <a:fld id="{0803DA13-78E3-4271-9A8A-C6991F53D5AB}" type="slidenum">
              <a:rPr lang="el-GR" smtClean="0"/>
              <a:t>56</a:t>
            </a:fld>
            <a:endParaRPr lang="el-GR"/>
          </a:p>
        </p:txBody>
      </p:sp>
    </p:spTree>
    <p:extLst>
      <p:ext uri="{BB962C8B-B14F-4D97-AF65-F5344CB8AC3E}">
        <p14:creationId xmlns:p14="http://schemas.microsoft.com/office/powerpoint/2010/main" val="1894494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17520-500E-0021-BA49-9ACC374710E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DAD521B-21B7-D518-1B21-117D7BDD4B1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E845AE2-87D6-D4C0-9A18-453F3AE3657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Features:</a:t>
            </a:r>
          </a:p>
          <a:p>
            <a:pPr algn="ctr" rtl="0">
              <a:lnSpc>
                <a:spcPct val="150000"/>
              </a:lnSpc>
            </a:pPr>
            <a:r>
              <a:rPr lang="el-GR" sz="2000">
                <a:solidFill>
                  <a:srgbClr val="000000"/>
                </a:solidFill>
                <a:latin typeface="Open Sans" panose="020B0606030504020204" pitchFamily="34" charset="0"/>
              </a:rPr>
              <a:t>It brings long-term benefits, often not immediately visible.</a:t>
            </a:r>
          </a:p>
          <a:p>
            <a:pPr algn="ctr" rtl="0">
              <a:lnSpc>
                <a:spcPct val="150000"/>
              </a:lnSpc>
            </a:pPr>
            <a:r>
              <a:rPr lang="el-GR" sz="2000">
                <a:solidFill>
                  <a:srgbClr val="000000"/>
                </a:solidFill>
                <a:latin typeface="Open Sans" panose="020B0606030504020204" pitchFamily="34" charset="0"/>
              </a:rPr>
              <a:t>It requires investment and collaboration with the private sector.</a:t>
            </a:r>
          </a:p>
          <a:p>
            <a:pPr algn="ctr" rtl="0">
              <a:lnSpc>
                <a:spcPct val="150000"/>
              </a:lnSpc>
            </a:pPr>
            <a:r>
              <a:rPr lang="el-GR" sz="2000">
                <a:solidFill>
                  <a:srgbClr val="000000"/>
                </a:solidFill>
                <a:latin typeface="Open Sans" panose="020B0606030504020204" pitchFamily="34" charset="0"/>
              </a:rPr>
              <a:t>It is linked to the Covenant of Mayors and the European Green Deal.</a:t>
            </a:r>
          </a:p>
          <a:p>
            <a:pPr algn="ctr" rtl="0">
              <a:lnSpc>
                <a:spcPct val="150000"/>
              </a:lnSpc>
            </a:pPr>
            <a:r>
              <a:rPr lang="el-GR" sz="2000">
                <a:solidFill>
                  <a:srgbClr val="000000"/>
                </a:solidFill>
                <a:latin typeface="Open Sans" panose="020B0606030504020204" pitchFamily="34" charset="0"/>
              </a:rPr>
              <a:t>Essential for stabilizing the global climate.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C4C5CF9-EB51-FB25-E028-59DBB6424EA9}"/>
              </a:ext>
            </a:extLst>
          </p:cNvPr>
          <p:cNvSpPr>
            <a:spLocks noGrp="1"/>
          </p:cNvSpPr>
          <p:nvPr>
            <p:ph type="sldNum" sz="quarter" idx="5"/>
          </p:nvPr>
        </p:nvSpPr>
        <p:spPr/>
        <p:txBody>
          <a:bodyPr/>
          <a:lstStyle/>
          <a:p>
            <a:pPr algn="l" rtl="0"/>
            <a:fld id="{0803DA13-78E3-4271-9A8A-C6991F53D5AB}" type="slidenum">
              <a:rPr lang="el-GR" smtClean="0"/>
              <a:t>57</a:t>
            </a:fld>
            <a:endParaRPr lang="el-GR"/>
          </a:p>
        </p:txBody>
      </p:sp>
    </p:spTree>
    <p:extLst>
      <p:ext uri="{BB962C8B-B14F-4D97-AF65-F5344CB8AC3E}">
        <p14:creationId xmlns:p14="http://schemas.microsoft.com/office/powerpoint/2010/main" val="1780873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870D-679D-6990-1DD0-63EC7836E0D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F24F538-A15F-AC80-C568-4FCBC7416AA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82EA7D9-1BC6-6001-2ED0-06CB43D435A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Resilience: The ability of a system (city, society, infrastructure) to absorb, adapt and recover from climate impacts.</a:t>
            </a:r>
          </a:p>
          <a:p>
            <a:pPr algn="ctr" rtl="0">
              <a:lnSpc>
                <a:spcPct val="150000"/>
              </a:lnSpc>
            </a:pPr>
            <a:r>
              <a:rPr lang="el-GR" sz="2000">
                <a:solidFill>
                  <a:srgbClr val="000000"/>
                </a:solidFill>
                <a:latin typeface="Open Sans" panose="020B0606030504020204" pitchFamily="34" charset="0"/>
              </a:rPr>
              <a:t>It extends to:</a:t>
            </a:r>
          </a:p>
          <a:p>
            <a:pPr algn="ctr" rtl="0">
              <a:lnSpc>
                <a:spcPct val="150000"/>
              </a:lnSpc>
            </a:pPr>
            <a:r>
              <a:rPr lang="el-GR" sz="2000">
                <a:solidFill>
                  <a:srgbClr val="000000"/>
                </a:solidFill>
                <a:latin typeface="Open Sans" panose="020B0606030504020204" pitchFamily="34" charset="0"/>
              </a:rPr>
              <a:t>Social cohesion and citizen awareness.</a:t>
            </a:r>
          </a:p>
          <a:p>
            <a:pPr algn="ctr" rtl="0">
              <a:lnSpc>
                <a:spcPct val="150000"/>
              </a:lnSpc>
            </a:pPr>
            <a:r>
              <a:rPr lang="el-GR" sz="2000">
                <a:solidFill>
                  <a:srgbClr val="000000"/>
                </a:solidFill>
                <a:latin typeface="Open Sans" panose="020B0606030504020204" pitchFamily="34" charset="0"/>
              </a:rPr>
              <a:t>Decision-making ability and administrative preparation.</a:t>
            </a:r>
          </a:p>
          <a:p>
            <a:pPr algn="ctr" rtl="0">
              <a:lnSpc>
                <a:spcPct val="150000"/>
              </a:lnSpc>
            </a:pPr>
            <a:r>
              <a:rPr lang="el-GR" sz="2000">
                <a:solidFill>
                  <a:srgbClr val="000000"/>
                </a:solidFill>
                <a:latin typeface="Open Sans" panose="020B0606030504020204" pitchFamily="34" charset="0"/>
              </a:rPr>
              <a:t>Psychological and institutional adaptability after crises.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86920E3-D160-24C8-4038-2241F6EA4A42}"/>
              </a:ext>
            </a:extLst>
          </p:cNvPr>
          <p:cNvSpPr>
            <a:spLocks noGrp="1"/>
          </p:cNvSpPr>
          <p:nvPr>
            <p:ph type="sldNum" sz="quarter" idx="5"/>
          </p:nvPr>
        </p:nvSpPr>
        <p:spPr/>
        <p:txBody>
          <a:bodyPr/>
          <a:lstStyle/>
          <a:p>
            <a:pPr algn="l" rtl="0"/>
            <a:fld id="{0803DA13-78E3-4271-9A8A-C6991F53D5AB}" type="slidenum">
              <a:rPr lang="el-GR" smtClean="0"/>
              <a:t>58</a:t>
            </a:fld>
            <a:endParaRPr lang="el-GR"/>
          </a:p>
        </p:txBody>
      </p:sp>
    </p:spTree>
    <p:extLst>
      <p:ext uri="{BB962C8B-B14F-4D97-AF65-F5344CB8AC3E}">
        <p14:creationId xmlns:p14="http://schemas.microsoft.com/office/powerpoint/2010/main" val="2746168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BDE6-87A4-E7F7-C80D-0912823E6C0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1DC2BF1-8F3B-A53F-B90D-C7D1D7F816B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DADDC7C-3EA8-284C-CD43-86213AC81AA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Data:</a:t>
            </a:r>
          </a:p>
          <a:p>
            <a:pPr algn="ctr" rtl="0">
              <a:lnSpc>
                <a:spcPct val="150000"/>
              </a:lnSpc>
            </a:pPr>
            <a:r>
              <a:rPr lang="el-GR" sz="2000">
                <a:solidFill>
                  <a:srgbClr val="000000"/>
                </a:solidFill>
                <a:latin typeface="Open Sans" panose="020B0606030504020204" pitchFamily="34" charset="0"/>
              </a:rPr>
              <a:t>Preventive planning and emergency plans.</a:t>
            </a:r>
          </a:p>
          <a:p>
            <a:pPr algn="ctr" rtl="0">
              <a:lnSpc>
                <a:spcPct val="150000"/>
              </a:lnSpc>
            </a:pPr>
            <a:r>
              <a:rPr lang="el-GR" sz="2000">
                <a:solidFill>
                  <a:srgbClr val="000000"/>
                </a:solidFill>
                <a:latin typeface="Open Sans" panose="020B0606030504020204" pitchFamily="34" charset="0"/>
              </a:rPr>
              <a:t>Training of executives and citizens.</a:t>
            </a:r>
          </a:p>
          <a:p>
            <a:pPr algn="ctr" rtl="0">
              <a:lnSpc>
                <a:spcPct val="150000"/>
              </a:lnSpc>
            </a:pPr>
            <a:r>
              <a:rPr lang="el-GR" sz="2000">
                <a:solidFill>
                  <a:srgbClr val="000000"/>
                </a:solidFill>
                <a:latin typeface="Open Sans" panose="020B0606030504020204" pitchFamily="34" charset="0"/>
              </a:rPr>
              <a:t>Inter-sectoral cooperation (environment, health, transport, civil protection).</a:t>
            </a:r>
          </a:p>
          <a:p>
            <a:pPr algn="ctr" rtl="0">
              <a:lnSpc>
                <a:spcPct val="150000"/>
              </a:lnSpc>
            </a:pPr>
            <a:r>
              <a:rPr lang="el-GR" sz="2000">
                <a:solidFill>
                  <a:srgbClr val="000000"/>
                </a:solidFill>
                <a:latin typeface="Open Sans" panose="020B0606030504020204" pitchFamily="34" charset="0"/>
              </a:rPr>
              <a:t>Vulnerability assessment to identify vulnerable sectors/groups.</a:t>
            </a:r>
          </a:p>
          <a:p>
            <a:pPr algn="ctr" rtl="0">
              <a:lnSpc>
                <a:spcPct val="150000"/>
              </a:lnSpc>
            </a:pPr>
            <a:r>
              <a:rPr lang="el-GR" sz="2000">
                <a:solidFill>
                  <a:srgbClr val="000000"/>
                </a:solidFill>
                <a:latin typeface="Open Sans" panose="020B0606030504020204" pitchFamily="34" charset="0"/>
              </a:rPr>
              <a:t>Result of successful adaptive governance for development through crises.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A3EC602-4F50-ABD1-9CC0-3D9FD63DF049}"/>
              </a:ext>
            </a:extLst>
          </p:cNvPr>
          <p:cNvSpPr>
            <a:spLocks noGrp="1"/>
          </p:cNvSpPr>
          <p:nvPr>
            <p:ph type="sldNum" sz="quarter" idx="5"/>
          </p:nvPr>
        </p:nvSpPr>
        <p:spPr/>
        <p:txBody>
          <a:bodyPr/>
          <a:lstStyle/>
          <a:p>
            <a:pPr algn="l" rtl="0"/>
            <a:fld id="{0803DA13-78E3-4271-9A8A-C6991F53D5AB}" type="slidenum">
              <a:rPr lang="el-GR" smtClean="0"/>
              <a:t>59</a:t>
            </a:fld>
            <a:endParaRPr lang="el-GR"/>
          </a:p>
        </p:txBody>
      </p:sp>
    </p:spTree>
    <p:extLst>
      <p:ext uri="{BB962C8B-B14F-4D97-AF65-F5344CB8AC3E}">
        <p14:creationId xmlns:p14="http://schemas.microsoft.com/office/powerpoint/2010/main" val="822263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CE399-64F3-07E3-2767-CFE9EE74B7B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68D1F8B-C49F-CACC-0E96-BC26A1D8B9E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584BFAC-7938-7A1A-601A-CAC219BAE47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Specialized Terms for Local Government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Vulnerability: Degree of exposure and inadequate preparation of a system/population to climate impacts, with social, economic and environmental factors.</a:t>
            </a:r>
          </a:p>
          <a:p>
            <a:pPr algn="ctr" rtl="0">
              <a:lnSpc>
                <a:spcPct val="150000"/>
              </a:lnSpc>
            </a:pPr>
            <a:r>
              <a:rPr lang="el-GR" sz="2000">
                <a:solidFill>
                  <a:srgbClr val="000000"/>
                </a:solidFill>
                <a:latin typeface="Open Sans" panose="020B0606030504020204" pitchFamily="34" charset="0"/>
              </a:rPr>
              <a:t>Climate Risk: Combination of the probability of a climate event (e.g. heat wave, flood) and consequences for infrastructure, population, environment.</a:t>
            </a:r>
          </a:p>
          <a:p>
            <a:pPr algn="ctr" rtl="0">
              <a:lnSpc>
                <a:spcPct val="150000"/>
              </a:lnSpc>
            </a:pPr>
            <a:r>
              <a:rPr lang="el-GR" sz="2000">
                <a:solidFill>
                  <a:srgbClr val="000000"/>
                </a:solidFill>
                <a:latin typeface="Open Sans" panose="020B0606030504020204" pitchFamily="34" charset="0"/>
              </a:rPr>
              <a:t>Decarbonization: Reduction/elimination of CO₂ emissions through a transition to renewable energy sources in energy, transportation, buildings.</a:t>
            </a:r>
          </a:p>
          <a:p>
            <a:pPr algn="ctr" rtl="0">
              <a:lnSpc>
                <a:spcPct val="150000"/>
              </a:lnSpc>
            </a:pPr>
            <a:r>
              <a:rPr lang="el-GR" sz="2000">
                <a:solidFill>
                  <a:srgbClr val="000000"/>
                </a:solidFill>
                <a:latin typeface="Open Sans" panose="020B0606030504020204" pitchFamily="34" charset="0"/>
              </a:rPr>
              <a:t>Climate Neutrality: Balancing greenhouse gas emissions and removals for zero net emissions.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251453A-4A85-093A-2348-74B294AE2377}"/>
              </a:ext>
            </a:extLst>
          </p:cNvPr>
          <p:cNvSpPr>
            <a:spLocks noGrp="1"/>
          </p:cNvSpPr>
          <p:nvPr>
            <p:ph type="sldNum" sz="quarter" idx="5"/>
          </p:nvPr>
        </p:nvSpPr>
        <p:spPr/>
        <p:txBody>
          <a:bodyPr/>
          <a:lstStyle/>
          <a:p>
            <a:pPr algn="l" rtl="0"/>
            <a:fld id="{0803DA13-78E3-4271-9A8A-C6991F53D5AB}" type="slidenum">
              <a:rPr lang="el-GR" smtClean="0"/>
              <a:t>60</a:t>
            </a:fld>
            <a:endParaRPr lang="el-GR"/>
          </a:p>
        </p:txBody>
      </p:sp>
    </p:spTree>
    <p:extLst>
      <p:ext uri="{BB962C8B-B14F-4D97-AF65-F5344CB8AC3E}">
        <p14:creationId xmlns:p14="http://schemas.microsoft.com/office/powerpoint/2010/main" val="291604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E2B1-C4CC-D486-1115-57BD4F85811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26E03E4-6D87-D31E-0111-BEA6006F332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74FD018-45AE-99BB-A13C-3E1F4163E08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2. Sustainable Urban Mobility and Energy Efficiency: Training in strategies to reduce emissions from transportation, such as promoting bike lanes, electric vehicles and public transportation.</a:t>
            </a:r>
          </a:p>
          <a:p>
            <a:pPr algn="ctr" rtl="0">
              <a:lnSpc>
                <a:spcPct val="150000"/>
              </a:lnSpc>
            </a:pPr>
            <a:r>
              <a:rPr lang="el-GR" sz="2000">
                <a:solidFill>
                  <a:srgbClr val="000000"/>
                </a:solidFill>
                <a:latin typeface="Open Sans" panose="020B0606030504020204" pitchFamily="34" charset="0"/>
              </a:rPr>
              <a:t>Energy efficiency in municipal buildings and infrastructure, with an emphasis on technologies such as solar panels, LED lighting and smart energy management systems.</a:t>
            </a:r>
          </a:p>
          <a:p>
            <a:pPr algn="ctr" rtl="0">
              <a:lnSpc>
                <a:spcPct val="150000"/>
              </a:lnSpc>
            </a:pPr>
            <a:r>
              <a:rPr lang="el-GR" sz="2000">
                <a:solidFill>
                  <a:srgbClr val="000000"/>
                </a:solidFill>
                <a:latin typeface="Open Sans" panose="020B0606030504020204" pitchFamily="34" charset="0"/>
              </a:rPr>
              <a:t>Example: The Municipality of Thessaloniki is implementing the SUMP (Sustainable Urban Mobility Plan) program, aiming to reduce emissions from transport by 20% by 2030.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3D8B953-D2C5-74FD-469A-CE0F99689DAE}"/>
              </a:ext>
            </a:extLst>
          </p:cNvPr>
          <p:cNvSpPr>
            <a:spLocks noGrp="1"/>
          </p:cNvSpPr>
          <p:nvPr>
            <p:ph type="sldNum" sz="quarter" idx="5"/>
          </p:nvPr>
        </p:nvSpPr>
        <p:spPr/>
        <p:txBody>
          <a:bodyPr/>
          <a:lstStyle/>
          <a:p>
            <a:pPr algn="l" rtl="0"/>
            <a:fld id="{0803DA13-78E3-4271-9A8A-C6991F53D5AB}" type="slidenum">
              <a:rPr lang="el-GR" smtClean="0"/>
              <a:t>7</a:t>
            </a:fld>
            <a:endParaRPr lang="el-GR"/>
          </a:p>
        </p:txBody>
      </p:sp>
    </p:spTree>
    <p:extLst>
      <p:ext uri="{BB962C8B-B14F-4D97-AF65-F5344CB8AC3E}">
        <p14:creationId xmlns:p14="http://schemas.microsoft.com/office/powerpoint/2010/main" val="3303335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43D3-624C-2978-87F8-5236A706227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F30F37E-3C01-27A7-A3F3-33D1FFC1DA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737CF4D-AA59-C9CC-E50C-D1F5AABE072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Emissions Inventory: A tool for recording/monitoring emissions by sector (energy, waste, transport) for policy making.</a:t>
            </a:r>
          </a:p>
          <a:p>
            <a:pPr algn="ctr" rtl="0">
              <a:lnSpc>
                <a:spcPct val="150000"/>
              </a:lnSpc>
            </a:pPr>
            <a:r>
              <a:rPr lang="el-GR" sz="2000">
                <a:solidFill>
                  <a:srgbClr val="000000"/>
                </a:solidFill>
                <a:latin typeface="Open Sans" panose="020B0606030504020204" pitchFamily="34" charset="0"/>
              </a:rPr>
              <a:t>Climate Change Action Plan: Strategic document with risk analysis, objectives, measures, indicators, timelines and financing.</a:t>
            </a:r>
          </a:p>
          <a:p>
            <a:pPr algn="ctr" rtl="0">
              <a:lnSpc>
                <a:spcPct val="150000"/>
              </a:lnSpc>
            </a:pPr>
            <a:r>
              <a:rPr lang="el-GR" sz="2000">
                <a:solidFill>
                  <a:srgbClr val="000000"/>
                </a:solidFill>
                <a:latin typeface="Open Sans" panose="020B0606030504020204" pitchFamily="34" charset="0"/>
              </a:rPr>
              <a:t>Urban Heat Island: Higher temperatures in urban environments due to construction, lack of greenery and thermal storage of materials.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7F054ED-4F20-DC60-9DEB-3CF9CAB45CCE}"/>
              </a:ext>
            </a:extLst>
          </p:cNvPr>
          <p:cNvSpPr>
            <a:spLocks noGrp="1"/>
          </p:cNvSpPr>
          <p:nvPr>
            <p:ph type="sldNum" sz="quarter" idx="5"/>
          </p:nvPr>
        </p:nvSpPr>
        <p:spPr/>
        <p:txBody>
          <a:bodyPr/>
          <a:lstStyle/>
          <a:p>
            <a:pPr algn="l" rtl="0"/>
            <a:fld id="{0803DA13-78E3-4271-9A8A-C6991F53D5AB}" type="slidenum">
              <a:rPr lang="el-GR" smtClean="0"/>
              <a:t>61</a:t>
            </a:fld>
            <a:endParaRPr lang="el-GR"/>
          </a:p>
        </p:txBody>
      </p:sp>
    </p:spTree>
    <p:extLst>
      <p:ext uri="{BB962C8B-B14F-4D97-AF65-F5344CB8AC3E}">
        <p14:creationId xmlns:p14="http://schemas.microsoft.com/office/powerpoint/2010/main" val="838437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25F3-FB34-FE3A-4BDA-40962F69C88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BB197F3-C790-813F-9A27-6314A18087F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DD864A8-1335-9696-1FD3-A69099401FB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Participatory Planning: Involving citizens, stakeholders and local groups for socially acceptable and effective measures.</a:t>
            </a:r>
          </a:p>
          <a:p>
            <a:pPr algn="ctr" rtl="0">
              <a:lnSpc>
                <a:spcPct val="150000"/>
              </a:lnSpc>
            </a:pPr>
            <a:r>
              <a:rPr lang="el-GR" sz="2000">
                <a:solidFill>
                  <a:srgbClr val="000000"/>
                </a:solidFill>
                <a:latin typeface="Open Sans" panose="020B0606030504020204" pitchFamily="34" charset="0"/>
              </a:rPr>
              <a:t>Vulnerability Analysis: Systematic identification of vulnerable groups/areas to prioritize adaptation measures.</a:t>
            </a:r>
          </a:p>
          <a:p>
            <a:pPr algn="ctr" rtl="0">
              <a:lnSpc>
                <a:spcPct val="150000"/>
              </a:lnSpc>
            </a:pPr>
            <a:r>
              <a:rPr lang="el-GR" sz="2000">
                <a:solidFill>
                  <a:srgbClr val="000000"/>
                </a:solidFill>
                <a:latin typeface="Open Sans" panose="020B0606030504020204" pitchFamily="34" charset="0"/>
              </a:rPr>
              <a:t>Climate Governance: Institutions, processes and decision-making mechanisms for climate policy at local, national, supranational levels.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BD886FD-3F76-38C6-2B8F-69F9BE93FBA4}"/>
              </a:ext>
            </a:extLst>
          </p:cNvPr>
          <p:cNvSpPr>
            <a:spLocks noGrp="1"/>
          </p:cNvSpPr>
          <p:nvPr>
            <p:ph type="sldNum" sz="quarter" idx="5"/>
          </p:nvPr>
        </p:nvSpPr>
        <p:spPr/>
        <p:txBody>
          <a:bodyPr/>
          <a:lstStyle/>
          <a:p>
            <a:pPr algn="l" rtl="0"/>
            <a:fld id="{0803DA13-78E3-4271-9A8A-C6991F53D5AB}" type="slidenum">
              <a:rPr lang="el-GR" smtClean="0"/>
              <a:t>62</a:t>
            </a:fld>
            <a:endParaRPr lang="el-GR"/>
          </a:p>
        </p:txBody>
      </p:sp>
    </p:spTree>
    <p:extLst>
      <p:ext uri="{BB962C8B-B14F-4D97-AF65-F5344CB8AC3E}">
        <p14:creationId xmlns:p14="http://schemas.microsoft.com/office/powerpoint/2010/main" val="31531507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4987-23D5-B03F-955C-E361C6EB4F8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23A984A-D770-849F-6FA7-4B3F6360440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137908A-BA98-3DE5-5245-FA6D3D54934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a:t>
            </a:r>
          </a:p>
          <a:p>
            <a:pPr algn="ctr" rtl="0">
              <a:lnSpc>
                <a:spcPct val="150000"/>
              </a:lnSpc>
            </a:pPr>
            <a:r>
              <a:rPr lang="el-GR" sz="2000">
                <a:solidFill>
                  <a:srgbClr val="000000"/>
                </a:solidFill>
                <a:latin typeface="Open Sans" panose="020B0606030504020204" pitchFamily="34" charset="0"/>
              </a:rPr>
              <a:t>Scientific knowledge is the basis for adaptation and mitigation strategies.</a:t>
            </a:r>
          </a:p>
          <a:p>
            <a:pPr algn="ctr" rtl="0">
              <a:lnSpc>
                <a:spcPct val="150000"/>
              </a:lnSpc>
            </a:pPr>
            <a:r>
              <a:rPr lang="el-GR" sz="2000">
                <a:solidFill>
                  <a:srgbClr val="000000"/>
                </a:solidFill>
                <a:latin typeface="Open Sans" panose="020B0606030504020204" pitchFamily="34" charset="0"/>
              </a:rPr>
              <a:t>For local government executives, understanding phenomena, mechanisms and forecasts is essential for:</a:t>
            </a:r>
          </a:p>
          <a:p>
            <a:pPr algn="ctr" rtl="0">
              <a:lnSpc>
                <a:spcPct val="150000"/>
              </a:lnSpc>
            </a:pPr>
            <a:r>
              <a:rPr lang="el-GR" sz="2000">
                <a:solidFill>
                  <a:srgbClr val="000000"/>
                </a:solidFill>
                <a:latin typeface="Open Sans" panose="020B0606030504020204" pitchFamily="34" charset="0"/>
              </a:rPr>
              <a:t>Documented action plans.</a:t>
            </a:r>
          </a:p>
          <a:p>
            <a:pPr algn="ctr" rtl="0">
              <a:lnSpc>
                <a:spcPct val="150000"/>
              </a:lnSpc>
            </a:pPr>
            <a:r>
              <a:rPr lang="el-GR" sz="2000">
                <a:solidFill>
                  <a:srgbClr val="000000"/>
                </a:solidFill>
                <a:latin typeface="Open Sans" panose="020B0606030504020204" pitchFamily="34" charset="0"/>
              </a:rPr>
              <a:t>Communication of risks and solutions with citizens and agencies.</a:t>
            </a:r>
          </a:p>
          <a:p>
            <a:pPr algn="ctr" rtl="0">
              <a:lnSpc>
                <a:spcPct val="150000"/>
              </a:lnSpc>
            </a:pPr>
            <a:r>
              <a:rPr lang="el-GR" sz="2000">
                <a:solidFill>
                  <a:srgbClr val="000000"/>
                </a:solidFill>
                <a:latin typeface="Open Sans" panose="020B0606030504020204" pitchFamily="34" charset="0"/>
              </a:rPr>
              <a:t>Attracting financial tools based on climate indicators and scenarios.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B0B7566-C417-8975-64D0-6A6ABCC5C162}"/>
              </a:ext>
            </a:extLst>
          </p:cNvPr>
          <p:cNvSpPr>
            <a:spLocks noGrp="1"/>
          </p:cNvSpPr>
          <p:nvPr>
            <p:ph type="sldNum" sz="quarter" idx="5"/>
          </p:nvPr>
        </p:nvSpPr>
        <p:spPr/>
        <p:txBody>
          <a:bodyPr/>
          <a:lstStyle/>
          <a:p>
            <a:pPr algn="l" rtl="0"/>
            <a:fld id="{0803DA13-78E3-4271-9A8A-C6991F53D5AB}" type="slidenum">
              <a:rPr lang="el-GR" smtClean="0"/>
              <a:t>63</a:t>
            </a:fld>
            <a:endParaRPr lang="el-GR"/>
          </a:p>
        </p:txBody>
      </p:sp>
    </p:spTree>
    <p:extLst>
      <p:ext uri="{BB962C8B-B14F-4D97-AF65-F5344CB8AC3E}">
        <p14:creationId xmlns:p14="http://schemas.microsoft.com/office/powerpoint/2010/main" val="1587139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FEDD-85B5-4982-96DA-2756F14044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346E2EC-C017-F173-25B3-C28228211A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0061B75-ADDB-E953-B41C-07371A9BF0FD}"/>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European Institutional Directions The EU is a global pioneer in climate policy, with ambitious legislation and action frameworks.</a:t>
            </a:r>
          </a:p>
          <a:p>
            <a:pPr algn="ctr" rtl="0">
              <a:lnSpc>
                <a:spcPct val="150000"/>
              </a:lnSpc>
            </a:pPr>
            <a:r>
              <a:rPr lang="el-GR" sz="2000" dirty="0">
                <a:solidFill>
                  <a:srgbClr val="000000"/>
                </a:solidFill>
                <a:latin typeface="Open Sans" panose="020B0606030504020204" pitchFamily="34" charset="0"/>
              </a:rPr>
              <a:t>European Green Deal (2019):</a:t>
            </a:r>
          </a:p>
          <a:p>
            <a:pPr algn="ctr" rtl="0">
              <a:lnSpc>
                <a:spcPct val="150000"/>
              </a:lnSpc>
            </a:pPr>
            <a:r>
              <a:rPr lang="el-GR" sz="2000" dirty="0">
                <a:solidFill>
                  <a:srgbClr val="000000"/>
                </a:solidFill>
                <a:latin typeface="Open Sans" panose="020B0606030504020204" pitchFamily="34" charset="0"/>
              </a:rPr>
              <a:t>Strategic roadmap for a sustainable, circular, climate-neutral economy by 2050.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BDD5E81-9088-BC3D-E4C5-02BBDFE6AF34}"/>
              </a:ext>
            </a:extLst>
          </p:cNvPr>
          <p:cNvSpPr>
            <a:spLocks noGrp="1"/>
          </p:cNvSpPr>
          <p:nvPr>
            <p:ph type="sldNum" sz="quarter" idx="5"/>
          </p:nvPr>
        </p:nvSpPr>
        <p:spPr/>
        <p:txBody>
          <a:bodyPr/>
          <a:lstStyle/>
          <a:p>
            <a:pPr algn="l" rtl="0"/>
            <a:fld id="{0803DA13-78E3-4271-9A8A-C6991F53D5AB}" type="slidenum">
              <a:rPr lang="el-GR" smtClean="0"/>
              <a:t>64</a:t>
            </a:fld>
            <a:endParaRPr lang="el-GR"/>
          </a:p>
        </p:txBody>
      </p:sp>
    </p:spTree>
    <p:extLst>
      <p:ext uri="{BB962C8B-B14F-4D97-AF65-F5344CB8AC3E}">
        <p14:creationId xmlns:p14="http://schemas.microsoft.com/office/powerpoint/2010/main" val="1914182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133A0-3DBD-9CCE-5CE1-0121756E551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8E6344-A71D-BEC4-764C-2E3C06427C0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AF9D5AA-48BD-7758-2E2D-02161E7D7B1D}"/>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Includes:</a:t>
            </a:r>
          </a:p>
          <a:p>
            <a:pPr algn="ctr" rtl="0">
              <a:lnSpc>
                <a:spcPct val="150000"/>
              </a:lnSpc>
            </a:pPr>
            <a:r>
              <a:rPr lang="el-GR" sz="2000" dirty="0">
                <a:solidFill>
                  <a:srgbClr val="000000"/>
                </a:solidFill>
                <a:latin typeface="Open Sans" panose="020B0606030504020204" pitchFamily="34" charset="0"/>
              </a:rPr>
              <a:t>Energy system reform with RES and energy efficiency.</a:t>
            </a:r>
          </a:p>
          <a:p>
            <a:pPr algn="ctr" rtl="0">
              <a:lnSpc>
                <a:spcPct val="150000"/>
              </a:lnSpc>
            </a:pPr>
            <a:r>
              <a:rPr lang="el-GR" sz="2000" dirty="0">
                <a:solidFill>
                  <a:srgbClr val="000000"/>
                </a:solidFill>
                <a:latin typeface="Open Sans" panose="020B0606030504020204" pitchFamily="34" charset="0"/>
              </a:rPr>
              <a:t>Clean transport (electricity, railways).</a:t>
            </a:r>
          </a:p>
          <a:p>
            <a:pPr algn="ctr" rtl="0">
              <a:lnSpc>
                <a:spcPct val="150000"/>
              </a:lnSpc>
            </a:pPr>
            <a:r>
              <a:rPr lang="el-GR" sz="2000" dirty="0">
                <a:solidFill>
                  <a:srgbClr val="000000"/>
                </a:solidFill>
                <a:latin typeface="Open Sans" panose="020B0606030504020204" pitchFamily="34" charset="0"/>
              </a:rPr>
              <a:t>Sustainable agriculture and biodiversity ("From farm to fork").</a:t>
            </a:r>
          </a:p>
          <a:p>
            <a:pPr algn="ctr" rtl="0">
              <a:lnSpc>
                <a:spcPct val="150000"/>
              </a:lnSpc>
            </a:pPr>
            <a:r>
              <a:rPr lang="el-GR" sz="2000" dirty="0">
                <a:solidFill>
                  <a:srgbClr val="000000"/>
                </a:solidFill>
                <a:latin typeface="Open Sans" panose="020B0606030504020204" pitchFamily="34" charset="0"/>
              </a:rPr>
              <a:t>Just transition with a Just Transition Fund for coal-dependent regions.</a:t>
            </a:r>
          </a:p>
          <a:p>
            <a:pPr algn="ctr" rtl="0">
              <a:lnSpc>
                <a:spcPct val="150000"/>
              </a:lnSpc>
            </a:pPr>
            <a:r>
              <a:rPr lang="el-GR" sz="2000" dirty="0">
                <a:solidFill>
                  <a:srgbClr val="000000"/>
                </a:solidFill>
                <a:latin typeface="Open Sans" panose="020B0606030504020204" pitchFamily="34" charset="0"/>
              </a:rPr>
              <a:t>Framework for individual legislative initiatives.</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67E7D95-BC3B-8192-B85F-DC6C3B7CD130}"/>
              </a:ext>
            </a:extLst>
          </p:cNvPr>
          <p:cNvSpPr>
            <a:spLocks noGrp="1"/>
          </p:cNvSpPr>
          <p:nvPr>
            <p:ph type="sldNum" sz="quarter" idx="5"/>
          </p:nvPr>
        </p:nvSpPr>
        <p:spPr/>
        <p:txBody>
          <a:bodyPr/>
          <a:lstStyle/>
          <a:p>
            <a:pPr algn="l" rtl="0"/>
            <a:fld id="{0803DA13-78E3-4271-9A8A-C6991F53D5AB}" type="slidenum">
              <a:rPr lang="el-GR" smtClean="0"/>
              <a:t>65</a:t>
            </a:fld>
            <a:endParaRPr lang="el-GR"/>
          </a:p>
        </p:txBody>
      </p:sp>
    </p:spTree>
    <p:extLst>
      <p:ext uri="{BB962C8B-B14F-4D97-AF65-F5344CB8AC3E}">
        <p14:creationId xmlns:p14="http://schemas.microsoft.com/office/powerpoint/2010/main" val="37541642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BEA7-0711-3A22-005D-AACA08B71B8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C5BBAB8-FCD3-2A6C-B720-27A55404A82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60ABD-AC8F-87B3-543D-EA08FDF7EEAE}"/>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European Climate Law (2021, EU Regulation 2021/1119): Legally binding climate neutrality target by 2050.</a:t>
            </a:r>
          </a:p>
          <a:p>
            <a:pPr algn="ctr" rtl="0">
              <a:lnSpc>
                <a:spcPct val="150000"/>
              </a:lnSpc>
            </a:pPr>
            <a:r>
              <a:rPr lang="el-GR" sz="2000" dirty="0">
                <a:solidFill>
                  <a:srgbClr val="000000"/>
                </a:solidFill>
                <a:latin typeface="Open Sans" panose="020B0606030504020204" pitchFamily="34" charset="0"/>
              </a:rPr>
              <a:t>Intermediate target: Reduce emissions by ≥55% by 2030 (compared to 1990).</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3E6A528-639B-A675-37A6-0F3BC34336A8}"/>
              </a:ext>
            </a:extLst>
          </p:cNvPr>
          <p:cNvSpPr>
            <a:spLocks noGrp="1"/>
          </p:cNvSpPr>
          <p:nvPr>
            <p:ph type="sldNum" sz="quarter" idx="5"/>
          </p:nvPr>
        </p:nvSpPr>
        <p:spPr/>
        <p:txBody>
          <a:bodyPr/>
          <a:lstStyle/>
          <a:p>
            <a:pPr algn="l" rtl="0"/>
            <a:fld id="{0803DA13-78E3-4271-9A8A-C6991F53D5AB}" type="slidenum">
              <a:rPr lang="el-GR" smtClean="0"/>
              <a:t>66</a:t>
            </a:fld>
            <a:endParaRPr lang="el-GR"/>
          </a:p>
        </p:txBody>
      </p:sp>
    </p:spTree>
    <p:extLst>
      <p:ext uri="{BB962C8B-B14F-4D97-AF65-F5344CB8AC3E}">
        <p14:creationId xmlns:p14="http://schemas.microsoft.com/office/powerpoint/2010/main" val="14123830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3FBB-5164-5DF9-7E3C-5413C177EC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6E7D912-8EBE-2345-C14D-1D24570A731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1F0553C-F47F-0C14-BF60-760897BCF1FC}"/>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Establishment of a European Scientific Council for Climate to:</a:t>
            </a:r>
          </a:p>
          <a:p>
            <a:pPr algn="ctr" rtl="0">
              <a:lnSpc>
                <a:spcPct val="150000"/>
              </a:lnSpc>
            </a:pPr>
            <a:r>
              <a:rPr lang="el-GR" sz="2000" dirty="0">
                <a:solidFill>
                  <a:srgbClr val="000000"/>
                </a:solidFill>
                <a:latin typeface="Open Sans" panose="020B0606030504020204" pitchFamily="34" charset="0"/>
              </a:rPr>
              <a:t>Progress monitoring.</a:t>
            </a:r>
          </a:p>
          <a:p>
            <a:pPr algn="ctr" rtl="0">
              <a:lnSpc>
                <a:spcPct val="150000"/>
              </a:lnSpc>
            </a:pPr>
            <a:r>
              <a:rPr lang="el-GR" sz="2000" dirty="0">
                <a:solidFill>
                  <a:srgbClr val="000000"/>
                </a:solidFill>
                <a:latin typeface="Open Sans" panose="020B0606030504020204" pitchFamily="34" charset="0"/>
              </a:rPr>
              <a:t>Providing advice.</a:t>
            </a:r>
          </a:p>
          <a:p>
            <a:pPr algn="ctr" rtl="0">
              <a:lnSpc>
                <a:spcPct val="150000"/>
              </a:lnSpc>
            </a:pPr>
            <a:r>
              <a:rPr lang="el-GR" sz="2000" dirty="0">
                <a:solidFill>
                  <a:srgbClr val="000000"/>
                </a:solidFill>
                <a:latin typeface="Open Sans" panose="020B0606030504020204" pitchFamily="34" charset="0"/>
              </a:rPr>
              <a:t>Policy consistency assessment.</a:t>
            </a:r>
          </a:p>
          <a:p>
            <a:pPr algn="ctr" rtl="0">
              <a:lnSpc>
                <a:spcPct val="150000"/>
              </a:lnSpc>
            </a:pPr>
            <a:r>
              <a:rPr lang="el-GR" sz="2000" dirty="0">
                <a:solidFill>
                  <a:srgbClr val="000000"/>
                </a:solidFill>
                <a:latin typeface="Open Sans" panose="020B0606030504020204" pitchFamily="34" charset="0"/>
              </a:rPr>
              <a:t>Mechanism «</a:t>
            </a:r>
            <a:r>
              <a:rPr lang="el-GR" sz="2000" dirty="0" err="1">
                <a:solidFill>
                  <a:srgbClr val="000000"/>
                </a:solidFill>
                <a:latin typeface="Open Sans" panose="020B0606030504020204" pitchFamily="34" charset="0"/>
              </a:rPr>
              <a:t>Climate</a:t>
            </a:r>
            <a:r>
              <a:rPr lang="el-GR" sz="2000" dirty="0">
                <a:solidFill>
                  <a:srgbClr val="000000"/>
                </a:solidFill>
                <a:latin typeface="Open Sans" panose="020B0606030504020204" pitchFamily="34" charset="0"/>
              </a:rPr>
              <a:t>Check" for evaluating national policies and</a:t>
            </a:r>
            <a:r>
              <a:rPr lang="el-GR" sz="2000" dirty="0" err="1">
                <a:solidFill>
                  <a:srgbClr val="000000"/>
                </a:solidFill>
                <a:latin typeface="Open Sans" panose="020B0606030504020204" pitchFamily="34" charset="0"/>
              </a:rPr>
              <a:t>NECPs</a:t>
            </a: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It is associated with the package "</a:t>
            </a:r>
            <a:r>
              <a:rPr lang="el-GR" sz="2000" dirty="0" err="1">
                <a:solidFill>
                  <a:srgbClr val="000000"/>
                </a:solidFill>
                <a:latin typeface="Open Sans" panose="020B0606030504020204" pitchFamily="34" charset="0"/>
              </a:rPr>
              <a:t>Fit</a:t>
            </a:r>
            <a:r>
              <a:rPr lang="el-GR" sz="2000" dirty="0">
                <a:solidFill>
                  <a:srgbClr val="000000"/>
                </a:solidFill>
                <a:latin typeface="Open Sans" panose="020B0606030504020204" pitchFamily="34" charset="0"/>
              </a:rPr>
              <a:t>for 55" and long-term planning for a just transition.</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5C175F3-E1DB-C162-66DC-4D84A79F6215}"/>
              </a:ext>
            </a:extLst>
          </p:cNvPr>
          <p:cNvSpPr>
            <a:spLocks noGrp="1"/>
          </p:cNvSpPr>
          <p:nvPr>
            <p:ph type="sldNum" sz="quarter" idx="5"/>
          </p:nvPr>
        </p:nvSpPr>
        <p:spPr/>
        <p:txBody>
          <a:bodyPr/>
          <a:lstStyle/>
          <a:p>
            <a:pPr algn="l" rtl="0"/>
            <a:fld id="{0803DA13-78E3-4271-9A8A-C6991F53D5AB}" type="slidenum">
              <a:rPr lang="el-GR" smtClean="0"/>
              <a:t>67</a:t>
            </a:fld>
            <a:endParaRPr lang="el-GR"/>
          </a:p>
        </p:txBody>
      </p:sp>
    </p:spTree>
    <p:extLst>
      <p:ext uri="{BB962C8B-B14F-4D97-AF65-F5344CB8AC3E}">
        <p14:creationId xmlns:p14="http://schemas.microsoft.com/office/powerpoint/2010/main" val="4151185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C68A-7C13-894D-69EF-EE93854C66A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D164122-F9ED-B7FD-8FFE-3AC5717A5A3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C4B3BEB-AB3C-042C-DD29-E49F61858CA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"Fit for 55" package (2021): Legislative package to reduce emissions by ≥55% by 2030.</a:t>
            </a:r>
          </a:p>
          <a:p>
            <a:pPr algn="ctr" rtl="0">
              <a:lnSpc>
                <a:spcPct val="150000"/>
              </a:lnSpc>
            </a:pPr>
            <a:r>
              <a:rPr lang="el-GR" sz="2000">
                <a:solidFill>
                  <a:srgbClr val="000000"/>
                </a:solidFill>
                <a:latin typeface="Open Sans" panose="020B0606030504020204" pitchFamily="34" charset="0"/>
              </a:rPr>
              <a:t>Axles:</a:t>
            </a:r>
          </a:p>
          <a:p>
            <a:pPr algn="ctr" rtl="0">
              <a:lnSpc>
                <a:spcPct val="150000"/>
              </a:lnSpc>
            </a:pPr>
            <a:r>
              <a:rPr lang="el-GR" sz="2000">
                <a:solidFill>
                  <a:srgbClr val="000000"/>
                </a:solidFill>
                <a:latin typeface="Open Sans" panose="020B0606030504020204" pitchFamily="34" charset="0"/>
              </a:rPr>
              <a:t>Extension of EU ETS to road transport and buildings, with a reduction in emission allowances.</a:t>
            </a:r>
          </a:p>
          <a:p>
            <a:pPr algn="ctr" rtl="0">
              <a:lnSpc>
                <a:spcPct val="150000"/>
              </a:lnSpc>
            </a:pPr>
            <a:r>
              <a:rPr lang="el-GR" sz="2000">
                <a:solidFill>
                  <a:srgbClr val="000000"/>
                </a:solidFill>
                <a:latin typeface="Open Sans" panose="020B0606030504020204" pitchFamily="34" charset="0"/>
              </a:rPr>
              <a:t>Energy Tax Review to eliminate fossil fuel advantages.</a:t>
            </a:r>
          </a:p>
          <a:p>
            <a:pPr algn="ctr" rtl="0">
              <a:lnSpc>
                <a:spcPct val="150000"/>
              </a:lnSpc>
            </a:pPr>
            <a:r>
              <a:rPr lang="el-GR" sz="2000">
                <a:solidFill>
                  <a:srgbClr val="000000"/>
                </a:solidFill>
                <a:latin typeface="Open Sans" panose="020B0606030504020204" pitchFamily="34" charset="0"/>
              </a:rPr>
              <a:t>Social Climate Fund to support vulnerable households and businesses.</a:t>
            </a:r>
          </a:p>
          <a:p>
            <a:pPr algn="ctr" rtl="0">
              <a:lnSpc>
                <a:spcPct val="150000"/>
              </a:lnSpc>
            </a:pPr>
            <a:r>
              <a:rPr lang="el-GR" sz="2000">
                <a:solidFill>
                  <a:srgbClr val="000000"/>
                </a:solidFill>
                <a:latin typeface="Open Sans" panose="020B0606030504020204" pitchFamily="34" charset="0"/>
              </a:rPr>
              <a:t>Strengthening NECPs with monitoring mechanisms.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FB19B81-3D60-66B0-1F5D-697A61DF3919}"/>
              </a:ext>
            </a:extLst>
          </p:cNvPr>
          <p:cNvSpPr>
            <a:spLocks noGrp="1"/>
          </p:cNvSpPr>
          <p:nvPr>
            <p:ph type="sldNum" sz="quarter" idx="5"/>
          </p:nvPr>
        </p:nvSpPr>
        <p:spPr/>
        <p:txBody>
          <a:bodyPr/>
          <a:lstStyle/>
          <a:p>
            <a:pPr algn="l" rtl="0"/>
            <a:fld id="{0803DA13-78E3-4271-9A8A-C6991F53D5AB}" type="slidenum">
              <a:rPr lang="el-GR" smtClean="0"/>
              <a:t>68</a:t>
            </a:fld>
            <a:endParaRPr lang="el-GR"/>
          </a:p>
        </p:txBody>
      </p:sp>
    </p:spTree>
    <p:extLst>
      <p:ext uri="{BB962C8B-B14F-4D97-AF65-F5344CB8AC3E}">
        <p14:creationId xmlns:p14="http://schemas.microsoft.com/office/powerpoint/2010/main" val="30907744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AAF7-4E65-E883-639D-3E97BB4A000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F79A31C-539A-FB12-3B15-8C5186E26AF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BE181BE-F45B-DCC1-C84E-CD4F8E93DF9B}"/>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Other measures:</a:t>
            </a:r>
          </a:p>
          <a:p>
            <a:pPr algn="ctr" rtl="0">
              <a:lnSpc>
                <a:spcPct val="150000"/>
              </a:lnSpc>
            </a:pPr>
            <a:r>
              <a:rPr lang="el-GR" sz="2000">
                <a:solidFill>
                  <a:srgbClr val="000000"/>
                </a:solidFill>
                <a:latin typeface="Open Sans" panose="020B0606030504020204" pitchFamily="34" charset="0"/>
              </a:rPr>
              <a:t>Target ≥40% RES by 2030.</a:t>
            </a:r>
          </a:p>
          <a:p>
            <a:pPr algn="ctr" rtl="0">
              <a:lnSpc>
                <a:spcPct val="150000"/>
              </a:lnSpc>
            </a:pPr>
            <a:r>
              <a:rPr lang="el-GR" sz="2000">
                <a:solidFill>
                  <a:srgbClr val="000000"/>
                </a:solidFill>
                <a:latin typeface="Open Sans" panose="020B0606030504020204" pitchFamily="34" charset="0"/>
              </a:rPr>
              <a:t>Increased energy efficiency.</a:t>
            </a:r>
          </a:p>
          <a:p>
            <a:pPr algn="ctr" rtl="0">
              <a:lnSpc>
                <a:spcPct val="150000"/>
              </a:lnSpc>
            </a:pPr>
            <a:r>
              <a:rPr lang="el-GR" sz="2000">
                <a:solidFill>
                  <a:srgbClr val="000000"/>
                </a:solidFill>
                <a:latin typeface="Open Sans" panose="020B0606030504020204" pitchFamily="34" charset="0"/>
              </a:rPr>
              <a:t>Carbon Border Adjustment Mechanism (CBAM).</a:t>
            </a:r>
          </a:p>
          <a:p>
            <a:pPr algn="ctr" rtl="0">
              <a:lnSpc>
                <a:spcPct val="150000"/>
              </a:lnSpc>
            </a:pPr>
            <a:r>
              <a:rPr lang="el-GR" sz="2000">
                <a:solidFill>
                  <a:srgbClr val="000000"/>
                </a:solidFill>
                <a:latin typeface="Open Sans" panose="020B0606030504020204" pitchFamily="34" charset="0"/>
              </a:rPr>
              <a:t>Promotion of electric mobility and charging infrastructure.</a:t>
            </a:r>
          </a:p>
          <a:p>
            <a:pPr algn="ctr" rtl="0">
              <a:lnSpc>
                <a:spcPct val="150000"/>
              </a:lnSpc>
            </a:pPr>
            <a:r>
              <a:rPr lang="el-GR" sz="2000">
                <a:solidFill>
                  <a:srgbClr val="000000"/>
                </a:solidFill>
                <a:latin typeface="Open Sans" panose="020B0606030504020204" pitchFamily="34" charset="0"/>
              </a:rPr>
              <a:t>Strengthening the LULUCF Regulation for natural CO₂ absorptions.</a:t>
            </a:r>
          </a:p>
          <a:p>
            <a:pPr algn="ctr" rtl="0">
              <a:lnSpc>
                <a:spcPct val="150000"/>
              </a:lnSpc>
            </a:pPr>
            <a:r>
              <a:rPr lang="el-GR" sz="2000">
                <a:solidFill>
                  <a:srgbClr val="000000"/>
                </a:solidFill>
                <a:latin typeface="Open Sans" panose="020B0606030504020204" pitchFamily="34" charset="0"/>
              </a:rPr>
              <a:t>It introduces a clean, energy-efficient, socially just development model.</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0B5E930-C02C-D641-B86C-651F0214D24B}"/>
              </a:ext>
            </a:extLst>
          </p:cNvPr>
          <p:cNvSpPr>
            <a:spLocks noGrp="1"/>
          </p:cNvSpPr>
          <p:nvPr>
            <p:ph type="sldNum" sz="quarter" idx="5"/>
          </p:nvPr>
        </p:nvSpPr>
        <p:spPr/>
        <p:txBody>
          <a:bodyPr/>
          <a:lstStyle/>
          <a:p>
            <a:pPr algn="l" rtl="0"/>
            <a:fld id="{0803DA13-78E3-4271-9A8A-C6991F53D5AB}" type="slidenum">
              <a:rPr lang="el-GR" smtClean="0"/>
              <a:t>69</a:t>
            </a:fld>
            <a:endParaRPr lang="el-GR"/>
          </a:p>
        </p:txBody>
      </p:sp>
    </p:spTree>
    <p:extLst>
      <p:ext uri="{BB962C8B-B14F-4D97-AF65-F5344CB8AC3E}">
        <p14:creationId xmlns:p14="http://schemas.microsoft.com/office/powerpoint/2010/main" val="39210704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8382-C756-C4A2-9B76-4001F399E1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977A677-AC90-B7C3-9F23-67208313E40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E2ED9AD-F0FC-C1E1-AC11-F2493B3AF35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EU Strategy on Adaptation to Climate Change (2021): Adopted as a follow-up to the 2013 strategy, with an emphasis on integration and action.</a:t>
            </a:r>
          </a:p>
          <a:p>
            <a:pPr algn="ctr" rtl="0">
              <a:lnSpc>
                <a:spcPct val="150000"/>
              </a:lnSpc>
            </a:pPr>
            <a:r>
              <a:rPr lang="el-GR" sz="2000">
                <a:solidFill>
                  <a:srgbClr val="000000"/>
                </a:solidFill>
                <a:latin typeface="Open Sans" panose="020B0606030504020204" pitchFamily="34" charset="0"/>
              </a:rPr>
              <a:t>Axles:</a:t>
            </a:r>
          </a:p>
          <a:p>
            <a:pPr algn="ctr" rtl="0">
              <a:lnSpc>
                <a:spcPct val="150000"/>
              </a:lnSpc>
            </a:pPr>
            <a:r>
              <a:rPr lang="el-GR" sz="2000">
                <a:solidFill>
                  <a:srgbClr val="000000"/>
                </a:solidFill>
                <a:latin typeface="Open Sans" panose="020B0606030504020204" pitchFamily="34" charset="0"/>
              </a:rPr>
              <a:t>Local/regional adaptation through Mission Adaptation program (target: 150 resilient areas by 2030).</a:t>
            </a:r>
          </a:p>
          <a:p>
            <a:pPr algn="ctr" rtl="0">
              <a:lnSpc>
                <a:spcPct val="150000"/>
              </a:lnSpc>
            </a:pPr>
            <a:r>
              <a:rPr lang="el-GR" sz="2000">
                <a:solidFill>
                  <a:srgbClr val="000000"/>
                </a:solidFill>
                <a:latin typeface="Open Sans" panose="020B0606030504020204" pitchFamily="34" charset="0"/>
              </a:rPr>
              <a:t>Use of digital tools (Climate-ADAPT) for data, indicators, good practices.</a:t>
            </a:r>
          </a:p>
          <a:p>
            <a:pPr algn="ctr" rtl="0">
              <a:lnSpc>
                <a:spcPct val="150000"/>
              </a:lnSpc>
            </a:pPr>
            <a:r>
              <a:rPr lang="el-GR" sz="2000">
                <a:solidFill>
                  <a:srgbClr val="000000"/>
                </a:solidFill>
                <a:latin typeface="Open Sans" panose="020B0606030504020204" pitchFamily="34" charset="0"/>
              </a:rPr>
              <a:t>Nature-based solutions (NbS): Wetlands, urban trees, green infrastructure.</a:t>
            </a:r>
          </a:p>
          <a:p>
            <a:pPr algn="ctr" rtl="0">
              <a:lnSpc>
                <a:spcPct val="150000"/>
              </a:lnSpc>
            </a:pPr>
            <a:r>
              <a:rPr lang="el-GR" sz="2000">
                <a:solidFill>
                  <a:srgbClr val="000000"/>
                </a:solidFill>
                <a:latin typeface="Open Sans" panose="020B0606030504020204" pitchFamily="34" charset="0"/>
              </a:rPr>
              <a:t>Social justice: Inclusion of vulnerable groups, gender equality, participatory governance.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40A29A3-379C-1C4C-D2C5-94E6A6F8C2B8}"/>
              </a:ext>
            </a:extLst>
          </p:cNvPr>
          <p:cNvSpPr>
            <a:spLocks noGrp="1"/>
          </p:cNvSpPr>
          <p:nvPr>
            <p:ph type="sldNum" sz="quarter" idx="5"/>
          </p:nvPr>
        </p:nvSpPr>
        <p:spPr/>
        <p:txBody>
          <a:bodyPr/>
          <a:lstStyle/>
          <a:p>
            <a:pPr algn="l" rtl="0"/>
            <a:fld id="{0803DA13-78E3-4271-9A8A-C6991F53D5AB}" type="slidenum">
              <a:rPr lang="el-GR" smtClean="0"/>
              <a:t>70</a:t>
            </a:fld>
            <a:endParaRPr lang="el-GR"/>
          </a:p>
        </p:txBody>
      </p:sp>
    </p:spTree>
    <p:extLst>
      <p:ext uri="{BB962C8B-B14F-4D97-AF65-F5344CB8AC3E}">
        <p14:creationId xmlns:p14="http://schemas.microsoft.com/office/powerpoint/2010/main" val="116107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B84C2-8057-62B1-6CF7-A5FCBA20F6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6C2932C-382E-547F-A4BD-C7FA3B06432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C8E852C-9246-6F3E-3497-6FFB905E2A4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3. Greenhouse Gas Emissions Assessment and Reporting: Learning emission inventory methods based on international standards, such as the Greenhouse Gas Protocol.</a:t>
            </a:r>
          </a:p>
          <a:p>
            <a:pPr algn="ctr" rtl="0">
              <a:lnSpc>
                <a:spcPct val="150000"/>
              </a:lnSpc>
            </a:pPr>
            <a:r>
              <a:rPr lang="el-GR" sz="2000">
                <a:solidFill>
                  <a:srgbClr val="000000"/>
                </a:solidFill>
                <a:latin typeface="Open Sans" panose="020B0606030504020204" pitchFamily="34" charset="0"/>
              </a:rPr>
              <a:t>Use of digital tools and platforms to monitor and report emissions, e.g. software such as the Covenant of Mayors Reporting Platform.</a:t>
            </a:r>
          </a:p>
          <a:p>
            <a:pPr algn="ctr" rtl="0">
              <a:lnSpc>
                <a:spcPct val="150000"/>
              </a:lnSpc>
            </a:pPr>
            <a:r>
              <a:rPr lang="el-GR" sz="2000">
                <a:solidFill>
                  <a:srgbClr val="000000"/>
                </a:solidFill>
                <a:latin typeface="Open Sans" panose="020B0606030504020204" pitchFamily="34" charset="0"/>
              </a:rPr>
              <a:t>Practical exercises: Writing environmental performance reports for municipal authorities.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BF2D8FEA-A43C-36FE-D164-66CC4C58B182}"/>
              </a:ext>
            </a:extLst>
          </p:cNvPr>
          <p:cNvSpPr>
            <a:spLocks noGrp="1"/>
          </p:cNvSpPr>
          <p:nvPr>
            <p:ph type="sldNum" sz="quarter" idx="5"/>
          </p:nvPr>
        </p:nvSpPr>
        <p:spPr/>
        <p:txBody>
          <a:bodyPr/>
          <a:lstStyle/>
          <a:p>
            <a:pPr algn="l" rtl="0"/>
            <a:fld id="{0803DA13-78E3-4271-9A8A-C6991F53D5AB}" type="slidenum">
              <a:rPr lang="el-GR" smtClean="0"/>
              <a:t>8</a:t>
            </a:fld>
            <a:endParaRPr lang="el-GR"/>
          </a:p>
        </p:txBody>
      </p:sp>
    </p:spTree>
    <p:extLst>
      <p:ext uri="{BB962C8B-B14F-4D97-AF65-F5344CB8AC3E}">
        <p14:creationId xmlns:p14="http://schemas.microsoft.com/office/powerpoint/2010/main" val="66574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F9F5-2529-5D50-879D-78F1F1ECE6A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FEB73EF-23EE-F284-9E8C-BFB02629BA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C9808ED-A4C6-A183-ED09-05D65EE2593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Objectives:</a:t>
            </a:r>
          </a:p>
          <a:p>
            <a:pPr algn="ctr" rtl="0">
              <a:lnSpc>
                <a:spcPct val="150000"/>
              </a:lnSpc>
            </a:pPr>
            <a:r>
              <a:rPr lang="el-GR" sz="2000">
                <a:solidFill>
                  <a:srgbClr val="000000"/>
                </a:solidFill>
                <a:latin typeface="Open Sans" panose="020B0606030504020204" pitchFamily="34" charset="0"/>
              </a:rPr>
              <a:t>Smart adaptation with better data.</a:t>
            </a:r>
          </a:p>
          <a:p>
            <a:pPr algn="ctr" rtl="0">
              <a:lnSpc>
                <a:spcPct val="150000"/>
              </a:lnSpc>
            </a:pPr>
            <a:r>
              <a:rPr lang="el-GR" sz="2000">
                <a:solidFill>
                  <a:srgbClr val="000000"/>
                </a:solidFill>
                <a:latin typeface="Open Sans" panose="020B0606030504020204" pitchFamily="34" charset="0"/>
              </a:rPr>
              <a:t>Systemic adaptation in all sectors.</a:t>
            </a:r>
          </a:p>
          <a:p>
            <a:pPr algn="ctr" rtl="0">
              <a:lnSpc>
                <a:spcPct val="150000"/>
              </a:lnSpc>
            </a:pPr>
            <a:r>
              <a:rPr lang="el-GR" sz="2000">
                <a:solidFill>
                  <a:srgbClr val="000000"/>
                </a:solidFill>
                <a:latin typeface="Open Sans" panose="020B0606030504020204" pitchFamily="34" charset="0"/>
              </a:rPr>
              <a:t>Faster implementation of measures.</a:t>
            </a:r>
          </a:p>
          <a:p>
            <a:pPr algn="ctr" rtl="0">
              <a:lnSpc>
                <a:spcPct val="150000"/>
              </a:lnSpc>
            </a:pPr>
            <a:r>
              <a:rPr lang="el-GR" sz="2000">
                <a:solidFill>
                  <a:srgbClr val="000000"/>
                </a:solidFill>
                <a:latin typeface="Open Sans" panose="020B0606030504020204" pitchFamily="34" charset="0"/>
              </a:rPr>
              <a:t>Strengthening international cooperation for vulnerable countries.</a:t>
            </a:r>
          </a:p>
          <a:p>
            <a:pPr algn="ctr" rtl="0">
              <a:lnSpc>
                <a:spcPct val="150000"/>
              </a:lnSpc>
            </a:pPr>
            <a:r>
              <a:rPr lang="el-GR" sz="2000">
                <a:solidFill>
                  <a:srgbClr val="000000"/>
                </a:solidFill>
                <a:latin typeface="Open Sans" panose="020B0606030504020204" pitchFamily="34" charset="0"/>
              </a:rPr>
              <a:t>It complements mitigation policies and links climate policy with social/territorial cohesion.</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643D044-193A-CB70-839D-2173F225B412}"/>
              </a:ext>
            </a:extLst>
          </p:cNvPr>
          <p:cNvSpPr>
            <a:spLocks noGrp="1"/>
          </p:cNvSpPr>
          <p:nvPr>
            <p:ph type="sldNum" sz="quarter" idx="5"/>
          </p:nvPr>
        </p:nvSpPr>
        <p:spPr/>
        <p:txBody>
          <a:bodyPr/>
          <a:lstStyle/>
          <a:p>
            <a:pPr algn="l" rtl="0"/>
            <a:fld id="{0803DA13-78E3-4271-9A8A-C6991F53D5AB}" type="slidenum">
              <a:rPr lang="el-GR" smtClean="0"/>
              <a:t>71</a:t>
            </a:fld>
            <a:endParaRPr lang="el-GR"/>
          </a:p>
        </p:txBody>
      </p:sp>
    </p:spTree>
    <p:extLst>
      <p:ext uri="{BB962C8B-B14F-4D97-AF65-F5344CB8AC3E}">
        <p14:creationId xmlns:p14="http://schemas.microsoft.com/office/powerpoint/2010/main" val="993559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3C4D-A877-1822-F82D-46F03419DAE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CD752A1-A29C-684D-91BE-722F1732C2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04CF7BC-52AA-A56B-7369-AE5E1B3949EC}"/>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National Strategies and Institutional Framework in Greece Greece is aligning with European goals for climate neutrality and adaptation.</a:t>
            </a:r>
          </a:p>
          <a:p>
            <a:pPr algn="ctr" rtl="0">
              <a:lnSpc>
                <a:spcPct val="150000"/>
              </a:lnSpc>
            </a:pPr>
            <a:r>
              <a:rPr lang="el-GR" sz="2000">
                <a:solidFill>
                  <a:srgbClr val="000000"/>
                </a:solidFill>
                <a:latin typeface="Open Sans" panose="020B0606030504020204" pitchFamily="34" charset="0"/>
              </a:rPr>
              <a:t>National Energy and Climate Plan (NESEK, 2019, revision 2024):</a:t>
            </a:r>
          </a:p>
          <a:p>
            <a:pPr algn="ctr" rtl="0">
              <a:lnSpc>
                <a:spcPct val="150000"/>
              </a:lnSpc>
            </a:pPr>
            <a:r>
              <a:rPr lang="el-GR" sz="2000">
                <a:solidFill>
                  <a:srgbClr val="000000"/>
                </a:solidFill>
                <a:latin typeface="Open Sans" panose="020B0606030504020204" pitchFamily="34" charset="0"/>
              </a:rPr>
              <a:t>Basic planning for decarbonization, RES, energy efficiency, security of supply.</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966586E-93C9-C8F9-CA40-22346153D17B}"/>
              </a:ext>
            </a:extLst>
          </p:cNvPr>
          <p:cNvSpPr>
            <a:spLocks noGrp="1"/>
          </p:cNvSpPr>
          <p:nvPr>
            <p:ph type="sldNum" sz="quarter" idx="5"/>
          </p:nvPr>
        </p:nvSpPr>
        <p:spPr/>
        <p:txBody>
          <a:bodyPr/>
          <a:lstStyle/>
          <a:p>
            <a:pPr algn="l" rtl="0"/>
            <a:fld id="{0803DA13-78E3-4271-9A8A-C6991F53D5AB}" type="slidenum">
              <a:rPr lang="el-GR" smtClean="0"/>
              <a:t>72</a:t>
            </a:fld>
            <a:endParaRPr lang="el-GR"/>
          </a:p>
        </p:txBody>
      </p:sp>
    </p:spTree>
    <p:extLst>
      <p:ext uri="{BB962C8B-B14F-4D97-AF65-F5344CB8AC3E}">
        <p14:creationId xmlns:p14="http://schemas.microsoft.com/office/powerpoint/2010/main" val="3439958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CD8B3-8EFD-06B2-2B32-A10F93679ED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BB1CD87-B01C-8691-E2D1-33767747B0B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9528460-B416-59EF-2BFE-AC1E16330FD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Objectives:</a:t>
            </a:r>
          </a:p>
          <a:p>
            <a:pPr algn="ctr" rtl="0">
              <a:lnSpc>
                <a:spcPct val="150000"/>
              </a:lnSpc>
            </a:pPr>
            <a:r>
              <a:rPr lang="el-GR" sz="2000">
                <a:solidFill>
                  <a:srgbClr val="000000"/>
                </a:solidFill>
                <a:latin typeface="Open Sans" panose="020B0606030504020204" pitchFamily="34" charset="0"/>
              </a:rPr>
              <a:t>Reduction of emissions by 55% by 2030 (compared to 1990).</a:t>
            </a:r>
          </a:p>
          <a:p>
            <a:pPr algn="ctr" rtl="0">
              <a:lnSpc>
                <a:spcPct val="150000"/>
              </a:lnSpc>
            </a:pPr>
            <a:r>
              <a:rPr lang="el-GR" sz="2000">
                <a:solidFill>
                  <a:srgbClr val="000000"/>
                </a:solidFill>
                <a:latin typeface="Open Sans" panose="020B0606030504020204" pitchFamily="34" charset="0"/>
              </a:rPr>
              <a:t>80% RES in electricity generation by 2030.</a:t>
            </a:r>
          </a:p>
          <a:p>
            <a:pPr algn="ctr" rtl="0">
              <a:lnSpc>
                <a:spcPct val="150000"/>
              </a:lnSpc>
            </a:pPr>
            <a:r>
              <a:rPr lang="el-GR" sz="2000">
                <a:solidFill>
                  <a:srgbClr val="000000"/>
                </a:solidFill>
                <a:latin typeface="Open Sans" panose="020B0606030504020204" pitchFamily="34" charset="0"/>
              </a:rPr>
              <a:t>Delignification by 2028 with RES, storage, green hydrogen.</a:t>
            </a:r>
          </a:p>
          <a:p>
            <a:pPr algn="ctr" rtl="0">
              <a:lnSpc>
                <a:spcPct val="150000"/>
              </a:lnSpc>
            </a:pPr>
            <a:r>
              <a:rPr lang="el-GR" sz="2000">
                <a:solidFill>
                  <a:srgbClr val="000000"/>
                </a:solidFill>
                <a:latin typeface="Open Sans" panose="020B0606030504020204" pitchFamily="34" charset="0"/>
              </a:rPr>
              <a:t>Climate neutrality by 2050.</a:t>
            </a:r>
          </a:p>
          <a:p>
            <a:pPr algn="ctr" rtl="0">
              <a:lnSpc>
                <a:spcPct val="150000"/>
              </a:lnSpc>
            </a:pPr>
            <a:r>
              <a:rPr lang="el-GR" sz="2000">
                <a:solidFill>
                  <a:srgbClr val="000000"/>
                </a:solidFill>
                <a:latin typeface="Open Sans" panose="020B0606030504020204" pitchFamily="34" charset="0"/>
              </a:rPr>
              <a:t>It is submitted to the EU, includes consultations with stakeholders.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319F7BD-8C80-371F-3290-5D3DB3E17804}"/>
              </a:ext>
            </a:extLst>
          </p:cNvPr>
          <p:cNvSpPr>
            <a:spLocks noGrp="1"/>
          </p:cNvSpPr>
          <p:nvPr>
            <p:ph type="sldNum" sz="quarter" idx="5"/>
          </p:nvPr>
        </p:nvSpPr>
        <p:spPr/>
        <p:txBody>
          <a:bodyPr/>
          <a:lstStyle/>
          <a:p>
            <a:pPr algn="l" rtl="0"/>
            <a:fld id="{0803DA13-78E3-4271-9A8A-C6991F53D5AB}" type="slidenum">
              <a:rPr lang="el-GR" smtClean="0"/>
              <a:t>73</a:t>
            </a:fld>
            <a:endParaRPr lang="el-GR"/>
          </a:p>
        </p:txBody>
      </p:sp>
    </p:spTree>
    <p:extLst>
      <p:ext uri="{BB962C8B-B14F-4D97-AF65-F5344CB8AC3E}">
        <p14:creationId xmlns:p14="http://schemas.microsoft.com/office/powerpoint/2010/main" val="34886860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5C21-860D-7681-D517-C126324CFEB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3B7D76E-4DB9-1724-9CB9-AD2DA8CE7D4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427CE27-A4FF-36CB-9CDA-5E18F3BEB8A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Law 4936/2022 – Greek Climate Law: First comprehensive climate law, harmonized with the EU.</a:t>
            </a:r>
          </a:p>
          <a:p>
            <a:pPr algn="ctr" rtl="0">
              <a:lnSpc>
                <a:spcPct val="150000"/>
              </a:lnSpc>
            </a:pPr>
            <a:r>
              <a:rPr lang="el-GR" sz="2000">
                <a:solidFill>
                  <a:srgbClr val="000000"/>
                </a:solidFill>
                <a:latin typeface="Open Sans" panose="020B0606030504020204" pitchFamily="34" charset="0"/>
              </a:rPr>
              <a:t>Points:</a:t>
            </a:r>
          </a:p>
          <a:p>
            <a:pPr algn="ctr" rtl="0">
              <a:lnSpc>
                <a:spcPct val="150000"/>
              </a:lnSpc>
            </a:pPr>
            <a:r>
              <a:rPr lang="el-GR" sz="2000">
                <a:solidFill>
                  <a:srgbClr val="000000"/>
                </a:solidFill>
                <a:latin typeface="Open Sans" panose="020B0606030504020204" pitchFamily="34" charset="0"/>
              </a:rPr>
              <a:t>Climate neutrality by 2050.</a:t>
            </a:r>
          </a:p>
          <a:p>
            <a:pPr algn="ctr" rtl="0">
              <a:lnSpc>
                <a:spcPct val="150000"/>
              </a:lnSpc>
            </a:pPr>
            <a:r>
              <a:rPr lang="el-GR" sz="2000">
                <a:solidFill>
                  <a:srgbClr val="000000"/>
                </a:solidFill>
                <a:latin typeface="Open Sans" panose="020B0606030504020204" pitchFamily="34" charset="0"/>
              </a:rPr>
              <a:t>Intermediate targets: -55% emissions by 2030, -80% by 2040.</a:t>
            </a:r>
          </a:p>
          <a:p>
            <a:pPr algn="ctr" rtl="0">
              <a:lnSpc>
                <a:spcPct val="150000"/>
              </a:lnSpc>
            </a:pPr>
            <a:r>
              <a:rPr lang="el-GR" sz="2000">
                <a:solidFill>
                  <a:srgbClr val="000000"/>
                </a:solidFill>
                <a:latin typeface="Open Sans" panose="020B0606030504020204" pitchFamily="34" charset="0"/>
              </a:rPr>
              <a:t>Sectoral policies: Electrification of municipal fleets, ban on oil burners from 2025, climate targets per Ministry.</a:t>
            </a:r>
          </a:p>
          <a:p>
            <a:pPr algn="ctr" rtl="0">
              <a:lnSpc>
                <a:spcPct val="150000"/>
              </a:lnSpc>
            </a:pPr>
            <a:r>
              <a:rPr lang="el-GR" sz="2000">
                <a:solidFill>
                  <a:srgbClr val="000000"/>
                </a:solidFill>
                <a:latin typeface="Open Sans" panose="020B0606030504020204" pitchFamily="34" charset="0"/>
              </a:rPr>
              <a:t>Regional Climate Plans and Climate Neutrality Plans for cities &gt;100,000 inhabitants.</a:t>
            </a:r>
          </a:p>
          <a:p>
            <a:pPr algn="ctr" rtl="0">
              <a:lnSpc>
                <a:spcPct val="150000"/>
              </a:lnSpc>
            </a:pPr>
            <a:r>
              <a:rPr lang="el-GR" sz="2000">
                <a:solidFill>
                  <a:srgbClr val="000000"/>
                </a:solidFill>
                <a:latin typeface="Open Sans" panose="020B0606030504020204" pitchFamily="34" charset="0"/>
              </a:rPr>
              <a:t>Monitoring mechanism with annual report by the Ministry of National Education and Research and the National Committee.</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3A3695B-A5B2-88CF-38ED-820BAEEF6713}"/>
              </a:ext>
            </a:extLst>
          </p:cNvPr>
          <p:cNvSpPr>
            <a:spLocks noGrp="1"/>
          </p:cNvSpPr>
          <p:nvPr>
            <p:ph type="sldNum" sz="quarter" idx="5"/>
          </p:nvPr>
        </p:nvSpPr>
        <p:spPr/>
        <p:txBody>
          <a:bodyPr/>
          <a:lstStyle/>
          <a:p>
            <a:pPr algn="l" rtl="0"/>
            <a:fld id="{0803DA13-78E3-4271-9A8A-C6991F53D5AB}" type="slidenum">
              <a:rPr lang="el-GR" smtClean="0"/>
              <a:t>74</a:t>
            </a:fld>
            <a:endParaRPr lang="el-GR"/>
          </a:p>
        </p:txBody>
      </p:sp>
    </p:spTree>
    <p:extLst>
      <p:ext uri="{BB962C8B-B14F-4D97-AF65-F5344CB8AC3E}">
        <p14:creationId xmlns:p14="http://schemas.microsoft.com/office/powerpoint/2010/main" val="1090751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C0FD-6EAA-913C-C8A9-0E6E7E76703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A991007-E849-C14F-6D77-AD24ECD13FF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E36CFB0-6F90-BC35-1C54-B0965DB0B7A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National Strategy for Adaptation to Climate Change (ESPKA, 2016, revision 2023):</a:t>
            </a:r>
          </a:p>
          <a:p>
            <a:pPr algn="ctr" rtl="0">
              <a:lnSpc>
                <a:spcPct val="150000"/>
              </a:lnSpc>
            </a:pPr>
            <a:r>
              <a:rPr lang="el-GR" sz="2000">
                <a:solidFill>
                  <a:srgbClr val="000000"/>
                </a:solidFill>
                <a:latin typeface="Open Sans" panose="020B0606030504020204" pitchFamily="34" charset="0"/>
              </a:rPr>
              <a:t>Institutional framework for addressing the impacts of climate change.</a:t>
            </a:r>
          </a:p>
          <a:p>
            <a:pPr algn="ctr" rtl="0">
              <a:lnSpc>
                <a:spcPct val="150000"/>
              </a:lnSpc>
            </a:pPr>
            <a:r>
              <a:rPr lang="el-GR" sz="2000">
                <a:solidFill>
                  <a:srgbClr val="000000"/>
                </a:solidFill>
                <a:latin typeface="Open Sans" panose="020B0606030504020204" pitchFamily="34" charset="0"/>
              </a:rPr>
              <a:t>It is evaluated every five years, revised with recommendations from the National Council.</a:t>
            </a:r>
          </a:p>
          <a:p>
            <a:pPr algn="ctr" rtl="0">
              <a:lnSpc>
                <a:spcPct val="150000"/>
              </a:lnSpc>
            </a:pPr>
            <a:r>
              <a:rPr lang="el-GR" sz="2000">
                <a:solidFill>
                  <a:srgbClr val="000000"/>
                </a:solidFill>
                <a:latin typeface="Open Sans" panose="020B0606030504020204" pitchFamily="34" charset="0"/>
              </a:rPr>
              <a:t>Latest developments (2023–2024):</a:t>
            </a:r>
          </a:p>
          <a:p>
            <a:pPr algn="ctr" rtl="0">
              <a:lnSpc>
                <a:spcPct val="150000"/>
              </a:lnSpc>
            </a:pPr>
            <a:r>
              <a:rPr lang="el-GR" sz="2000">
                <a:solidFill>
                  <a:srgbClr val="000000"/>
                </a:solidFill>
                <a:latin typeface="Open Sans" panose="020B0606030504020204" pitchFamily="34" charset="0"/>
              </a:rPr>
              <a:t>Inclusion of Athens and Thessaloniki in the mission "100 Climate-Neutral and Smart Cities by 2030".</a:t>
            </a:r>
          </a:p>
          <a:p>
            <a:pPr algn="ctr" rtl="0">
              <a:lnSpc>
                <a:spcPct val="150000"/>
              </a:lnSpc>
            </a:pPr>
            <a:r>
              <a:rPr lang="el-GR" sz="2000">
                <a:solidFill>
                  <a:srgbClr val="000000"/>
                </a:solidFill>
                <a:latin typeface="Open Sans" panose="020B0606030504020204" pitchFamily="34" charset="0"/>
              </a:rPr>
              <a:t>Development of local/regional climate plans with research institutions and local authorities.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401EC54B-38B0-BBDE-0840-FD29D857ED9B}"/>
              </a:ext>
            </a:extLst>
          </p:cNvPr>
          <p:cNvSpPr>
            <a:spLocks noGrp="1"/>
          </p:cNvSpPr>
          <p:nvPr>
            <p:ph type="sldNum" sz="quarter" idx="5"/>
          </p:nvPr>
        </p:nvSpPr>
        <p:spPr/>
        <p:txBody>
          <a:bodyPr/>
          <a:lstStyle/>
          <a:p>
            <a:pPr algn="l" rtl="0"/>
            <a:fld id="{0803DA13-78E3-4271-9A8A-C6991F53D5AB}" type="slidenum">
              <a:rPr lang="el-GR" smtClean="0"/>
              <a:t>75</a:t>
            </a:fld>
            <a:endParaRPr lang="el-GR"/>
          </a:p>
        </p:txBody>
      </p:sp>
    </p:spTree>
    <p:extLst>
      <p:ext uri="{BB962C8B-B14F-4D97-AF65-F5344CB8AC3E}">
        <p14:creationId xmlns:p14="http://schemas.microsoft.com/office/powerpoint/2010/main" val="33263407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CE34-074C-CEAB-C52E-99DC04C8769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E021BE7-49E6-E49B-908B-8D5155244B8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86D9621-3E9C-D826-F204-D1264112B43F}"/>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Latest developments (2023–2024):</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Approval of Regional Adaptation Plans (</a:t>
            </a:r>
            <a:r>
              <a:rPr lang="el-GR" sz="2000" dirty="0" err="1">
                <a:solidFill>
                  <a:srgbClr val="000000"/>
                </a:solidFill>
                <a:latin typeface="Open Sans" panose="020B0606030504020204" pitchFamily="34" charset="0"/>
              </a:rPr>
              <a:t>PESPKA</a:t>
            </a:r>
            <a:r>
              <a:rPr lang="el-GR" sz="2000" dirty="0">
                <a:solidFill>
                  <a:srgbClr val="000000"/>
                </a:solidFill>
                <a:latin typeface="Open Sans" panose="020B0606030504020204" pitchFamily="34" charset="0"/>
              </a:rPr>
              <a:t>) for 13 Regions, with actions for agriculture, forests, infrastructure, health, tourism.</a:t>
            </a:r>
          </a:p>
          <a:p>
            <a:pPr algn="ctr" rtl="0">
              <a:lnSpc>
                <a:spcPct val="150000"/>
              </a:lnSpc>
            </a:pPr>
            <a:r>
              <a:rPr lang="el-GR" sz="2000" dirty="0">
                <a:solidFill>
                  <a:srgbClr val="000000"/>
                </a:solidFill>
                <a:latin typeface="Open Sans" panose="020B0606030504020204" pitchFamily="34" charset="0"/>
              </a:rPr>
              <a:t>Creation of digital platforms for recording risks and vulnerability indicators (with National Observatory, NAA, ELSTAT).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8971C2F-C0F6-95F5-FC45-FBA9FE65E473}"/>
              </a:ext>
            </a:extLst>
          </p:cNvPr>
          <p:cNvSpPr>
            <a:spLocks noGrp="1"/>
          </p:cNvSpPr>
          <p:nvPr>
            <p:ph type="sldNum" sz="quarter" idx="5"/>
          </p:nvPr>
        </p:nvSpPr>
        <p:spPr/>
        <p:txBody>
          <a:bodyPr/>
          <a:lstStyle/>
          <a:p>
            <a:pPr algn="l" rtl="0"/>
            <a:fld id="{0803DA13-78E3-4271-9A8A-C6991F53D5AB}" type="slidenum">
              <a:rPr lang="el-GR" smtClean="0"/>
              <a:t>76</a:t>
            </a:fld>
            <a:endParaRPr lang="el-GR"/>
          </a:p>
        </p:txBody>
      </p:sp>
    </p:spTree>
    <p:extLst>
      <p:ext uri="{BB962C8B-B14F-4D97-AF65-F5344CB8AC3E}">
        <p14:creationId xmlns:p14="http://schemas.microsoft.com/office/powerpoint/2010/main" val="42855716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8D2D-C9FE-0683-0BC5-47C10158F90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E0F222F-5006-8493-75AB-D2DD040A8EA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28D8194-510B-6B8A-200B-17F907B55700}"/>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Forecasted developments until 2030:</a:t>
            </a:r>
          </a:p>
          <a:p>
            <a:pPr algn="ctr" rtl="0">
              <a:lnSpc>
                <a:spcPct val="150000"/>
              </a:lnSpc>
            </a:pPr>
            <a:r>
              <a:rPr lang="el-GR" sz="2000" dirty="0">
                <a:solidFill>
                  <a:srgbClr val="000000"/>
                </a:solidFill>
                <a:latin typeface="Open Sans" panose="020B0606030504020204" pitchFamily="34" charset="0"/>
              </a:rPr>
              <a:t>Strengthening financing for adaptation through European/national resources.</a:t>
            </a:r>
          </a:p>
          <a:p>
            <a:pPr algn="ctr" rtl="0">
              <a:lnSpc>
                <a:spcPct val="150000"/>
              </a:lnSpc>
            </a:pPr>
            <a:r>
              <a:rPr lang="el-GR" sz="2000" dirty="0">
                <a:solidFill>
                  <a:srgbClr val="000000"/>
                </a:solidFill>
                <a:latin typeface="Open Sans" panose="020B0606030504020204" pitchFamily="34" charset="0"/>
              </a:rPr>
              <a:t>Educational programs to raise awareness among citizens.</a:t>
            </a:r>
          </a:p>
          <a:p>
            <a:pPr algn="ctr" rtl="0">
              <a:lnSpc>
                <a:spcPct val="150000"/>
              </a:lnSpc>
            </a:pPr>
            <a:r>
              <a:rPr lang="el-GR" sz="2000" dirty="0">
                <a:solidFill>
                  <a:srgbClr val="000000"/>
                </a:solidFill>
                <a:latin typeface="Open Sans" panose="020B0606030504020204" pitchFamily="34" charset="0"/>
              </a:rPr>
              <a:t>Integrating adaptation into municipal/regional development strategies.</a:t>
            </a:r>
          </a:p>
          <a:p>
            <a:pPr algn="ctr" rtl="0">
              <a:lnSpc>
                <a:spcPct val="150000"/>
              </a:lnSpc>
            </a:pPr>
            <a:r>
              <a:rPr lang="el-GR" sz="2000" dirty="0">
                <a:solidFill>
                  <a:srgbClr val="000000"/>
                </a:solidFill>
                <a:latin typeface="Open Sans" panose="020B0606030504020204" pitchFamily="34" charset="0"/>
              </a:rPr>
              <a:t>Development of innovative tools for decision-making and implementation of measures.</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A4E3D08-22B8-3CE5-C094-E807635A9A1D}"/>
              </a:ext>
            </a:extLst>
          </p:cNvPr>
          <p:cNvSpPr>
            <a:spLocks noGrp="1"/>
          </p:cNvSpPr>
          <p:nvPr>
            <p:ph type="sldNum" sz="quarter" idx="5"/>
          </p:nvPr>
        </p:nvSpPr>
        <p:spPr/>
        <p:txBody>
          <a:bodyPr/>
          <a:lstStyle/>
          <a:p>
            <a:pPr algn="l" rtl="0"/>
            <a:fld id="{0803DA13-78E3-4271-9A8A-C6991F53D5AB}" type="slidenum">
              <a:rPr lang="el-GR" smtClean="0"/>
              <a:t>77</a:t>
            </a:fld>
            <a:endParaRPr lang="el-GR"/>
          </a:p>
        </p:txBody>
      </p:sp>
    </p:spTree>
    <p:extLst>
      <p:ext uri="{BB962C8B-B14F-4D97-AF65-F5344CB8AC3E}">
        <p14:creationId xmlns:p14="http://schemas.microsoft.com/office/powerpoint/2010/main" val="23914152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9881-42EC-D930-FC23-0B4CABA1910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B07773-2926-5A14-AA1D-A72FBDE9F7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C9B73A1-877C-7DC8-78F8-3FEA5A5C027A}"/>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Institutional and Legal Framework (Summary)</a:t>
            </a:r>
          </a:p>
          <a:p>
            <a:pPr algn="ctr" rtl="0">
              <a:lnSpc>
                <a:spcPct val="150000"/>
              </a:lnSpc>
            </a:pPr>
            <a:r>
              <a:rPr lang="el-GR" sz="2000">
                <a:solidFill>
                  <a:srgbClr val="000000"/>
                </a:solidFill>
                <a:latin typeface="Open Sans" panose="020B0606030504020204" pitchFamily="34" charset="0"/>
              </a:rPr>
              <a:t>NECP (2019/2023): National energy and climate planning, regulatory basis.</a:t>
            </a:r>
          </a:p>
          <a:p>
            <a:pPr algn="ctr" rtl="0">
              <a:lnSpc>
                <a:spcPct val="150000"/>
              </a:lnSpc>
            </a:pPr>
            <a:r>
              <a:rPr lang="el-GR" sz="2000">
                <a:solidFill>
                  <a:srgbClr val="000000"/>
                </a:solidFill>
                <a:latin typeface="Open Sans" panose="020B0606030504020204" pitchFamily="34" charset="0"/>
              </a:rPr>
              <a:t>Law 4936/2022: First climate law, binding.</a:t>
            </a:r>
          </a:p>
          <a:p>
            <a:pPr algn="ctr" rtl="0">
              <a:lnSpc>
                <a:spcPct val="150000"/>
              </a:lnSpc>
            </a:pPr>
            <a:r>
              <a:rPr lang="el-GR" sz="2000">
                <a:solidFill>
                  <a:srgbClr val="000000"/>
                </a:solidFill>
                <a:latin typeface="Open Sans" panose="020B0606030504020204" pitchFamily="34" charset="0"/>
              </a:rPr>
              <a:t>ESPKA (2016, revision): Adaptation at regional level, Joint Ministerial Decree.</a:t>
            </a:r>
          </a:p>
          <a:p>
            <a:pPr algn="ctr" rtl="0">
              <a:lnSpc>
                <a:spcPct val="150000"/>
              </a:lnSpc>
            </a:pPr>
            <a:r>
              <a:rPr lang="el-GR" sz="2000">
                <a:solidFill>
                  <a:srgbClr val="000000"/>
                </a:solidFill>
                <a:latin typeface="Open Sans" panose="020B0606030504020204" pitchFamily="34" charset="0"/>
              </a:rPr>
              <a:t>PESPKA (2019–2023): Action plans by Region, regional policy, Joint Ministerial Decrees &amp; Government Gazettes.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Role of Local Government (LG)</a:t>
            </a:r>
          </a:p>
          <a:p>
            <a:pPr algn="ctr" rtl="0">
              <a:lnSpc>
                <a:spcPct val="150000"/>
              </a:lnSpc>
            </a:pPr>
            <a:r>
              <a:rPr lang="el-GR" sz="2000">
                <a:solidFill>
                  <a:srgbClr val="000000"/>
                </a:solidFill>
                <a:latin typeface="Open Sans" panose="020B0606030504020204" pitchFamily="34" charset="0"/>
              </a:rPr>
              <a:t>Critical role in the implementation of climate policy, as an institutional level close to citizens.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1846253-AB06-9059-C20E-A2927909057D}"/>
              </a:ext>
            </a:extLst>
          </p:cNvPr>
          <p:cNvSpPr>
            <a:spLocks noGrp="1"/>
          </p:cNvSpPr>
          <p:nvPr>
            <p:ph type="sldNum" sz="quarter" idx="5"/>
          </p:nvPr>
        </p:nvSpPr>
        <p:spPr/>
        <p:txBody>
          <a:bodyPr/>
          <a:lstStyle/>
          <a:p>
            <a:pPr algn="l" rtl="0"/>
            <a:fld id="{0803DA13-78E3-4271-9A8A-C6991F53D5AB}" type="slidenum">
              <a:rPr lang="el-GR" smtClean="0"/>
              <a:t>78</a:t>
            </a:fld>
            <a:endParaRPr lang="el-GR"/>
          </a:p>
        </p:txBody>
      </p:sp>
    </p:spTree>
    <p:extLst>
      <p:ext uri="{BB962C8B-B14F-4D97-AF65-F5344CB8AC3E}">
        <p14:creationId xmlns:p14="http://schemas.microsoft.com/office/powerpoint/2010/main" val="2816369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91150-0C2A-FC40-48B1-0434035F213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DA1EF8E-E146-DD2C-4EC7-135BC78DE8A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6E5461B-F57B-73E5-68A9-77B0C8594F46}"/>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Dimensions: Covenant of Mayors: Commitment of municipalities to emission reduction and resilience through SDAEEP (energy saving, RES, sustainable mobility, risk management).</a:t>
            </a:r>
          </a:p>
          <a:p>
            <a:pPr algn="ctr" rtl="0">
              <a:lnSpc>
                <a:spcPct val="150000"/>
              </a:lnSpc>
            </a:pPr>
            <a:r>
              <a:rPr lang="el-GR" sz="2000" dirty="0" err="1">
                <a:solidFill>
                  <a:srgbClr val="000000"/>
                </a:solidFill>
                <a:latin typeface="Open Sans" panose="020B0606030504020204" pitchFamily="34" charset="0"/>
              </a:rPr>
              <a:t>Targeted</a:t>
            </a:r>
            <a:r>
              <a:rPr lang="el-GR" sz="2000" dirty="0">
                <a:solidFill>
                  <a:srgbClr val="000000"/>
                </a:solidFill>
                <a:latin typeface="Open Sans" panose="020B0606030504020204" pitchFamily="34" charset="0"/>
              </a:rPr>
              <a:t>measures: Waste management (recycling,</a:t>
            </a:r>
            <a:r>
              <a:rPr lang="el-GR" sz="2000" dirty="0" err="1">
                <a:solidFill>
                  <a:srgbClr val="000000"/>
                </a:solidFill>
                <a:latin typeface="Open Sans" panose="020B0606030504020204" pitchFamily="34" charset="0"/>
              </a:rPr>
              <a:t>composting</a:t>
            </a:r>
            <a:r>
              <a:rPr lang="el-GR" sz="2000" dirty="0">
                <a:solidFill>
                  <a:srgbClr val="000000"/>
                </a:solidFill>
                <a:latin typeface="Open Sans" panose="020B0606030504020204" pitchFamily="34" charset="0"/>
              </a:rPr>
              <a:t>), electromobility, energy infrastructure upgrade.</a:t>
            </a:r>
          </a:p>
          <a:p>
            <a:pPr algn="ctr" rtl="0">
              <a:lnSpc>
                <a:spcPct val="150000"/>
              </a:lnSpc>
            </a:pPr>
            <a:r>
              <a:rPr lang="el-GR" sz="2000" dirty="0">
                <a:solidFill>
                  <a:srgbClr val="000000"/>
                </a:solidFill>
                <a:latin typeface="Open Sans" panose="020B0606030504020204" pitchFamily="34" charset="0"/>
              </a:rPr>
              <a:t>Local adaptation strategies: Contribution to</a:t>
            </a:r>
            <a:r>
              <a:rPr lang="el-GR" sz="2000" dirty="0" err="1">
                <a:solidFill>
                  <a:srgbClr val="000000"/>
                </a:solidFill>
                <a:latin typeface="Open Sans" panose="020B0606030504020204" pitchFamily="34" charset="0"/>
              </a:rPr>
              <a:t>PESPKA</a:t>
            </a:r>
            <a:r>
              <a:rPr lang="el-GR" sz="2000" dirty="0">
                <a:solidFill>
                  <a:srgbClr val="000000"/>
                </a:solidFill>
                <a:latin typeface="Open Sans" panose="020B0606030504020204" pitchFamily="34" charset="0"/>
              </a:rPr>
              <a:t>and creation of local projects with the Ministry of Education, Culture and Sports and research institutions.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4664D6D-CB73-292A-11E4-0957EDE00AA0}"/>
              </a:ext>
            </a:extLst>
          </p:cNvPr>
          <p:cNvSpPr>
            <a:spLocks noGrp="1"/>
          </p:cNvSpPr>
          <p:nvPr>
            <p:ph type="sldNum" sz="quarter" idx="5"/>
          </p:nvPr>
        </p:nvSpPr>
        <p:spPr/>
        <p:txBody>
          <a:bodyPr/>
          <a:lstStyle/>
          <a:p>
            <a:pPr algn="l" rtl="0"/>
            <a:fld id="{0803DA13-78E3-4271-9A8A-C6991F53D5AB}" type="slidenum">
              <a:rPr lang="el-GR" smtClean="0"/>
              <a:t>79</a:t>
            </a:fld>
            <a:endParaRPr lang="el-GR"/>
          </a:p>
        </p:txBody>
      </p:sp>
    </p:spTree>
    <p:extLst>
      <p:ext uri="{BB962C8B-B14F-4D97-AF65-F5344CB8AC3E}">
        <p14:creationId xmlns:p14="http://schemas.microsoft.com/office/powerpoint/2010/main" val="25182836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3963-6415-216F-843C-F7BF4F6E60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9083B6-34CA-33A9-DC47-4293D9411E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9E4BE7-1A40-D2EB-C6A0-835ED991C6EA}"/>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dirty="0">
                <a:solidFill>
                  <a:srgbClr val="000000"/>
                </a:solidFill>
                <a:latin typeface="Open Sans" panose="020B0606030504020204" pitchFamily="34" charset="0"/>
              </a:rPr>
              <a:t>Financial tools: Access to Green Fund, NSRF 2021–2027, Recovery Fund, LIFE,</a:t>
            </a:r>
            <a:r>
              <a:rPr lang="el-GR" sz="2000" dirty="0" err="1">
                <a:solidFill>
                  <a:srgbClr val="000000"/>
                </a:solidFill>
                <a:latin typeface="Open Sans" panose="020B0606030504020204" pitchFamily="34" charset="0"/>
              </a:rPr>
              <a:t>Horizon</a:t>
            </a:r>
            <a:r>
              <a:rPr lang="el-GR" sz="2000" dirty="0">
                <a:solidFill>
                  <a:srgbClr val="000000"/>
                </a:solidFill>
                <a:latin typeface="Open Sans" panose="020B0606030504020204" pitchFamily="34" charset="0"/>
              </a:rPr>
              <a:t>Europe.</a:t>
            </a:r>
          </a:p>
          <a:p>
            <a:pPr algn="ctr" rtl="0">
              <a:lnSpc>
                <a:spcPct val="150000"/>
              </a:lnSpc>
            </a:pPr>
            <a:r>
              <a:rPr lang="el-GR" sz="2000" dirty="0">
                <a:solidFill>
                  <a:srgbClr val="000000"/>
                </a:solidFill>
                <a:latin typeface="Open Sans" panose="020B0606030504020204" pitchFamily="34" charset="0"/>
              </a:rPr>
              <a:t>Participatory governance: Encouraging participation of citizens, institutions, scientific communities for transparency and acceptance.</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F03D715-258A-0035-EC0F-EB26644FAA9B}"/>
              </a:ext>
            </a:extLst>
          </p:cNvPr>
          <p:cNvSpPr>
            <a:spLocks noGrp="1"/>
          </p:cNvSpPr>
          <p:nvPr>
            <p:ph type="sldNum" sz="quarter" idx="5"/>
          </p:nvPr>
        </p:nvSpPr>
        <p:spPr/>
        <p:txBody>
          <a:bodyPr/>
          <a:lstStyle/>
          <a:p>
            <a:pPr algn="l" rtl="0"/>
            <a:fld id="{0803DA13-78E3-4271-9A8A-C6991F53D5AB}" type="slidenum">
              <a:rPr lang="el-GR" smtClean="0"/>
              <a:t>80</a:t>
            </a:fld>
            <a:endParaRPr lang="el-GR"/>
          </a:p>
        </p:txBody>
      </p:sp>
    </p:spTree>
    <p:extLst>
      <p:ext uri="{BB962C8B-B14F-4D97-AF65-F5344CB8AC3E}">
        <p14:creationId xmlns:p14="http://schemas.microsoft.com/office/powerpoint/2010/main" val="34017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48C3-6946-5DC6-AC4D-B17881C812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223A917-05AE-533E-4401-EFF4A088A21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89BE368-FDFB-2759-09F8-F6AF07C5912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Climate Change Adaptation and Mitigation in Local Government</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Program objectives: Strengthening the capacity of local authorities to design and implement policies that are aligned with the National Climate Change Strategy.</a:t>
            </a:r>
          </a:p>
          <a:p>
            <a:pPr algn="ctr" rtl="0">
              <a:lnSpc>
                <a:spcPct val="150000"/>
              </a:lnSpc>
            </a:pPr>
            <a:r>
              <a:rPr lang="el-GR" sz="2000">
                <a:solidFill>
                  <a:srgbClr val="000000"/>
                </a:solidFill>
                <a:latin typeface="Open Sans" panose="020B0606030504020204" pitchFamily="34" charset="0"/>
              </a:rPr>
              <a:t>Interconnecting science, technology and policy to develop integrated solutions at the local level.</a:t>
            </a:r>
          </a:p>
          <a:p>
            <a:pPr algn="ctr" rtl="0">
              <a:lnSpc>
                <a:spcPct val="150000"/>
              </a:lnSpc>
            </a:pPr>
            <a:r>
              <a:rPr lang="el-GR" sz="2000">
                <a:solidFill>
                  <a:srgbClr val="000000"/>
                </a:solidFill>
                <a:latin typeface="Open Sans" panose="020B0606030504020204" pitchFamily="34" charset="0"/>
              </a:rPr>
              <a:t>Strengthening cooperation between local authorities, citizens and local bodies to promote sustainable practices.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77DA78E5-3A94-AF97-AC99-C0A695FE3101}"/>
              </a:ext>
            </a:extLst>
          </p:cNvPr>
          <p:cNvSpPr>
            <a:spLocks noGrp="1"/>
          </p:cNvSpPr>
          <p:nvPr>
            <p:ph type="sldNum" sz="quarter" idx="5"/>
          </p:nvPr>
        </p:nvSpPr>
        <p:spPr/>
        <p:txBody>
          <a:bodyPr/>
          <a:lstStyle/>
          <a:p>
            <a:pPr algn="l" rtl="0"/>
            <a:fld id="{0803DA13-78E3-4271-9A8A-C6991F53D5AB}" type="slidenum">
              <a:rPr lang="el-GR" smtClean="0"/>
              <a:t>9</a:t>
            </a:fld>
            <a:endParaRPr lang="el-GR"/>
          </a:p>
        </p:txBody>
      </p:sp>
    </p:spTree>
    <p:extLst>
      <p:ext uri="{BB962C8B-B14F-4D97-AF65-F5344CB8AC3E}">
        <p14:creationId xmlns:p14="http://schemas.microsoft.com/office/powerpoint/2010/main" val="29539478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521C-CEED-ECBE-409D-F0BF85A73F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3D0F6B0-D398-72E2-D0C0-647A97F29B5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338546-2505-CBE2-E92C-A509EBD746B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1.1 Scientific and Institutional Map of Climate Change: Basic Concepts and Policies for Adaptation in the EU and Greece</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Trends and challenges: Use of digital tools (GIS, risk modeling, monitoring indicators).</a:t>
            </a:r>
          </a:p>
          <a:p>
            <a:pPr algn="ctr" rtl="0">
              <a:lnSpc>
                <a:spcPct val="150000"/>
              </a:lnSpc>
            </a:pPr>
            <a:r>
              <a:rPr lang="el-GR" sz="2000">
                <a:solidFill>
                  <a:srgbClr val="000000"/>
                </a:solidFill>
                <a:latin typeface="Open Sans" panose="020B0606030504020204" pitchFamily="34" charset="0"/>
              </a:rPr>
              <a:t>Need to strengthen the administrative capacity of small municipalities for submitting/implementing plans.</a:t>
            </a:r>
          </a:p>
          <a:p>
            <a:pPr algn="ctr" rtl="0">
              <a:lnSpc>
                <a:spcPct val="150000"/>
              </a:lnSpc>
            </a:pPr>
            <a:r>
              <a:rPr lang="el-GR" sz="2000">
                <a:solidFill>
                  <a:srgbClr val="000000"/>
                </a:solidFill>
                <a:latin typeface="Open Sans" panose="020B0606030504020204" pitchFamily="34" charset="0"/>
              </a:rPr>
              <a:t>Simplifying access to funding and technical support from the State and the EU.</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496D0F0-7AF9-7743-9472-7EA919943318}"/>
              </a:ext>
            </a:extLst>
          </p:cNvPr>
          <p:cNvSpPr>
            <a:spLocks noGrp="1"/>
          </p:cNvSpPr>
          <p:nvPr>
            <p:ph type="sldNum" sz="quarter" idx="5"/>
          </p:nvPr>
        </p:nvSpPr>
        <p:spPr/>
        <p:txBody>
          <a:bodyPr/>
          <a:lstStyle/>
          <a:p>
            <a:pPr algn="l" rtl="0"/>
            <a:fld id="{0803DA13-78E3-4271-9A8A-C6991F53D5AB}" type="slidenum">
              <a:rPr lang="el-GR" smtClean="0"/>
              <a:t>81</a:t>
            </a:fld>
            <a:endParaRPr lang="el-GR"/>
          </a:p>
        </p:txBody>
      </p:sp>
    </p:spTree>
    <p:extLst>
      <p:ext uri="{BB962C8B-B14F-4D97-AF65-F5344CB8AC3E}">
        <p14:creationId xmlns:p14="http://schemas.microsoft.com/office/powerpoint/2010/main" val="30916038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20CF1-9DB2-D96D-FB02-8ADFC42306D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DA0C9DF-245F-0361-5489-C35CAB6402A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ACE9187-A41E-70E8-D61B-EAF29F322A1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Introduction and Significance Climate change is accelerating, making it necessary to systematically assess its impacts at the local level.</a:t>
            </a:r>
          </a:p>
          <a:p>
            <a:pPr algn="ctr" rtl="0">
              <a:lnSpc>
                <a:spcPct val="150000"/>
              </a:lnSpc>
            </a:pPr>
            <a:r>
              <a:rPr lang="el-GR" sz="2000">
                <a:solidFill>
                  <a:srgbClr val="000000"/>
                </a:solidFill>
                <a:latin typeface="Open Sans" panose="020B0606030504020204" pitchFamily="34" charset="0"/>
              </a:rPr>
              <a:t>Municipalities are the first recipients of consequences, such as:</a:t>
            </a:r>
          </a:p>
          <a:p>
            <a:pPr algn="ctr" rtl="0">
              <a:lnSpc>
                <a:spcPct val="150000"/>
              </a:lnSpc>
            </a:pPr>
            <a:r>
              <a:rPr lang="el-GR" sz="2000">
                <a:solidFill>
                  <a:srgbClr val="000000"/>
                </a:solidFill>
                <a:latin typeface="Open Sans" panose="020B0606030504020204" pitchFamily="34" charset="0"/>
              </a:rPr>
              <a:t>Extreme weather events.</a:t>
            </a:r>
          </a:p>
          <a:p>
            <a:pPr algn="ctr" rtl="0">
              <a:lnSpc>
                <a:spcPct val="150000"/>
              </a:lnSpc>
            </a:pPr>
            <a:r>
              <a:rPr lang="el-GR" sz="2000">
                <a:solidFill>
                  <a:srgbClr val="000000"/>
                </a:solidFill>
                <a:latin typeface="Open Sans" panose="020B0606030504020204" pitchFamily="34" charset="0"/>
              </a:rPr>
              <a:t>Thermal stress.</a:t>
            </a:r>
          </a:p>
          <a:p>
            <a:pPr algn="ctr" rtl="0">
              <a:lnSpc>
                <a:spcPct val="150000"/>
              </a:lnSpc>
            </a:pPr>
            <a:r>
              <a:rPr lang="el-GR" sz="2000">
                <a:solidFill>
                  <a:srgbClr val="000000"/>
                </a:solidFill>
                <a:latin typeface="Open Sans" panose="020B0606030504020204" pitchFamily="34" charset="0"/>
              </a:rPr>
              <a:t>Floods.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0FDEC6E-20C3-F8D5-CFD5-8ACCB9ECEBDC}"/>
              </a:ext>
            </a:extLst>
          </p:cNvPr>
          <p:cNvSpPr>
            <a:spLocks noGrp="1"/>
          </p:cNvSpPr>
          <p:nvPr>
            <p:ph type="sldNum" sz="quarter" idx="5"/>
          </p:nvPr>
        </p:nvSpPr>
        <p:spPr/>
        <p:txBody>
          <a:bodyPr/>
          <a:lstStyle/>
          <a:p>
            <a:pPr algn="l" rtl="0"/>
            <a:fld id="{0803DA13-78E3-4271-9A8A-C6991F53D5AB}" type="slidenum">
              <a:rPr lang="el-GR" smtClean="0"/>
              <a:t>82</a:t>
            </a:fld>
            <a:endParaRPr lang="el-GR"/>
          </a:p>
        </p:txBody>
      </p:sp>
    </p:spTree>
    <p:extLst>
      <p:ext uri="{BB962C8B-B14F-4D97-AF65-F5344CB8AC3E}">
        <p14:creationId xmlns:p14="http://schemas.microsoft.com/office/powerpoint/2010/main" val="39292103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5885-E068-BF88-7673-1FEDE17F759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55CC9C7-9FF4-4CF0-8A98-65ED0AE3C94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813D038-5412-A2D7-2EAE-B821C7FB990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Municipalities are called upon to develop targeted resilience policies.</a:t>
            </a:r>
          </a:p>
          <a:p>
            <a:pPr algn="ctr" rtl="0">
              <a:lnSpc>
                <a:spcPct val="150000"/>
              </a:lnSpc>
            </a:pPr>
            <a:r>
              <a:rPr lang="el-GR" sz="2000">
                <a:solidFill>
                  <a:srgbClr val="000000"/>
                </a:solidFill>
                <a:latin typeface="Open Sans" panose="020B0606030504020204" pitchFamily="34" charset="0"/>
              </a:rPr>
              <a:t>Climate risk, vulnerability and vulnerability analysis is a critical planning tool for:</a:t>
            </a:r>
          </a:p>
          <a:p>
            <a:pPr algn="ctr" rtl="0">
              <a:lnSpc>
                <a:spcPct val="150000"/>
              </a:lnSpc>
            </a:pPr>
            <a:r>
              <a:rPr lang="el-GR" sz="2000">
                <a:solidFill>
                  <a:srgbClr val="000000"/>
                </a:solidFill>
                <a:latin typeface="Open Sans" panose="020B0606030504020204" pitchFamily="34" charset="0"/>
              </a:rPr>
              <a:t>Understanding existing and future threats.</a:t>
            </a:r>
          </a:p>
          <a:p>
            <a:pPr algn="ctr" rtl="0">
              <a:lnSpc>
                <a:spcPct val="150000"/>
              </a:lnSpc>
            </a:pPr>
            <a:r>
              <a:rPr lang="el-GR" sz="2000">
                <a:solidFill>
                  <a:srgbClr val="000000"/>
                </a:solidFill>
                <a:latin typeface="Open Sans" panose="020B0606030504020204" pitchFamily="34" charset="0"/>
              </a:rPr>
              <a:t>Designing socially just interventions.</a:t>
            </a:r>
          </a:p>
          <a:p>
            <a:pPr algn="ctr" rtl="0">
              <a:lnSpc>
                <a:spcPct val="150000"/>
              </a:lnSpc>
            </a:pPr>
            <a:r>
              <a:rPr lang="el-GR" sz="2000">
                <a:solidFill>
                  <a:srgbClr val="000000"/>
                </a:solidFill>
                <a:latin typeface="Open Sans" panose="020B0606030504020204" pitchFamily="34" charset="0"/>
              </a:rPr>
              <a:t>Strengthening resilience and sustainable development.</a:t>
            </a:r>
          </a:p>
          <a:p>
            <a:pPr algn="ctr" rtl="0">
              <a:lnSpc>
                <a:spcPct val="150000"/>
              </a:lnSpc>
            </a:pPr>
            <a:r>
              <a:rPr lang="el-GR" sz="2000">
                <a:solidFill>
                  <a:srgbClr val="000000"/>
                </a:solidFill>
                <a:latin typeface="Open Sans" panose="020B0606030504020204" pitchFamily="34" charset="0"/>
              </a:rPr>
              <a:t>It is based on scientific climate change scenarios (RCP and SSP) to project possible future developments.</a:t>
            </a:r>
          </a:p>
          <a:p>
            <a:pPr algn="ctr" rtl="0">
              <a:lnSpc>
                <a:spcPct val="150000"/>
              </a:lnSpc>
            </a:pPr>
            <a:r>
              <a:rPr lang="el-GR" sz="2000">
                <a:solidFill>
                  <a:srgbClr val="000000"/>
                </a:solidFill>
                <a:latin typeface="Open Sans" panose="020B0606030504020204" pitchFamily="34" charset="0"/>
              </a:rPr>
              <a:t>Understanding these tools is a key prerequisite for effective planning.</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17606892-B6B9-113E-B76F-04D236641892}"/>
              </a:ext>
            </a:extLst>
          </p:cNvPr>
          <p:cNvSpPr>
            <a:spLocks noGrp="1"/>
          </p:cNvSpPr>
          <p:nvPr>
            <p:ph type="sldNum" sz="quarter" idx="5"/>
          </p:nvPr>
        </p:nvSpPr>
        <p:spPr/>
        <p:txBody>
          <a:bodyPr/>
          <a:lstStyle/>
          <a:p>
            <a:pPr algn="l" rtl="0"/>
            <a:fld id="{0803DA13-78E3-4271-9A8A-C6991F53D5AB}" type="slidenum">
              <a:rPr lang="el-GR" smtClean="0"/>
              <a:t>83</a:t>
            </a:fld>
            <a:endParaRPr lang="el-GR"/>
          </a:p>
        </p:txBody>
      </p:sp>
    </p:spTree>
    <p:extLst>
      <p:ext uri="{BB962C8B-B14F-4D97-AF65-F5344CB8AC3E}">
        <p14:creationId xmlns:p14="http://schemas.microsoft.com/office/powerpoint/2010/main" val="31570390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0A19-8EBF-16A0-CF6E-762F1844B20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C8BBBF5-FD7E-6926-D87A-F6A159C5351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507B9F-E42C-0394-A4EA-E2D2FF772506}"/>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Practical Tools for Risk, Vulnerability and Vulnerability Assessment</a:t>
            </a:r>
          </a:p>
          <a:p>
            <a:pPr algn="ctr" rtl="0">
              <a:lnSpc>
                <a:spcPct val="150000"/>
              </a:lnSpc>
            </a:pPr>
            <a:r>
              <a:rPr lang="el-GR" sz="2000">
                <a:solidFill>
                  <a:srgbClr val="000000"/>
                </a:solidFill>
                <a:latin typeface="Open Sans" panose="020B0606030504020204" pitchFamily="34" charset="0"/>
              </a:rPr>
              <a:t>Methodologies have been developed to support local authorities in designing resilience policies:</a:t>
            </a:r>
          </a:p>
          <a:p>
            <a:pPr algn="ctr" rtl="0">
              <a:lnSpc>
                <a:spcPct val="150000"/>
              </a:lnSpc>
            </a:pPr>
            <a:r>
              <a:rPr lang="el-GR" sz="2000">
                <a:solidFill>
                  <a:srgbClr val="000000"/>
                </a:solidFill>
                <a:latin typeface="Open Sans" panose="020B0606030504020204" pitchFamily="34" charset="0"/>
              </a:rPr>
              <a:t>RVA (Risk and Vulnerability Assessment)</a:t>
            </a:r>
          </a:p>
          <a:p>
            <a:pPr algn="ctr" rtl="0">
              <a:lnSpc>
                <a:spcPct val="150000"/>
              </a:lnSpc>
            </a:pPr>
            <a:r>
              <a:rPr lang="el-GR" sz="2000">
                <a:solidFill>
                  <a:srgbClr val="000000"/>
                </a:solidFill>
                <a:latin typeface="Open Sans" panose="020B0606030504020204" pitchFamily="34" charset="0"/>
              </a:rPr>
              <a:t>Key step for local adaptation plans (e.g. SDAEK/SECAP).</a:t>
            </a:r>
          </a:p>
          <a:p>
            <a:pPr algn="ctr" rtl="0">
              <a:lnSpc>
                <a:spcPct val="150000"/>
              </a:lnSpc>
            </a:pPr>
            <a:r>
              <a:rPr lang="el-GR" sz="2000">
                <a:solidFill>
                  <a:srgbClr val="000000"/>
                </a:solidFill>
                <a:latin typeface="Open Sans" panose="020B0606030504020204" pitchFamily="34" charset="0"/>
              </a:rPr>
              <a:t>Includes:</a:t>
            </a:r>
          </a:p>
          <a:p>
            <a:pPr algn="ctr" rtl="0">
              <a:lnSpc>
                <a:spcPct val="150000"/>
              </a:lnSpc>
            </a:pPr>
            <a:r>
              <a:rPr lang="el-GR" sz="2000">
                <a:solidFill>
                  <a:srgbClr val="000000"/>
                </a:solidFill>
                <a:latin typeface="Open Sans" panose="020B0606030504020204" pitchFamily="34" charset="0"/>
              </a:rPr>
              <a:t>Identification of natural hazards (floods, droughts, heat waves, fires) based on geography and historical data.</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FAE54084-DE67-A9C4-4658-C20F1921672A}"/>
              </a:ext>
            </a:extLst>
          </p:cNvPr>
          <p:cNvSpPr>
            <a:spLocks noGrp="1"/>
          </p:cNvSpPr>
          <p:nvPr>
            <p:ph type="sldNum" sz="quarter" idx="5"/>
          </p:nvPr>
        </p:nvSpPr>
        <p:spPr/>
        <p:txBody>
          <a:bodyPr/>
          <a:lstStyle/>
          <a:p>
            <a:pPr algn="l" rtl="0"/>
            <a:fld id="{0803DA13-78E3-4271-9A8A-C6991F53D5AB}" type="slidenum">
              <a:rPr lang="el-GR" smtClean="0"/>
              <a:t>84</a:t>
            </a:fld>
            <a:endParaRPr lang="el-GR"/>
          </a:p>
        </p:txBody>
      </p:sp>
    </p:spTree>
    <p:extLst>
      <p:ext uri="{BB962C8B-B14F-4D97-AF65-F5344CB8AC3E}">
        <p14:creationId xmlns:p14="http://schemas.microsoft.com/office/powerpoint/2010/main" val="6348377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67ED-E4BB-A64E-A13E-CE9A7C142F3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7AD7708-0A2E-1666-B669-F9CA42A10E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21D8214-3B77-AA29-111D-6CF022E810D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Practical Tools for Risk, Vulnerability and Vulnerability Assessment</a:t>
            </a:r>
          </a:p>
          <a:p>
            <a:pPr algn="ctr" rtl="0">
              <a:lnSpc>
                <a:spcPct val="150000"/>
              </a:lnSpc>
            </a:pPr>
            <a:r>
              <a:rPr lang="el-GR" sz="2000">
                <a:solidFill>
                  <a:srgbClr val="000000"/>
                </a:solidFill>
                <a:latin typeface="Open Sans" panose="020B0606030504020204" pitchFamily="34" charset="0"/>
              </a:rPr>
              <a:t>Methodologies have been developed to support local authorities in designing resilience policies: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Exposure assessment: Physical or social systems at risk (e.g. schools, hospitals, road networks, housing).</a:t>
            </a:r>
          </a:p>
          <a:p>
            <a:pPr algn="ctr" rtl="0">
              <a:lnSpc>
                <a:spcPct val="150000"/>
              </a:lnSpc>
            </a:pPr>
            <a:r>
              <a:rPr lang="el-GR" sz="2000">
                <a:solidFill>
                  <a:srgbClr val="000000"/>
                </a:solidFill>
                <a:latin typeface="Open Sans" panose="020B0606030504020204" pitchFamily="34" charset="0"/>
              </a:rPr>
              <a:t>Vulnerability analysis: Degree of vulnerability of systems or groups (e.g. elderly people without access to cooling during a heatwave).</a:t>
            </a:r>
          </a:p>
          <a:p>
            <a:pPr algn="ctr" rtl="0">
              <a:lnSpc>
                <a:spcPct val="150000"/>
              </a:lnSpc>
            </a:pPr>
            <a:r>
              <a:rPr lang="el-GR" sz="2000">
                <a:solidFill>
                  <a:srgbClr val="000000"/>
                </a:solidFill>
                <a:latin typeface="Open Sans" panose="020B0606030504020204" pitchFamily="34" charset="0"/>
              </a:rPr>
              <a:t>Assessment of adaptive capacity: Institutional, technical, social capabilities of the municipality to respond.</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AD95DD61-825A-6309-94B3-1DB291421C1D}"/>
              </a:ext>
            </a:extLst>
          </p:cNvPr>
          <p:cNvSpPr>
            <a:spLocks noGrp="1"/>
          </p:cNvSpPr>
          <p:nvPr>
            <p:ph type="sldNum" sz="quarter" idx="5"/>
          </p:nvPr>
        </p:nvSpPr>
        <p:spPr/>
        <p:txBody>
          <a:bodyPr/>
          <a:lstStyle/>
          <a:p>
            <a:pPr algn="l" rtl="0"/>
            <a:fld id="{0803DA13-78E3-4271-9A8A-C6991F53D5AB}" type="slidenum">
              <a:rPr lang="el-GR" smtClean="0"/>
              <a:t>85</a:t>
            </a:fld>
            <a:endParaRPr lang="el-GR"/>
          </a:p>
        </p:txBody>
      </p:sp>
    </p:spTree>
    <p:extLst>
      <p:ext uri="{BB962C8B-B14F-4D97-AF65-F5344CB8AC3E}">
        <p14:creationId xmlns:p14="http://schemas.microsoft.com/office/powerpoint/2010/main" val="735771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A9494-B416-59E3-5E0A-0F76BD47573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959905D-52AD-5088-27CB-92DA083644C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B1FA463-D850-7E9C-B2F3-C95A3DB866A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Application:</a:t>
            </a:r>
          </a:p>
          <a:p>
            <a:pPr algn="ctr" rtl="0">
              <a:lnSpc>
                <a:spcPct val="150000"/>
              </a:lnSpc>
            </a:pPr>
            <a:r>
              <a:rPr lang="el-GR" sz="2000">
                <a:solidFill>
                  <a:srgbClr val="000000"/>
                </a:solidFill>
                <a:latin typeface="Open Sans" panose="020B0606030504020204" pitchFamily="34" charset="0"/>
              </a:rPr>
              <a:t>It is used in PESPKA, LIFE, Horizon projects.</a:t>
            </a:r>
          </a:p>
          <a:p>
            <a:pPr algn="ctr" rtl="0">
              <a:lnSpc>
                <a:spcPct val="150000"/>
              </a:lnSpc>
            </a:pPr>
            <a:r>
              <a:rPr lang="el-GR" sz="2000">
                <a:solidFill>
                  <a:srgbClr val="000000"/>
                </a:solidFill>
                <a:latin typeface="Open Sans" panose="020B0606030504020204" pitchFamily="34" charset="0"/>
              </a:rPr>
              <a:t>Guidelines from Covenant of Mayors and ECB.</a:t>
            </a:r>
          </a:p>
          <a:p>
            <a:pPr algn="ctr" rtl="0">
              <a:lnSpc>
                <a:spcPct val="150000"/>
              </a:lnSpc>
            </a:pPr>
            <a:r>
              <a:rPr lang="el-GR" sz="2000">
                <a:solidFill>
                  <a:srgbClr val="000000"/>
                </a:solidFill>
                <a:latin typeface="Open Sans" panose="020B0606030504020204" pitchFamily="34" charset="0"/>
              </a:rPr>
              <a:t>BEI (Baseline Emission Inventory)</a:t>
            </a:r>
          </a:p>
          <a:p>
            <a:pPr algn="ctr" rtl="0">
              <a:lnSpc>
                <a:spcPct val="150000"/>
              </a:lnSpc>
            </a:pPr>
            <a:r>
              <a:rPr lang="el-GR" sz="2000">
                <a:solidFill>
                  <a:srgbClr val="000000"/>
                </a:solidFill>
                <a:latin typeface="Open Sans" panose="020B0606030504020204" pitchFamily="34" charset="0"/>
              </a:rPr>
              <a:t>Records CO₂ emissions at a local level for:</a:t>
            </a:r>
          </a:p>
          <a:p>
            <a:pPr algn="ctr" rtl="0">
              <a:lnSpc>
                <a:spcPct val="150000"/>
              </a:lnSpc>
            </a:pPr>
            <a:r>
              <a:rPr lang="el-GR" sz="2000">
                <a:solidFill>
                  <a:srgbClr val="000000"/>
                </a:solidFill>
                <a:latin typeface="Open Sans" panose="020B0606030504020204" pitchFamily="34" charset="0"/>
              </a:rPr>
              <a:t>Highlighting main sources of emissions (municipal lighting, transport, private buildings).</a:t>
            </a:r>
          </a:p>
          <a:p>
            <a:pPr algn="ctr" rtl="0">
              <a:lnSpc>
                <a:spcPct val="150000"/>
              </a:lnSpc>
            </a:pPr>
            <a:r>
              <a:rPr lang="el-GR" sz="2000">
                <a:solidFill>
                  <a:srgbClr val="000000"/>
                </a:solidFill>
                <a:latin typeface="Open Sans" panose="020B0606030504020204" pitchFamily="34" charset="0"/>
              </a:rPr>
              <a:t>Establish a base year (e.g. 2005, 2010) for monitoring progress.</a:t>
            </a:r>
          </a:p>
          <a:p>
            <a:pPr algn="ctr" rtl="0">
              <a:lnSpc>
                <a:spcPct val="150000"/>
              </a:lnSpc>
            </a:pPr>
            <a:r>
              <a:rPr lang="el-GR" sz="2000">
                <a:solidFill>
                  <a:srgbClr val="000000"/>
                </a:solidFill>
                <a:latin typeface="Open Sans" panose="020B0606030504020204" pitchFamily="34" charset="0"/>
              </a:rPr>
              <a:t>Guiding policy priorities (energy upgrading, sustainable transport).</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C2ED2D2-B3DF-EC1F-B3D0-E514F08AED31}"/>
              </a:ext>
            </a:extLst>
          </p:cNvPr>
          <p:cNvSpPr>
            <a:spLocks noGrp="1"/>
          </p:cNvSpPr>
          <p:nvPr>
            <p:ph type="sldNum" sz="quarter" idx="5"/>
          </p:nvPr>
        </p:nvSpPr>
        <p:spPr/>
        <p:txBody>
          <a:bodyPr/>
          <a:lstStyle/>
          <a:p>
            <a:pPr algn="l" rtl="0"/>
            <a:fld id="{0803DA13-78E3-4271-9A8A-C6991F53D5AB}" type="slidenum">
              <a:rPr lang="el-GR" smtClean="0"/>
              <a:t>86</a:t>
            </a:fld>
            <a:endParaRPr lang="el-GR"/>
          </a:p>
        </p:txBody>
      </p:sp>
    </p:spTree>
    <p:extLst>
      <p:ext uri="{BB962C8B-B14F-4D97-AF65-F5344CB8AC3E}">
        <p14:creationId xmlns:p14="http://schemas.microsoft.com/office/powerpoint/2010/main" val="42688235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787A-1FE6-6877-555A-0398537CBDB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AD1471A-37F1-F168-60C6-B2A46B0ACC6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CF8C0D-790E-1DA4-8A74-B98B0A82926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Use:</a:t>
            </a:r>
          </a:p>
          <a:p>
            <a:pPr algn="ctr" rtl="0">
              <a:lnSpc>
                <a:spcPct val="150000"/>
              </a:lnSpc>
            </a:pPr>
            <a:r>
              <a:rPr lang="el-GR" sz="2000">
                <a:solidFill>
                  <a:srgbClr val="000000"/>
                </a:solidFill>
                <a:latin typeface="Open Sans" panose="020B0606030504020204" pitchFamily="34" charset="0"/>
              </a:rPr>
              <a:t>Necessary for joining the Covenant of Mayors.</a:t>
            </a:r>
          </a:p>
          <a:p>
            <a:pPr algn="ctr" rtl="0">
              <a:lnSpc>
                <a:spcPct val="150000"/>
              </a:lnSpc>
            </a:pPr>
            <a:r>
              <a:rPr lang="el-GR" sz="2000">
                <a:solidFill>
                  <a:srgbClr val="000000"/>
                </a:solidFill>
                <a:latin typeface="Open Sans" panose="020B0606030504020204" pitchFamily="34" charset="0"/>
              </a:rPr>
              <a:t>It is linked to SDAEK/SECAP.</a:t>
            </a:r>
          </a:p>
          <a:p>
            <a:pPr algn="ctr" rtl="0">
              <a:lnSpc>
                <a:spcPct val="150000"/>
              </a:lnSpc>
            </a:pPr>
            <a:r>
              <a:rPr lang="el-GR" sz="2000">
                <a:solidFill>
                  <a:srgbClr val="000000"/>
                </a:solidFill>
                <a:latin typeface="Open Sans" panose="020B0606030504020204" pitchFamily="34" charset="0"/>
              </a:rPr>
              <a:t>Compliant with IPCC standards, uses MyCovenant Platform tools.</a:t>
            </a:r>
          </a:p>
          <a:p>
            <a:pPr algn="ctr" rtl="0">
              <a:lnSpc>
                <a:spcPct val="150000"/>
              </a:lnSpc>
            </a:pPr>
            <a:r>
              <a:rPr lang="el-GR" sz="2000">
                <a:solidFill>
                  <a:srgbClr val="000000"/>
                </a:solidFill>
                <a:latin typeface="Open Sans" panose="020B0606030504020204" pitchFamily="34" charset="0"/>
              </a:rPr>
              <a:t>Climate-ADAPT &amp; Urban Adaptation Support Tool</a:t>
            </a:r>
          </a:p>
          <a:p>
            <a:pPr algn="ctr" rtl="0">
              <a:lnSpc>
                <a:spcPct val="150000"/>
              </a:lnSpc>
            </a:pPr>
            <a:r>
              <a:rPr lang="el-GR" sz="2000">
                <a:solidFill>
                  <a:srgbClr val="000000"/>
                </a:solidFill>
                <a:latin typeface="Open Sans" panose="020B0606030504020204" pitchFamily="34" charset="0"/>
              </a:rPr>
              <a:t>Climate-ADAPT: Official EU portal for climate change adaptation, includes:</a:t>
            </a:r>
          </a:p>
          <a:p>
            <a:pPr algn="ctr" rtl="0">
              <a:lnSpc>
                <a:spcPct val="150000"/>
              </a:lnSpc>
            </a:pPr>
            <a:r>
              <a:rPr lang="el-GR" sz="2000">
                <a:solidFill>
                  <a:srgbClr val="000000"/>
                </a:solidFill>
                <a:latin typeface="Open Sans" panose="020B0606030504020204" pitchFamily="34" charset="0"/>
              </a:rPr>
              <a:t>Vulnerability and risk maps (RCP4.5, RCP8.5).</a:t>
            </a:r>
          </a:p>
          <a:p>
            <a:pPr algn="ctr" rtl="0">
              <a:lnSpc>
                <a:spcPct val="150000"/>
              </a:lnSpc>
            </a:pPr>
            <a:r>
              <a:rPr lang="el-GR" sz="2000">
                <a:solidFill>
                  <a:srgbClr val="000000"/>
                </a:solidFill>
                <a:latin typeface="Open Sans" panose="020B0606030504020204" pitchFamily="34" charset="0"/>
              </a:rPr>
              <a:t>Good practices, guides, case studies.</a:t>
            </a:r>
          </a:p>
          <a:p>
            <a:pPr algn="ctr" rtl="0">
              <a:lnSpc>
                <a:spcPct val="150000"/>
              </a:lnSpc>
            </a:pPr>
            <a:r>
              <a:rPr lang="el-GR" sz="2000">
                <a:solidFill>
                  <a:srgbClr val="000000"/>
                </a:solidFill>
                <a:latin typeface="Open Sans" panose="020B0606030504020204" pitchFamily="34" charset="0"/>
              </a:rPr>
              <a:t>Vulnerability indicators in health, infrastructure, agriculture, coastal areas.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8A21627-DA0B-EB10-C938-109AF2092D85}"/>
              </a:ext>
            </a:extLst>
          </p:cNvPr>
          <p:cNvSpPr>
            <a:spLocks noGrp="1"/>
          </p:cNvSpPr>
          <p:nvPr>
            <p:ph type="sldNum" sz="quarter" idx="5"/>
          </p:nvPr>
        </p:nvSpPr>
        <p:spPr/>
        <p:txBody>
          <a:bodyPr/>
          <a:lstStyle/>
          <a:p>
            <a:pPr algn="l" rtl="0"/>
            <a:fld id="{0803DA13-78E3-4271-9A8A-C6991F53D5AB}" type="slidenum">
              <a:rPr lang="el-GR" smtClean="0"/>
              <a:t>87</a:t>
            </a:fld>
            <a:endParaRPr lang="el-GR"/>
          </a:p>
        </p:txBody>
      </p:sp>
    </p:spTree>
    <p:extLst>
      <p:ext uri="{BB962C8B-B14F-4D97-AF65-F5344CB8AC3E}">
        <p14:creationId xmlns:p14="http://schemas.microsoft.com/office/powerpoint/2010/main" val="29302414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11A67-F1FA-86A1-36B9-7A1AA39753E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6D0E75-FFEB-9D56-C013-908DC764C12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D8E728A-4174-E200-B605-35EB144760C9}"/>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Urban Adaptation Support Tool: Tool for municipalities with instructions for:</a:t>
            </a:r>
          </a:p>
          <a:p>
            <a:pPr algn="ctr" rtl="0">
              <a:lnSpc>
                <a:spcPct val="150000"/>
              </a:lnSpc>
            </a:pPr>
            <a:r>
              <a:rPr lang="el-GR" sz="2000">
                <a:solidFill>
                  <a:srgbClr val="000000"/>
                </a:solidFill>
                <a:latin typeface="Open Sans" panose="020B0606030504020204" pitchFamily="34" charset="0"/>
              </a:rPr>
              <a:t>Risk analysis.</a:t>
            </a:r>
          </a:p>
          <a:p>
            <a:pPr algn="ctr" rtl="0">
              <a:lnSpc>
                <a:spcPct val="150000"/>
              </a:lnSpc>
            </a:pPr>
            <a:r>
              <a:rPr lang="el-GR" sz="2000">
                <a:solidFill>
                  <a:srgbClr val="000000"/>
                </a:solidFill>
                <a:latin typeface="Open Sans" panose="020B0606030504020204" pitchFamily="34" charset="0"/>
              </a:rPr>
              <a:t>Hierarchy of vulnerabilities.</a:t>
            </a:r>
          </a:p>
          <a:p>
            <a:pPr algn="ctr" rtl="0">
              <a:lnSpc>
                <a:spcPct val="150000"/>
              </a:lnSpc>
            </a:pPr>
            <a:r>
              <a:rPr lang="el-GR" sz="2000">
                <a:solidFill>
                  <a:srgbClr val="000000"/>
                </a:solidFill>
                <a:latin typeface="Open Sans" panose="020B0606030504020204" pitchFamily="34" charset="0"/>
              </a:rPr>
              <a:t>Selection of adaptive interventions.</a:t>
            </a:r>
          </a:p>
          <a:p>
            <a:pPr algn="ctr" rtl="0">
              <a:lnSpc>
                <a:spcPct val="150000"/>
              </a:lnSpc>
            </a:pPr>
            <a:r>
              <a:rPr lang="el-GR" sz="2000">
                <a:solidFill>
                  <a:srgbClr val="000000"/>
                </a:solidFill>
                <a:latin typeface="Open Sans" panose="020B0606030504020204" pitchFamily="34" charset="0"/>
              </a:rPr>
              <a:t>Monitoring and evaluation of measures.</a:t>
            </a:r>
          </a:p>
          <a:p>
            <a:pPr algn="ctr" rtl="0">
              <a:lnSpc>
                <a:spcPct val="150000"/>
              </a:lnSpc>
            </a:pPr>
            <a:r>
              <a:rPr lang="el-GR" sz="2000">
                <a:solidFill>
                  <a:srgbClr val="000000"/>
                </a:solidFill>
                <a:latin typeface="Open Sans" panose="020B0606030504020204" pitchFamily="34" charset="0"/>
              </a:rPr>
              <a:t>Use: Ideal for medium/small municipalities without scientific support.</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D9234D0-7945-3EA2-BAF4-677AC7D7CED2}"/>
              </a:ext>
            </a:extLst>
          </p:cNvPr>
          <p:cNvSpPr>
            <a:spLocks noGrp="1"/>
          </p:cNvSpPr>
          <p:nvPr>
            <p:ph type="sldNum" sz="quarter" idx="5"/>
          </p:nvPr>
        </p:nvSpPr>
        <p:spPr/>
        <p:txBody>
          <a:bodyPr/>
          <a:lstStyle/>
          <a:p>
            <a:pPr algn="l" rtl="0"/>
            <a:fld id="{0803DA13-78E3-4271-9A8A-C6991F53D5AB}" type="slidenum">
              <a:rPr lang="el-GR" smtClean="0"/>
              <a:t>88</a:t>
            </a:fld>
            <a:endParaRPr lang="el-GR"/>
          </a:p>
        </p:txBody>
      </p:sp>
    </p:spTree>
    <p:extLst>
      <p:ext uri="{BB962C8B-B14F-4D97-AF65-F5344CB8AC3E}">
        <p14:creationId xmlns:p14="http://schemas.microsoft.com/office/powerpoint/2010/main" val="10150801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FF9BA-850E-8382-5DBA-77BA5FB5837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F20C1F-B719-3557-5A48-0F6C426B3CB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52E6FE7-D057-DCDB-E19F-90B431298063}"/>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Vulnerability and Vulnerability Indicators: Analysis and Application</a:t>
            </a:r>
          </a:p>
          <a:p>
            <a:pPr algn="ctr" rtl="0">
              <a:lnSpc>
                <a:spcPct val="150000"/>
              </a:lnSpc>
            </a:pPr>
            <a:r>
              <a:rPr lang="el-GR" sz="2000">
                <a:solidFill>
                  <a:srgbClr val="000000"/>
                </a:solidFill>
                <a:latin typeface="Open Sans" panose="020B0606030504020204" pitchFamily="34" charset="0"/>
              </a:rPr>
              <a:t>A fundamental tool for climate risk analysis, they capture:</a:t>
            </a:r>
          </a:p>
          <a:p>
            <a:pPr algn="ctr" rtl="0">
              <a:lnSpc>
                <a:spcPct val="150000"/>
              </a:lnSpc>
            </a:pPr>
            <a:r>
              <a:rPr lang="el-GR" sz="2000">
                <a:solidFill>
                  <a:srgbClr val="000000"/>
                </a:solidFill>
                <a:latin typeface="Open Sans" panose="020B0606030504020204" pitchFamily="34" charset="0"/>
              </a:rPr>
              <a:t>Who and where are most affected?</a:t>
            </a:r>
          </a:p>
          <a:p>
            <a:pPr algn="ctr" rtl="0">
              <a:lnSpc>
                <a:spcPct val="150000"/>
              </a:lnSpc>
            </a:pPr>
            <a:r>
              <a:rPr lang="el-GR" sz="2000">
                <a:solidFill>
                  <a:srgbClr val="000000"/>
                </a:solidFill>
                <a:latin typeface="Open Sans" panose="020B0606030504020204" pitchFamily="34" charset="0"/>
              </a:rPr>
              <a:t>Physical exposure and social, economic, spatial parameters.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CE9F1607-AA8D-C0B7-7030-722707FFC2EF}"/>
              </a:ext>
            </a:extLst>
          </p:cNvPr>
          <p:cNvSpPr>
            <a:spLocks noGrp="1"/>
          </p:cNvSpPr>
          <p:nvPr>
            <p:ph type="sldNum" sz="quarter" idx="5"/>
          </p:nvPr>
        </p:nvSpPr>
        <p:spPr/>
        <p:txBody>
          <a:bodyPr/>
          <a:lstStyle/>
          <a:p>
            <a:pPr algn="l" rtl="0"/>
            <a:fld id="{0803DA13-78E3-4271-9A8A-C6991F53D5AB}" type="slidenum">
              <a:rPr lang="el-GR" smtClean="0"/>
              <a:t>89</a:t>
            </a:fld>
            <a:endParaRPr lang="el-GR"/>
          </a:p>
        </p:txBody>
      </p:sp>
    </p:spTree>
    <p:extLst>
      <p:ext uri="{BB962C8B-B14F-4D97-AF65-F5344CB8AC3E}">
        <p14:creationId xmlns:p14="http://schemas.microsoft.com/office/powerpoint/2010/main" val="10210266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FD222-067C-7253-CF61-56932171987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0B26D4-6795-B075-31CE-24481A7F63D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4C1A714-AF62-36F6-394A-DD028C4FE84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Socioeconomic Indicators Related to social/economic vulnerability, e.g.:</a:t>
            </a:r>
          </a:p>
          <a:p>
            <a:pPr algn="ctr" rtl="0">
              <a:lnSpc>
                <a:spcPct val="150000"/>
              </a:lnSpc>
            </a:pPr>
            <a:r>
              <a:rPr lang="el-GR" sz="2000">
                <a:solidFill>
                  <a:srgbClr val="000000"/>
                </a:solidFill>
                <a:latin typeface="Open Sans" panose="020B0606030504020204" pitchFamily="34" charset="0"/>
              </a:rPr>
              <a:t>Percentage of elderly people (&gt;65 years old): Vulnerable to heat waves, reduced mobility, chronic diseases.</a:t>
            </a:r>
          </a:p>
          <a:p>
            <a:pPr algn="ctr" rtl="0">
              <a:lnSpc>
                <a:spcPct val="150000"/>
              </a:lnSpc>
            </a:pPr>
            <a:r>
              <a:rPr lang="el-GR" sz="2000">
                <a:solidFill>
                  <a:srgbClr val="000000"/>
                </a:solidFill>
                <a:latin typeface="Open Sans" panose="020B0606030504020204" pitchFamily="34" charset="0"/>
              </a:rPr>
              <a:t>Poverty/income level: Limited resources for protection (e.g. insulation, air conditioning).</a:t>
            </a:r>
          </a:p>
          <a:p>
            <a:pPr algn="ctr" rtl="0">
              <a:lnSpc>
                <a:spcPct val="150000"/>
              </a:lnSpc>
            </a:pPr>
            <a:r>
              <a:rPr lang="el-GR" sz="2000">
                <a:solidFill>
                  <a:srgbClr val="000000"/>
                </a:solidFill>
                <a:latin typeface="Open Sans" panose="020B0606030504020204" pitchFamily="34" charset="0"/>
              </a:rPr>
              <a:t>Education/access to information: Affects risk understanding and response.</a:t>
            </a:r>
          </a:p>
          <a:p>
            <a:pPr algn="ctr" rtl="0">
              <a:lnSpc>
                <a:spcPct val="150000"/>
              </a:lnSpc>
            </a:pPr>
            <a:r>
              <a:rPr lang="el-GR" sz="2000">
                <a:solidFill>
                  <a:srgbClr val="000000"/>
                </a:solidFill>
                <a:latin typeface="Open Sans" panose="020B0606030504020204" pitchFamily="34" charset="0"/>
              </a:rPr>
              <a:t>Access to services (health, transportation): Increases risk if it is limited.</a:t>
            </a:r>
          </a:p>
          <a:p>
            <a:pPr algn="ctr" rtl="0">
              <a:lnSpc>
                <a:spcPct val="150000"/>
              </a:lnSpc>
            </a:pPr>
            <a:r>
              <a:rPr lang="el-GR" sz="2000">
                <a:solidFill>
                  <a:srgbClr val="000000"/>
                </a:solidFill>
                <a:latin typeface="Open Sans" panose="020B0606030504020204" pitchFamily="34" charset="0"/>
              </a:rPr>
              <a:t>Example: In Athens, West Attica has higher vulnerability indices due to low income and limited access to health services (NAA, 2023).</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5546B877-B312-26CD-8268-CA40BD9C9B6B}"/>
              </a:ext>
            </a:extLst>
          </p:cNvPr>
          <p:cNvSpPr>
            <a:spLocks noGrp="1"/>
          </p:cNvSpPr>
          <p:nvPr>
            <p:ph type="sldNum" sz="quarter" idx="5"/>
          </p:nvPr>
        </p:nvSpPr>
        <p:spPr/>
        <p:txBody>
          <a:bodyPr/>
          <a:lstStyle/>
          <a:p>
            <a:pPr algn="l" rtl="0"/>
            <a:fld id="{0803DA13-78E3-4271-9A8A-C6991F53D5AB}" type="slidenum">
              <a:rPr lang="el-GR" smtClean="0"/>
              <a:t>90</a:t>
            </a:fld>
            <a:endParaRPr lang="el-GR"/>
          </a:p>
        </p:txBody>
      </p:sp>
    </p:spTree>
    <p:extLst>
      <p:ext uri="{BB962C8B-B14F-4D97-AF65-F5344CB8AC3E}">
        <p14:creationId xmlns:p14="http://schemas.microsoft.com/office/powerpoint/2010/main" val="258747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A90A-61AF-7F81-A43B-9C627F58827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04B15A6-6AF5-9355-428C-C3CD8F89E51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3339FC-AAFE-867C-B9F1-9EA0545B5EC5}"/>
              </a:ext>
            </a:extLst>
          </p:cNvPr>
          <p:cNvSpPr>
            <a:spLocks noGrp="1"/>
          </p:cNvSpPr>
          <p:nvPr>
            <p:ph type="body" idx="1"/>
          </p:nvPr>
        </p:nvSpPr>
        <p:spPr/>
        <p:txBody>
          <a:bodyPr/>
          <a:lstStyle/>
          <a:p>
            <a:pPr algn="ctr" rtl="0">
              <a:lnSpc>
                <a:spcPct val="150000"/>
              </a:lnSpc>
            </a:pPr>
            <a:r>
              <a:rPr lang="el-GR" sz="2000" dirty="0">
                <a:solidFill>
                  <a:srgbClr val="000000"/>
                </a:solidFill>
                <a:latin typeface="Open Sans" panose="020B0606030504020204" pitchFamily="34" charset="0"/>
              </a:rPr>
              <a:t>Climate Change Adaptation and Mitigation in Local Government</a:t>
            </a:r>
          </a:p>
          <a:p>
            <a:pPr algn="ctr" rtl="0">
              <a:lnSpc>
                <a:spcPct val="150000"/>
              </a:lnSpc>
            </a:pPr>
            <a:r>
              <a:rPr lang="el-GR" sz="2000" dirty="0">
                <a:solidFill>
                  <a:srgbClr val="000000"/>
                </a:solidFill>
                <a:latin typeface="Open Sans" panose="020B0606030504020204" pitchFamily="34" charset="0"/>
              </a:rPr>
              <a:t>----------------------------------------</a:t>
            </a:r>
          </a:p>
          <a:p>
            <a:pPr algn="ctr" rtl="0">
              <a:lnSpc>
                <a:spcPct val="150000"/>
              </a:lnSpc>
            </a:pPr>
            <a:r>
              <a:rPr lang="el-GR" sz="2000" b="1" dirty="0">
                <a:solidFill>
                  <a:srgbClr val="000000"/>
                </a:solidFill>
                <a:latin typeface="Open Sans" panose="020B0606030504020204" pitchFamily="34" charset="0"/>
              </a:rPr>
              <a:t>Expectations</a:t>
            </a:r>
            <a:r>
              <a:rPr lang="el-GR" sz="2000" dirty="0">
                <a:solidFill>
                  <a:srgbClr val="000000"/>
                </a:solidFill>
                <a:latin typeface="Open Sans" panose="020B0606030504020204" pitchFamily="34" charset="0"/>
              </a:rPr>
              <a:t>Results Understanding scientific and institutional frameworks:</a:t>
            </a:r>
          </a:p>
          <a:p>
            <a:pPr algn="ctr" rtl="0">
              <a:lnSpc>
                <a:spcPct val="150000"/>
              </a:lnSpc>
            </a:pPr>
            <a:r>
              <a:rPr lang="el-GR" sz="2000" dirty="0">
                <a:solidFill>
                  <a:srgbClr val="000000"/>
                </a:solidFill>
                <a:latin typeface="Open Sans" panose="020B0606030504020204" pitchFamily="34" charset="0"/>
              </a:rPr>
              <a:t>Learners gain a deep understanding of the scientific concepts of climate change, such as the increase in average temperature (+1.1°C globally, IPCC 2023) and the impacts at the local level (e.g. 30% increase in heat waves in Greece, 2000-2020).</a:t>
            </a:r>
          </a:p>
          <a:p>
            <a:pPr algn="ctr" rtl="0">
              <a:lnSpc>
                <a:spcPct val="150000"/>
              </a:lnSpc>
            </a:pPr>
            <a:r>
              <a:rPr lang="el-GR" sz="2000" dirty="0">
                <a:solidFill>
                  <a:srgbClr val="000000"/>
                </a:solidFill>
                <a:latin typeface="Open Sans" panose="020B0606030504020204" pitchFamily="34" charset="0"/>
              </a:rPr>
              <a:t>Familiarity with national policies (e.g. ESPKA, Law 4936/2022) and European guidelines, such as the EU Strategy for Adaptation and</a:t>
            </a:r>
            <a:r>
              <a:rPr lang="el-GR" sz="2000" dirty="0" err="1">
                <a:solidFill>
                  <a:srgbClr val="000000"/>
                </a:solidFill>
                <a:latin typeface="Open Sans" panose="020B0606030504020204" pitchFamily="34" charset="0"/>
              </a:rPr>
              <a:t>Fit</a:t>
            </a:r>
            <a:r>
              <a:rPr lang="el-GR" sz="2000" dirty="0">
                <a:solidFill>
                  <a:srgbClr val="000000"/>
                </a:solidFill>
                <a:latin typeface="Open Sans" panose="020B0606030504020204" pitchFamily="34" charset="0"/>
              </a:rPr>
              <a:t>for 55.</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F866E9E-090D-B0D1-BAA5-0DC2D544CE00}"/>
              </a:ext>
            </a:extLst>
          </p:cNvPr>
          <p:cNvSpPr>
            <a:spLocks noGrp="1"/>
          </p:cNvSpPr>
          <p:nvPr>
            <p:ph type="sldNum" sz="quarter" idx="5"/>
          </p:nvPr>
        </p:nvSpPr>
        <p:spPr/>
        <p:txBody>
          <a:bodyPr/>
          <a:lstStyle/>
          <a:p>
            <a:pPr algn="l" rtl="0"/>
            <a:fld id="{0803DA13-78E3-4271-9A8A-C6991F53D5AB}" type="slidenum">
              <a:rPr lang="el-GR" smtClean="0"/>
              <a:t>10</a:t>
            </a:fld>
            <a:endParaRPr lang="el-GR"/>
          </a:p>
        </p:txBody>
      </p:sp>
    </p:spTree>
    <p:extLst>
      <p:ext uri="{BB962C8B-B14F-4D97-AF65-F5344CB8AC3E}">
        <p14:creationId xmlns:p14="http://schemas.microsoft.com/office/powerpoint/2010/main" val="39040617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DABE1-E7A6-397F-F869-FBB26A09EEC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EDECC88-8C6E-18C4-2CFC-1BD8B9FCD05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4574F38-9F4E-EB82-8C97-E6009414E9A4}"/>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Health Indicators Focus on health vulnerability, e.g.:</a:t>
            </a:r>
          </a:p>
          <a:p>
            <a:pPr algn="ctr" rtl="0">
              <a:lnSpc>
                <a:spcPct val="150000"/>
              </a:lnSpc>
            </a:pPr>
            <a:r>
              <a:rPr lang="el-GR" sz="2000">
                <a:solidFill>
                  <a:srgbClr val="000000"/>
                </a:solidFill>
                <a:latin typeface="Open Sans" panose="020B0606030504020204" pitchFamily="34" charset="0"/>
              </a:rPr>
              <a:t>Chronically ill (respiratory, cardiovascular): Vulnerable to extreme temperatures, pollution.</a:t>
            </a:r>
          </a:p>
          <a:p>
            <a:pPr algn="ctr" rtl="0">
              <a:lnSpc>
                <a:spcPct val="150000"/>
              </a:lnSpc>
            </a:pPr>
            <a:r>
              <a:rPr lang="el-GR" sz="2000">
                <a:solidFill>
                  <a:srgbClr val="000000"/>
                </a:solidFill>
                <a:latin typeface="Open Sans" panose="020B0606030504020204" pitchFamily="34" charset="0"/>
              </a:rPr>
              <a:t>Diseases exacerbated by climate change:</a:t>
            </a:r>
          </a:p>
          <a:p>
            <a:pPr algn="ctr" rtl="0">
              <a:lnSpc>
                <a:spcPct val="150000"/>
              </a:lnSpc>
            </a:pPr>
            <a:r>
              <a:rPr lang="el-GR" sz="2000">
                <a:solidFill>
                  <a:srgbClr val="000000"/>
                </a:solidFill>
                <a:latin typeface="Open Sans" panose="020B0606030504020204" pitchFamily="34" charset="0"/>
              </a:rPr>
              <a:t>Heatstroke during heat waves.</a:t>
            </a:r>
          </a:p>
          <a:p>
            <a:pPr algn="ctr" rtl="0">
              <a:lnSpc>
                <a:spcPct val="150000"/>
              </a:lnSpc>
            </a:pPr>
            <a:r>
              <a:rPr lang="el-GR" sz="2000">
                <a:solidFill>
                  <a:srgbClr val="000000"/>
                </a:solidFill>
                <a:latin typeface="Open Sans" panose="020B0606030504020204" pitchFamily="34" charset="0"/>
              </a:rPr>
              <a:t>Respiratory problems in areas with poor air quality.</a:t>
            </a:r>
          </a:p>
          <a:p>
            <a:pPr algn="ctr" rtl="0">
              <a:lnSpc>
                <a:spcPct val="150000"/>
              </a:lnSpc>
            </a:pPr>
            <a:r>
              <a:rPr lang="el-GR" sz="2000">
                <a:solidFill>
                  <a:srgbClr val="000000"/>
                </a:solidFill>
                <a:latin typeface="Open Sans" panose="020B0606030504020204" pitchFamily="34" charset="0"/>
              </a:rPr>
              <a:t>Mental health: Affected by natural disasters (floods, fires).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5EACE4C-E2A8-3AB0-BC2F-E11DBB95114C}"/>
              </a:ext>
            </a:extLst>
          </p:cNvPr>
          <p:cNvSpPr>
            <a:spLocks noGrp="1"/>
          </p:cNvSpPr>
          <p:nvPr>
            <p:ph type="sldNum" sz="quarter" idx="5"/>
          </p:nvPr>
        </p:nvSpPr>
        <p:spPr/>
        <p:txBody>
          <a:bodyPr/>
          <a:lstStyle/>
          <a:p>
            <a:pPr algn="l" rtl="0"/>
            <a:fld id="{0803DA13-78E3-4271-9A8A-C6991F53D5AB}" type="slidenum">
              <a:rPr lang="el-GR" smtClean="0"/>
              <a:t>91</a:t>
            </a:fld>
            <a:endParaRPr lang="el-GR"/>
          </a:p>
        </p:txBody>
      </p:sp>
    </p:spTree>
    <p:extLst>
      <p:ext uri="{BB962C8B-B14F-4D97-AF65-F5344CB8AC3E}">
        <p14:creationId xmlns:p14="http://schemas.microsoft.com/office/powerpoint/2010/main" val="17578002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6FCA3-39BC-11F7-E50A-0CA59A29FF5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551539-FC65-F146-DA9B-D0CEB8B352A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379AB77-A9D4-CFD5-479A-4EC17C22248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Urban Vulnerability Indicators</a:t>
            </a:r>
          </a:p>
          <a:p>
            <a:pPr algn="ctr" rtl="0">
              <a:lnSpc>
                <a:spcPct val="150000"/>
              </a:lnSpc>
            </a:pPr>
            <a:r>
              <a:rPr lang="el-GR" sz="2000">
                <a:solidFill>
                  <a:srgbClr val="000000"/>
                </a:solidFill>
                <a:latin typeface="Open Sans" panose="020B0606030504020204" pitchFamily="34" charset="0"/>
              </a:rPr>
              <a:t>They highlight physical/structural vulnerability of the urban environment, e.g.:</a:t>
            </a:r>
          </a:p>
          <a:p>
            <a:pPr algn="ctr" rtl="0">
              <a:lnSpc>
                <a:spcPct val="150000"/>
              </a:lnSpc>
            </a:pPr>
            <a:r>
              <a:rPr lang="el-GR" sz="2000">
                <a:solidFill>
                  <a:srgbClr val="000000"/>
                </a:solidFill>
                <a:latin typeface="Open Sans" panose="020B0606030504020204" pitchFamily="34" charset="0"/>
              </a:rPr>
              <a:t>Building density: Increases thermal stress.</a:t>
            </a:r>
          </a:p>
          <a:p>
            <a:pPr algn="ctr" rtl="0">
              <a:lnSpc>
                <a:spcPct val="150000"/>
              </a:lnSpc>
            </a:pPr>
            <a:r>
              <a:rPr lang="el-GR" sz="2000">
                <a:solidFill>
                  <a:srgbClr val="000000"/>
                </a:solidFill>
                <a:latin typeface="Open Sans" panose="020B0606030504020204" pitchFamily="34" charset="0"/>
              </a:rPr>
              <a:t>Lack of greenery/shading: Intensifies the risk of heat island.</a:t>
            </a:r>
          </a:p>
          <a:p>
            <a:pPr algn="ctr" rtl="0">
              <a:lnSpc>
                <a:spcPct val="150000"/>
              </a:lnSpc>
            </a:pPr>
            <a:r>
              <a:rPr lang="el-GR" sz="2000">
                <a:solidFill>
                  <a:srgbClr val="000000"/>
                </a:solidFill>
                <a:latin typeface="Open Sans" panose="020B0606030504020204" pitchFamily="34" charset="0"/>
              </a:rPr>
              <a:t>Poor construction quality: Buildings without insulation intensify the effects.</a:t>
            </a:r>
          </a:p>
          <a:p>
            <a:pPr algn="ctr" rtl="0">
              <a:lnSpc>
                <a:spcPct val="150000"/>
              </a:lnSpc>
            </a:pPr>
            <a:r>
              <a:rPr lang="el-GR" sz="2000">
                <a:solidFill>
                  <a:srgbClr val="000000"/>
                </a:solidFill>
                <a:latin typeface="Open Sans" panose="020B0606030504020204" pitchFamily="34" charset="0"/>
              </a:rPr>
              <a:t>Urban microclimate: Urban morphology affects air flow, heat accumulation.</a:t>
            </a:r>
          </a:p>
          <a:p>
            <a:pPr algn="ctr" rtl="0">
              <a:lnSpc>
                <a:spcPct val="150000"/>
              </a:lnSpc>
            </a:pPr>
            <a:r>
              <a:rPr lang="el-GR" sz="2000">
                <a:solidFill>
                  <a:srgbClr val="000000"/>
                </a:solidFill>
                <a:latin typeface="Open Sans" panose="020B0606030504020204" pitchFamily="34" charset="0"/>
              </a:rPr>
              <a:t>UHI (Urban Heat Island) Index: Depicts temperature differences of urban/semi-urban areas, guides urban revitalization measures (e.g. planting, water features).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021C09AA-8E71-9484-C938-5EB00910FB34}"/>
              </a:ext>
            </a:extLst>
          </p:cNvPr>
          <p:cNvSpPr>
            <a:spLocks noGrp="1"/>
          </p:cNvSpPr>
          <p:nvPr>
            <p:ph type="sldNum" sz="quarter" idx="5"/>
          </p:nvPr>
        </p:nvSpPr>
        <p:spPr/>
        <p:txBody>
          <a:bodyPr/>
          <a:lstStyle/>
          <a:p>
            <a:pPr algn="l" rtl="0"/>
            <a:fld id="{0803DA13-78E3-4271-9A8A-C6991F53D5AB}" type="slidenum">
              <a:rPr lang="el-GR" smtClean="0"/>
              <a:t>92</a:t>
            </a:fld>
            <a:endParaRPr lang="el-GR"/>
          </a:p>
        </p:txBody>
      </p:sp>
    </p:spTree>
    <p:extLst>
      <p:ext uri="{BB962C8B-B14F-4D97-AF65-F5344CB8AC3E}">
        <p14:creationId xmlns:p14="http://schemas.microsoft.com/office/powerpoint/2010/main" val="36865063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FD7D9-DB2C-F3B9-54AD-E2CA0EE3D5E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B426D43-FEAE-2893-755E-5882A55B59D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F5F89A3-FD0C-4181-675E-94DADFB4EAAF}"/>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Composite Indicators Combine individual indicators for an overall vulnerability score, e.g.:</a:t>
            </a:r>
          </a:p>
          <a:p>
            <a:pPr algn="ctr" rtl="0">
              <a:lnSpc>
                <a:spcPct val="150000"/>
              </a:lnSpc>
            </a:pPr>
            <a:r>
              <a:rPr lang="el-GR" sz="2000">
                <a:solidFill>
                  <a:srgbClr val="000000"/>
                </a:solidFill>
                <a:latin typeface="Open Sans" panose="020B0606030504020204" pitchFamily="34" charset="0"/>
              </a:rPr>
              <a:t>Climate Vulnerability Index (CVI): Combines exposure, vulnerability, and response capacity.</a:t>
            </a:r>
          </a:p>
          <a:p>
            <a:pPr algn="ctr" rtl="0">
              <a:lnSpc>
                <a:spcPct val="150000"/>
              </a:lnSpc>
            </a:pPr>
            <a:r>
              <a:rPr lang="el-GR" sz="2000">
                <a:solidFill>
                  <a:srgbClr val="000000"/>
                </a:solidFill>
                <a:latin typeface="Open Sans" panose="020B0606030504020204" pitchFamily="34" charset="0"/>
              </a:rPr>
              <a:t>Environmental Justice Index: Focuses on the fair distribution of environmental pressures.</a:t>
            </a:r>
          </a:p>
          <a:p>
            <a:pPr algn="ctr" rtl="0">
              <a:lnSpc>
                <a:spcPct val="150000"/>
              </a:lnSpc>
            </a:pPr>
            <a:r>
              <a:rPr lang="el-GR" sz="2000">
                <a:solidFill>
                  <a:srgbClr val="000000"/>
                </a:solidFill>
                <a:latin typeface="Open Sans" panose="020B0606030504020204" pitchFamily="34" charset="0"/>
              </a:rPr>
              <a:t>Index for Risk Management (INFORM): Application for natural/man-made disasters.</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3E405F75-3713-D8FE-3204-CFA8786F355F}"/>
              </a:ext>
            </a:extLst>
          </p:cNvPr>
          <p:cNvSpPr>
            <a:spLocks noGrp="1"/>
          </p:cNvSpPr>
          <p:nvPr>
            <p:ph type="sldNum" sz="quarter" idx="5"/>
          </p:nvPr>
        </p:nvSpPr>
        <p:spPr/>
        <p:txBody>
          <a:bodyPr/>
          <a:lstStyle/>
          <a:p>
            <a:pPr algn="l" rtl="0"/>
            <a:fld id="{0803DA13-78E3-4271-9A8A-C6991F53D5AB}" type="slidenum">
              <a:rPr lang="el-GR" smtClean="0"/>
              <a:t>93</a:t>
            </a:fld>
            <a:endParaRPr lang="el-GR"/>
          </a:p>
        </p:txBody>
      </p:sp>
    </p:spTree>
    <p:extLst>
      <p:ext uri="{BB962C8B-B14F-4D97-AF65-F5344CB8AC3E}">
        <p14:creationId xmlns:p14="http://schemas.microsoft.com/office/powerpoint/2010/main" val="2424192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ACE88-AE87-0838-2040-988253423B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751A857-3F1F-0DC2-7A21-3F782D1A75B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C39C352-67D1-5656-B80E-97AD9578256D}"/>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Use:</a:t>
            </a:r>
          </a:p>
          <a:p>
            <a:pPr algn="ctr" rtl="0">
              <a:lnSpc>
                <a:spcPct val="150000"/>
              </a:lnSpc>
            </a:pPr>
            <a:r>
              <a:rPr lang="el-GR" sz="2000">
                <a:solidFill>
                  <a:srgbClr val="000000"/>
                </a:solidFill>
                <a:latin typeface="Open Sans" panose="020B0606030504020204" pitchFamily="34" charset="0"/>
              </a:rPr>
              <a:t>Mapping of vulnerable zones (neighborhood, municipal unit).</a:t>
            </a:r>
          </a:p>
          <a:p>
            <a:pPr algn="ctr" rtl="0">
              <a:lnSpc>
                <a:spcPct val="150000"/>
              </a:lnSpc>
            </a:pPr>
            <a:r>
              <a:rPr lang="el-GR" sz="2000">
                <a:solidFill>
                  <a:srgbClr val="000000"/>
                </a:solidFill>
                <a:latin typeface="Open Sans" panose="020B0606030504020204" pitchFamily="34" charset="0"/>
              </a:rPr>
              <a:t>Comparison of areas within/between municipalities.</a:t>
            </a:r>
          </a:p>
          <a:p>
            <a:pPr algn="ctr" rtl="0">
              <a:lnSpc>
                <a:spcPct val="150000"/>
              </a:lnSpc>
            </a:pPr>
            <a:r>
              <a:rPr lang="el-GR" sz="2000">
                <a:solidFill>
                  <a:srgbClr val="000000"/>
                </a:solidFill>
                <a:latin typeface="Open Sans" panose="020B0606030504020204" pitchFamily="34" charset="0"/>
              </a:rPr>
              <a:t>Decision support for resource allocation.</a:t>
            </a:r>
          </a:p>
          <a:p>
            <a:pPr algn="ctr" rtl="0">
              <a:lnSpc>
                <a:spcPct val="150000"/>
              </a:lnSpc>
            </a:pPr>
            <a:endParaRPr lang="el-GR" sz="2000">
              <a:solidFill>
                <a:srgbClr val="000000"/>
              </a:solidFill>
              <a:latin typeface="Open Sans" panose="020B0606030504020204" pitchFamily="34" charset="0"/>
            </a:endParaRPr>
          </a:p>
          <a:p>
            <a:pPr algn="ctr" rtl="0">
              <a:lnSpc>
                <a:spcPct val="150000"/>
              </a:lnSpc>
            </a:pPr>
            <a:r>
              <a:rPr lang="el-GR" sz="2000">
                <a:solidFill>
                  <a:srgbClr val="000000"/>
                </a:solidFill>
                <a:latin typeface="Open Sans" panose="020B0606030504020204" pitchFamily="34" charset="0"/>
              </a:rPr>
              <a:t>EU application: ESPON Climate program provides risk/vulnerability maps for regions, a basis for local analyses.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8612B8A-5B62-9EC9-8110-B729D8561E6C}"/>
              </a:ext>
            </a:extLst>
          </p:cNvPr>
          <p:cNvSpPr>
            <a:spLocks noGrp="1"/>
          </p:cNvSpPr>
          <p:nvPr>
            <p:ph type="sldNum" sz="quarter" idx="5"/>
          </p:nvPr>
        </p:nvSpPr>
        <p:spPr/>
        <p:txBody>
          <a:bodyPr/>
          <a:lstStyle/>
          <a:p>
            <a:pPr algn="l" rtl="0"/>
            <a:fld id="{0803DA13-78E3-4271-9A8A-C6991F53D5AB}" type="slidenum">
              <a:rPr lang="el-GR" smtClean="0"/>
              <a:t>94</a:t>
            </a:fld>
            <a:endParaRPr lang="el-GR"/>
          </a:p>
        </p:txBody>
      </p:sp>
    </p:spTree>
    <p:extLst>
      <p:ext uri="{BB962C8B-B14F-4D97-AF65-F5344CB8AC3E}">
        <p14:creationId xmlns:p14="http://schemas.microsoft.com/office/powerpoint/2010/main" val="11479924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E15D-AEED-6A06-9DC1-C189DEAA688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DC33EB-1CCB-0678-1C1E-C58916A805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AA4ED6E-1580-4DB8-390D-AB297A544CC1}"/>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Significance and Policy Relevance Facilitate targeted planning: Identification of vulnerable groups/areas.</a:t>
            </a:r>
          </a:p>
          <a:p>
            <a:pPr algn="ctr" rtl="0">
              <a:lnSpc>
                <a:spcPct val="150000"/>
              </a:lnSpc>
            </a:pPr>
            <a:r>
              <a:rPr lang="el-GR" sz="2000">
                <a:solidFill>
                  <a:srgbClr val="000000"/>
                </a:solidFill>
                <a:latin typeface="Open Sans" panose="020B0606030504020204" pitchFamily="34" charset="0"/>
              </a:rPr>
              <a:t>They support social justice: They ensure inclusion of vulnerable populations.</a:t>
            </a:r>
          </a:p>
          <a:p>
            <a:pPr algn="ctr" rtl="0">
              <a:lnSpc>
                <a:spcPct val="150000"/>
              </a:lnSpc>
            </a:pPr>
            <a:r>
              <a:rPr lang="el-GR" sz="2000">
                <a:solidFill>
                  <a:srgbClr val="000000"/>
                </a:solidFill>
                <a:latin typeface="Open Sans" panose="020B0606030504020204" pitchFamily="34" charset="0"/>
              </a:rPr>
              <a:t>Basis for documentation of funding requests (LIFE, NSRF, Recovery Fund).</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6A71B5CA-2A12-F0B6-E77B-47E9D16111F9}"/>
              </a:ext>
            </a:extLst>
          </p:cNvPr>
          <p:cNvSpPr>
            <a:spLocks noGrp="1"/>
          </p:cNvSpPr>
          <p:nvPr>
            <p:ph type="sldNum" sz="quarter" idx="5"/>
          </p:nvPr>
        </p:nvSpPr>
        <p:spPr/>
        <p:txBody>
          <a:bodyPr/>
          <a:lstStyle/>
          <a:p>
            <a:pPr algn="l" rtl="0"/>
            <a:fld id="{0803DA13-78E3-4271-9A8A-C6991F53D5AB}" type="slidenum">
              <a:rPr lang="el-GR" smtClean="0"/>
              <a:t>95</a:t>
            </a:fld>
            <a:endParaRPr lang="el-GR"/>
          </a:p>
        </p:txBody>
      </p:sp>
    </p:spTree>
    <p:extLst>
      <p:ext uri="{BB962C8B-B14F-4D97-AF65-F5344CB8AC3E}">
        <p14:creationId xmlns:p14="http://schemas.microsoft.com/office/powerpoint/2010/main" val="24338243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B3E9-069B-C711-2264-AC851F415DC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CA2D4CC-37AC-2026-D3F7-476985CC043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0689D8-EA60-93C3-9D74-6A26F9E953F2}"/>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RCP and SSP Scenarios: What They Are and Why They Matter</a:t>
            </a:r>
          </a:p>
          <a:p>
            <a:pPr algn="ctr" rtl="0">
              <a:lnSpc>
                <a:spcPct val="150000"/>
              </a:lnSpc>
            </a:pPr>
            <a:r>
              <a:rPr lang="el-GR" sz="2000">
                <a:solidFill>
                  <a:srgbClr val="000000"/>
                </a:solidFill>
                <a:latin typeface="Open Sans" panose="020B0606030504020204" pitchFamily="34" charset="0"/>
              </a:rPr>
              <a:t>Essential for assessments of future climate conditions, they combine:</a:t>
            </a:r>
          </a:p>
          <a:p>
            <a:pPr algn="ctr" rtl="0">
              <a:lnSpc>
                <a:spcPct val="150000"/>
              </a:lnSpc>
            </a:pPr>
            <a:r>
              <a:rPr lang="el-GR" sz="2000">
                <a:solidFill>
                  <a:srgbClr val="000000"/>
                </a:solidFill>
                <a:latin typeface="Open Sans" panose="020B0606030504020204" pitchFamily="34" charset="0"/>
              </a:rPr>
              <a:t>RCP (Representative Concentration Pathways): Greenhouse gas concentration levels.</a:t>
            </a:r>
          </a:p>
          <a:p>
            <a:pPr algn="ctr" rtl="0">
              <a:lnSpc>
                <a:spcPct val="150000"/>
              </a:lnSpc>
            </a:pPr>
            <a:r>
              <a:rPr lang="el-GR" sz="2000">
                <a:solidFill>
                  <a:srgbClr val="000000"/>
                </a:solidFill>
                <a:latin typeface="Open Sans" panose="020B0606030504020204" pitchFamily="34" charset="0"/>
              </a:rPr>
              <a:t>SSP (Shared Socioeconomic Pathways): Socioeconomic developments.</a:t>
            </a:r>
          </a:p>
          <a:p>
            <a:pPr algn="ctr" rtl="0">
              <a:lnSpc>
                <a:spcPct val="150000"/>
              </a:lnSpc>
            </a:pPr>
            <a:r>
              <a:rPr lang="el-GR" sz="2000">
                <a:solidFill>
                  <a:srgbClr val="000000"/>
                </a:solidFill>
                <a:latin typeface="Open Sans" panose="020B0606030504020204" pitchFamily="34" charset="0"/>
              </a:rPr>
              <a:t>They were developed by IPCC, a basis for climate impact models.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22E92FB-CC77-EC25-8FA2-934015A8FE0D}"/>
              </a:ext>
            </a:extLst>
          </p:cNvPr>
          <p:cNvSpPr>
            <a:spLocks noGrp="1"/>
          </p:cNvSpPr>
          <p:nvPr>
            <p:ph type="sldNum" sz="quarter" idx="5"/>
          </p:nvPr>
        </p:nvSpPr>
        <p:spPr/>
        <p:txBody>
          <a:bodyPr/>
          <a:lstStyle/>
          <a:p>
            <a:pPr algn="l" rtl="0"/>
            <a:fld id="{0803DA13-78E3-4271-9A8A-C6991F53D5AB}" type="slidenum">
              <a:rPr lang="el-GR" smtClean="0"/>
              <a:t>96</a:t>
            </a:fld>
            <a:endParaRPr lang="el-GR"/>
          </a:p>
        </p:txBody>
      </p:sp>
    </p:spTree>
    <p:extLst>
      <p:ext uri="{BB962C8B-B14F-4D97-AF65-F5344CB8AC3E}">
        <p14:creationId xmlns:p14="http://schemas.microsoft.com/office/powerpoint/2010/main" val="2311102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AE4F7-8227-307A-9E63-FB8F3451E93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5978091-8E11-79E8-7B40-6CB955EB312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DBC5F8-7BCD-28A7-4162-E0622D93BA25}"/>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RCP Scenarios Describe greenhouse gas concentrations up to 2100, with radiative forcing (W/m²).</a:t>
            </a:r>
          </a:p>
          <a:p>
            <a:pPr algn="ctr" rtl="0">
              <a:lnSpc>
                <a:spcPct val="150000"/>
              </a:lnSpc>
            </a:pPr>
            <a:r>
              <a:rPr lang="el-GR" sz="2000">
                <a:solidFill>
                  <a:srgbClr val="000000"/>
                </a:solidFill>
                <a:latin typeface="Open Sans" panose="020B0606030504020204" pitchFamily="34" charset="0"/>
              </a:rPr>
              <a:t>They focus on shows, not political/social models.</a:t>
            </a:r>
          </a:p>
          <a:p>
            <a:pPr algn="ctr" rtl="0">
              <a:lnSpc>
                <a:spcPct val="150000"/>
              </a:lnSpc>
            </a:pPr>
            <a:r>
              <a:rPr lang="el-GR" sz="2000">
                <a:solidFill>
                  <a:srgbClr val="000000"/>
                </a:solidFill>
                <a:latin typeface="Open Sans" panose="020B0606030504020204" pitchFamily="34" charset="0"/>
              </a:rPr>
              <a:t>Categories:</a:t>
            </a:r>
          </a:p>
          <a:p>
            <a:pPr algn="ctr" rtl="0">
              <a:lnSpc>
                <a:spcPct val="150000"/>
              </a:lnSpc>
            </a:pPr>
            <a:r>
              <a:rPr lang="el-GR" sz="2000">
                <a:solidFill>
                  <a:srgbClr val="000000"/>
                </a:solidFill>
                <a:latin typeface="Open Sans" panose="020B0606030504020204" pitchFamily="34" charset="0"/>
              </a:rPr>
              <a:t>RCP2.6: +2.6 W/m², +1.5–1.8°C, large emission reduction (Paris Agreement).</a:t>
            </a:r>
          </a:p>
          <a:p>
            <a:pPr algn="ctr" rtl="0">
              <a:lnSpc>
                <a:spcPct val="150000"/>
              </a:lnSpc>
            </a:pPr>
            <a:r>
              <a:rPr lang="el-GR" sz="2000">
                <a:solidFill>
                  <a:srgbClr val="000000"/>
                </a:solidFill>
                <a:latin typeface="Open Sans" panose="020B0606030504020204" pitchFamily="34" charset="0"/>
              </a:rPr>
              <a:t>RCP4.5: +4.5 W/m², +2.0–2.7°C, moderate stabilization, mild policies.</a:t>
            </a:r>
          </a:p>
          <a:p>
            <a:pPr algn="ctr" rtl="0">
              <a:lnSpc>
                <a:spcPct val="150000"/>
              </a:lnSpc>
            </a:pPr>
            <a:r>
              <a:rPr lang="el-GR" sz="2000">
                <a:solidFill>
                  <a:srgbClr val="000000"/>
                </a:solidFill>
                <a:latin typeface="Open Sans" panose="020B0606030504020204" pitchFamily="34" charset="0"/>
              </a:rPr>
              <a:t>RCP6.0: +6.0 W/m², ~+3.0°C, moderate delayed effect, technology dependence.</a:t>
            </a:r>
          </a:p>
          <a:p>
            <a:pPr algn="ctr" rtl="0">
              <a:lnSpc>
                <a:spcPct val="150000"/>
              </a:lnSpc>
            </a:pPr>
            <a:r>
              <a:rPr lang="el-GR" sz="2000">
                <a:solidFill>
                  <a:srgbClr val="000000"/>
                </a:solidFill>
                <a:latin typeface="Open Sans" panose="020B0606030504020204" pitchFamily="34" charset="0"/>
              </a:rPr>
              <a:t>RCP8.5: +8.5 W/m², +4.3–5.0°C, high growth without climate policies.</a:t>
            </a:r>
          </a:p>
          <a:p>
            <a:pPr algn="ctr" rtl="0">
              <a:lnSpc>
                <a:spcPct val="150000"/>
              </a:lnSpc>
            </a:pPr>
            <a:r>
              <a:rPr lang="el-GR" sz="2000">
                <a:solidFill>
                  <a:srgbClr val="000000"/>
                </a:solidFill>
                <a:latin typeface="Open Sans" panose="020B0606030504020204" pitchFamily="34" charset="0"/>
              </a:rPr>
              <a:t>Usage: RCP4.5 realistic for planning, RCP8.5 for assessing extreme impacts.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204E4C65-F0CF-8094-607A-B30092EC9C50}"/>
              </a:ext>
            </a:extLst>
          </p:cNvPr>
          <p:cNvSpPr>
            <a:spLocks noGrp="1"/>
          </p:cNvSpPr>
          <p:nvPr>
            <p:ph type="sldNum" sz="quarter" idx="5"/>
          </p:nvPr>
        </p:nvSpPr>
        <p:spPr/>
        <p:txBody>
          <a:bodyPr/>
          <a:lstStyle/>
          <a:p>
            <a:pPr algn="l" rtl="0"/>
            <a:fld id="{0803DA13-78E3-4271-9A8A-C6991F53D5AB}" type="slidenum">
              <a:rPr lang="el-GR" smtClean="0"/>
              <a:t>97</a:t>
            </a:fld>
            <a:endParaRPr lang="el-GR"/>
          </a:p>
        </p:txBody>
      </p:sp>
    </p:spTree>
    <p:extLst>
      <p:ext uri="{BB962C8B-B14F-4D97-AF65-F5344CB8AC3E}">
        <p14:creationId xmlns:p14="http://schemas.microsoft.com/office/powerpoint/2010/main" val="33038799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F54E-6DD7-D78D-0FA9-D6EDD7FA219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397BB6-14B9-EF52-9C1B-A53DC7D756E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DC8D392-6F38-F3F6-456E-297805696647}"/>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SSP Scenarios Describe socio-economic developments (economy, inequality, education, technology, cooperation).</a:t>
            </a:r>
          </a:p>
          <a:p>
            <a:pPr algn="ctr" rtl="0">
              <a:lnSpc>
                <a:spcPct val="150000"/>
              </a:lnSpc>
            </a:pPr>
            <a:r>
              <a:rPr lang="el-GR" sz="2000">
                <a:solidFill>
                  <a:srgbClr val="000000"/>
                </a:solidFill>
                <a:latin typeface="Open Sans" panose="020B0606030504020204" pitchFamily="34" charset="0"/>
              </a:rPr>
              <a:t>Categories:</a:t>
            </a:r>
          </a:p>
          <a:p>
            <a:pPr algn="ctr" rtl="0">
              <a:lnSpc>
                <a:spcPct val="150000"/>
              </a:lnSpc>
            </a:pPr>
            <a:r>
              <a:rPr lang="el-GR" sz="2000">
                <a:solidFill>
                  <a:srgbClr val="000000"/>
                </a:solidFill>
                <a:latin typeface="Open Sans" panose="020B0606030504020204" pitchFamily="34" charset="0"/>
              </a:rPr>
              <a:t>SSP1 – Sustainable Development: Low inequality, green technologies, cooperation (RCP2.6).</a:t>
            </a:r>
          </a:p>
          <a:p>
            <a:pPr algn="ctr" rtl="0">
              <a:lnSpc>
                <a:spcPct val="150000"/>
              </a:lnSpc>
            </a:pPr>
            <a:r>
              <a:rPr lang="el-GR" sz="2000">
                <a:solidFill>
                  <a:srgbClr val="000000"/>
                </a:solidFill>
                <a:latin typeface="Open Sans" panose="020B0606030504020204" pitchFamily="34" charset="0"/>
              </a:rPr>
              <a:t>SSP2 – Semi-Realistic Pathway: Current trends, average path (RCP4.5).</a:t>
            </a:r>
          </a:p>
          <a:p>
            <a:pPr algn="ctr" rtl="0">
              <a:lnSpc>
                <a:spcPct val="150000"/>
              </a:lnSpc>
            </a:pPr>
            <a:r>
              <a:rPr lang="el-GR" sz="2000">
                <a:solidFill>
                  <a:srgbClr val="000000"/>
                </a:solidFill>
                <a:latin typeface="Open Sans" panose="020B0606030504020204" pitchFamily="34" charset="0"/>
              </a:rPr>
              <a:t>SSP3 – Regional Competitiveness: Low cooperation, poverty, nationalism (RCP6.0/RCP8.5).</a:t>
            </a:r>
          </a:p>
          <a:p>
            <a:pPr algn="ctr" rtl="0">
              <a:lnSpc>
                <a:spcPct val="150000"/>
              </a:lnSpc>
            </a:pPr>
            <a:r>
              <a:rPr lang="el-GR" sz="2000">
                <a:solidFill>
                  <a:srgbClr val="000000"/>
                </a:solidFill>
                <a:latin typeface="Open Sans" panose="020B0606030504020204" pitchFamily="34" charset="0"/>
              </a:rPr>
              <a:t>SSP4 – Inequalities: Social polarities, technological elite, vulnerable groups (RCP6.0).</a:t>
            </a:r>
          </a:p>
          <a:p>
            <a:pPr algn="ctr" rtl="0">
              <a:lnSpc>
                <a:spcPct val="150000"/>
              </a:lnSpc>
            </a:pPr>
            <a:r>
              <a:rPr lang="el-GR" sz="2000">
                <a:solidFill>
                  <a:srgbClr val="000000"/>
                </a:solidFill>
                <a:latin typeface="Open Sans" panose="020B0606030504020204" pitchFamily="34" charset="0"/>
              </a:rPr>
              <a:t>SSP5 – Fossil Fuel Growth: High growth, climate indifference (RCP8.5).</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8FC7BDA5-55AF-951E-BD59-BC4A46B1C031}"/>
              </a:ext>
            </a:extLst>
          </p:cNvPr>
          <p:cNvSpPr>
            <a:spLocks noGrp="1"/>
          </p:cNvSpPr>
          <p:nvPr>
            <p:ph type="sldNum" sz="quarter" idx="5"/>
          </p:nvPr>
        </p:nvSpPr>
        <p:spPr/>
        <p:txBody>
          <a:bodyPr/>
          <a:lstStyle/>
          <a:p>
            <a:pPr algn="l" rtl="0"/>
            <a:fld id="{0803DA13-78E3-4271-9A8A-C6991F53D5AB}" type="slidenum">
              <a:rPr lang="el-GR" smtClean="0"/>
              <a:t>98</a:t>
            </a:fld>
            <a:endParaRPr lang="el-GR"/>
          </a:p>
        </p:txBody>
      </p:sp>
    </p:spTree>
    <p:extLst>
      <p:ext uri="{BB962C8B-B14F-4D97-AF65-F5344CB8AC3E}">
        <p14:creationId xmlns:p14="http://schemas.microsoft.com/office/powerpoint/2010/main" val="34326286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6D3D0-D8B8-E40D-238F-75187BDE295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14E9DA0-7B5B-4D0C-B9FD-B2E243B362D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E3DCBF8-B7A9-D5BE-4EED-FCCDD7D823C0}"/>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Importance for Local Government Risk and Vulnerability Analysis: Identification of risk evolution (floods, heat waves) under RCP4.5 vs RCP8.5.</a:t>
            </a:r>
          </a:p>
          <a:p>
            <a:pPr algn="ctr" rtl="0">
              <a:lnSpc>
                <a:spcPct val="150000"/>
              </a:lnSpc>
            </a:pPr>
            <a:r>
              <a:rPr lang="el-GR" sz="2000">
                <a:solidFill>
                  <a:srgbClr val="000000"/>
                </a:solidFill>
                <a:latin typeface="Open Sans" panose="020B0606030504020204" pitchFamily="34" charset="0"/>
              </a:rPr>
              <a:t>Creation of Local Scenarios: Linking natural hazards with social/economic parameters (SSP).</a:t>
            </a:r>
          </a:p>
          <a:p>
            <a:pPr algn="ctr" rtl="0">
              <a:lnSpc>
                <a:spcPct val="150000"/>
              </a:lnSpc>
            </a:pPr>
            <a:r>
              <a:rPr lang="el-GR" sz="2000">
                <a:solidFill>
                  <a:srgbClr val="000000"/>
                </a:solidFill>
                <a:latin typeface="Open Sans" panose="020B0606030504020204" pitchFamily="34" charset="0"/>
              </a:rPr>
              <a:t>Design of Robust Measures: Selection of measures effective in a variety of conditions ("no regrets", "robust").</a:t>
            </a:r>
          </a:p>
          <a:p>
            <a:pPr algn="ctr" rtl="0">
              <a:lnSpc>
                <a:spcPct val="150000"/>
              </a:lnSpc>
            </a:pPr>
            <a:r>
              <a:rPr lang="el-GR" sz="2000">
                <a:solidFill>
                  <a:srgbClr val="000000"/>
                </a:solidFill>
                <a:latin typeface="Open Sans" panose="020B0606030504020204" pitchFamily="34" charset="0"/>
              </a:rPr>
              <a:t>Funding Claim: Provides documentation to proposals for LIFE, NSRF, Recovery Fund.</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D89D6440-FA2D-B10F-3A62-AFF9C3333FAD}"/>
              </a:ext>
            </a:extLst>
          </p:cNvPr>
          <p:cNvSpPr>
            <a:spLocks noGrp="1"/>
          </p:cNvSpPr>
          <p:nvPr>
            <p:ph type="sldNum" sz="quarter" idx="5"/>
          </p:nvPr>
        </p:nvSpPr>
        <p:spPr/>
        <p:txBody>
          <a:bodyPr/>
          <a:lstStyle/>
          <a:p>
            <a:pPr algn="l" rtl="0"/>
            <a:fld id="{0803DA13-78E3-4271-9A8A-C6991F53D5AB}" type="slidenum">
              <a:rPr lang="el-GR" smtClean="0"/>
              <a:t>99</a:t>
            </a:fld>
            <a:endParaRPr lang="el-GR"/>
          </a:p>
        </p:txBody>
      </p:sp>
    </p:spTree>
    <p:extLst>
      <p:ext uri="{BB962C8B-B14F-4D97-AF65-F5344CB8AC3E}">
        <p14:creationId xmlns:p14="http://schemas.microsoft.com/office/powerpoint/2010/main" val="32768638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24CB-B400-A134-1860-DBA3374FD7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4FA875A-607A-7DE5-3AEB-562A27087A2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51054D-C264-516A-333F-234DCAF6F658}"/>
              </a:ext>
            </a:extLst>
          </p:cNvPr>
          <p:cNvSpPr>
            <a:spLocks noGrp="1"/>
          </p:cNvSpPr>
          <p:nvPr>
            <p:ph type="body" idx="1"/>
          </p:nvPr>
        </p:nvSpPr>
        <p:spPr/>
        <p:txBody>
          <a:bodyPr/>
          <a:lstStyle/>
          <a:p>
            <a:pPr algn="ctr" rtl="0">
              <a:lnSpc>
                <a:spcPct val="150000"/>
              </a:lnSpc>
            </a:pPr>
            <a:r>
              <a:rPr lang="el-GR" sz="2000">
                <a:solidFill>
                  <a:srgbClr val="000000"/>
                </a:solidFill>
                <a:latin typeface="Open Sans" panose="020B0606030504020204" pitchFamily="34" charset="0"/>
              </a:rPr>
              <a:t>Subsection 1.2 Climate Risk, Vulnerability Analysis and Planning for Resilience and Mitigation at the Local Level</a:t>
            </a:r>
          </a:p>
          <a:p>
            <a:pPr algn="ctr" rtl="0">
              <a:lnSpc>
                <a:spcPct val="150000"/>
              </a:lnSpc>
            </a:pPr>
            <a:r>
              <a:rPr lang="el-GR" sz="2000">
                <a:solidFill>
                  <a:srgbClr val="000000"/>
                </a:solidFill>
                <a:latin typeface="Open Sans" panose="020B0606030504020204" pitchFamily="34" charset="0"/>
              </a:rPr>
              <a:t>----------------------------------------</a:t>
            </a:r>
          </a:p>
          <a:p>
            <a:pPr algn="ctr" rtl="0">
              <a:lnSpc>
                <a:spcPct val="150000"/>
              </a:lnSpc>
            </a:pPr>
            <a:r>
              <a:rPr lang="el-GR" sz="2000">
                <a:solidFill>
                  <a:srgbClr val="000000"/>
                </a:solidFill>
                <a:latin typeface="Open Sans" panose="020B0606030504020204" pitchFamily="34" charset="0"/>
              </a:rPr>
              <a:t>Conclusion</a:t>
            </a:r>
          </a:p>
          <a:p>
            <a:pPr algn="ctr" rtl="0">
              <a:lnSpc>
                <a:spcPct val="150000"/>
              </a:lnSpc>
            </a:pPr>
            <a:r>
              <a:rPr lang="el-GR" sz="2000">
                <a:solidFill>
                  <a:srgbClr val="000000"/>
                </a:solidFill>
                <a:latin typeface="Open Sans" panose="020B0606030504020204" pitchFamily="34" charset="0"/>
              </a:rPr>
              <a:t>Local government must design resilience policies that withstand uncertainty.</a:t>
            </a:r>
          </a:p>
          <a:p>
            <a:pPr algn="ctr" rtl="0">
              <a:lnSpc>
                <a:spcPct val="150000"/>
              </a:lnSpc>
            </a:pPr>
            <a:r>
              <a:rPr lang="el-GR" sz="2000">
                <a:solidFill>
                  <a:srgbClr val="000000"/>
                </a:solidFill>
                <a:latin typeface="Open Sans" panose="020B0606030504020204" pitchFamily="34" charset="0"/>
              </a:rPr>
              <a:t>RCP/SSP are predictive planning tools, they enhance strategic resilience.</a:t>
            </a:r>
          </a:p>
          <a:p>
            <a:pPr algn="ctr" rtl="0">
              <a:lnSpc>
                <a:spcPct val="150000"/>
              </a:lnSpc>
            </a:pPr>
            <a:r>
              <a:rPr lang="el-GR" sz="2000">
                <a:solidFill>
                  <a:srgbClr val="000000"/>
                </a:solidFill>
                <a:latin typeface="Open Sans" panose="020B0606030504020204" pitchFamily="34" charset="0"/>
              </a:rPr>
              <a:t>Their integration enables scientifically based planning to protect citizens and resources.</a:t>
            </a:r>
          </a:p>
          <a:p>
            <a:pPr algn="ctr" rtl="0">
              <a:lnSpc>
                <a:spcPct val="150000"/>
              </a:lnSpc>
            </a:pPr>
            <a:endParaRPr lang="el-GR" sz="2000" dirty="0">
              <a:solidFill>
                <a:srgbClr val="000000"/>
              </a:solidFill>
              <a:latin typeface="Open Sans" panose="020B0606030504020204" pitchFamily="34" charset="0"/>
            </a:endParaRPr>
          </a:p>
        </p:txBody>
      </p:sp>
      <p:sp>
        <p:nvSpPr>
          <p:cNvPr id="4" name="Θέση αριθμού διαφάνειας 3">
            <a:extLst>
              <a:ext uri="{FF2B5EF4-FFF2-40B4-BE49-F238E27FC236}">
                <a16:creationId xmlns:a16="http://schemas.microsoft.com/office/drawing/2014/main" id="{9B7BFB43-8722-2CB3-81C4-B0078BDDB0D8}"/>
              </a:ext>
            </a:extLst>
          </p:cNvPr>
          <p:cNvSpPr>
            <a:spLocks noGrp="1"/>
          </p:cNvSpPr>
          <p:nvPr>
            <p:ph type="sldNum" sz="quarter" idx="5"/>
          </p:nvPr>
        </p:nvSpPr>
        <p:spPr/>
        <p:txBody>
          <a:bodyPr/>
          <a:lstStyle/>
          <a:p>
            <a:pPr algn="l" rtl="0"/>
            <a:fld id="{0803DA13-78E3-4271-9A8A-C6991F53D5AB}" type="slidenum">
              <a:rPr lang="el-GR" smtClean="0"/>
              <a:t>100</a:t>
            </a:fld>
            <a:endParaRPr lang="el-GR"/>
          </a:p>
        </p:txBody>
      </p:sp>
    </p:spTree>
    <p:extLst>
      <p:ext uri="{BB962C8B-B14F-4D97-AF65-F5344CB8AC3E}">
        <p14:creationId xmlns:p14="http://schemas.microsoft.com/office/powerpoint/2010/main" val="89320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2C99-AA17-60E6-4B58-C1D186307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C8D6D098-CD18-DDD3-F575-7115240A6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C8807C2-44DB-0850-1744-625553AA4393}"/>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5" name="Footer Placeholder 4">
            <a:extLst>
              <a:ext uri="{FF2B5EF4-FFF2-40B4-BE49-F238E27FC236}">
                <a16:creationId xmlns:a16="http://schemas.microsoft.com/office/drawing/2014/main" id="{A78E5FFB-3DA6-E097-309F-31E0CB64A999}"/>
              </a:ext>
            </a:extLst>
          </p:cNvPr>
          <p:cNvSpPr>
            <a:spLocks noGrp="1"/>
          </p:cNvSpPr>
          <p:nvPr>
            <p:ph type="ftr" sz="quarter" idx="11"/>
          </p:nvPr>
        </p:nvSpPr>
        <p:spPr/>
        <p:txBody>
          <a:bodyPr/>
          <a:lstStyle/>
          <a:p>
            <a:endParaRPr lang="el-GR" dirty="0"/>
          </a:p>
        </p:txBody>
      </p:sp>
      <p:sp>
        <p:nvSpPr>
          <p:cNvPr id="6" name="Slide Number Placeholder 5">
            <a:extLst>
              <a:ext uri="{FF2B5EF4-FFF2-40B4-BE49-F238E27FC236}">
                <a16:creationId xmlns:a16="http://schemas.microsoft.com/office/drawing/2014/main" id="{C59F857D-9435-9CA5-E83B-E71B6D23CD19}"/>
              </a:ext>
            </a:extLst>
          </p:cNvPr>
          <p:cNvSpPr>
            <a:spLocks noGrp="1"/>
          </p:cNvSpPr>
          <p:nvPr>
            <p:ph type="sldNum" sz="quarter" idx="12"/>
          </p:nvPr>
        </p:nvSpPr>
        <p:spPr/>
        <p:txBody>
          <a:bodyPr/>
          <a:lstStyle/>
          <a:p>
            <a:fld id="{87ECF77D-7E5B-41AA-8F44-D0FBBE09AF44}" type="slidenum">
              <a:rPr lang="el-GR" smtClean="0"/>
              <a:t>‹#›</a:t>
            </a:fld>
            <a:endParaRPr lang="el-GR"/>
          </a:p>
        </p:txBody>
      </p:sp>
      <p:pic>
        <p:nvPicPr>
          <p:cNvPr id="12" name="Picture 11" descr="A red circle with black text">
            <a:extLst>
              <a:ext uri="{FF2B5EF4-FFF2-40B4-BE49-F238E27FC236}">
                <a16:creationId xmlns:a16="http://schemas.microsoft.com/office/drawing/2014/main" id="{11356C05-4F4E-3551-1C56-E9A6772879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4327" y="6210050"/>
            <a:ext cx="1128286" cy="624836"/>
          </a:xfrm>
          <a:prstGeom prst="rect">
            <a:avLst/>
          </a:prstGeom>
        </p:spPr>
      </p:pic>
      <p:sp>
        <p:nvSpPr>
          <p:cNvPr id="13" name="TextBox 20">
            <a:extLst>
              <a:ext uri="{FF2B5EF4-FFF2-40B4-BE49-F238E27FC236}">
                <a16:creationId xmlns:a16="http://schemas.microsoft.com/office/drawing/2014/main" id="{1D9E7540-2AC4-6935-854D-726CE3986F4F}"/>
              </a:ext>
            </a:extLst>
          </p:cNvPr>
          <p:cNvSpPr txBox="1"/>
          <p:nvPr userDrawn="1"/>
        </p:nvSpPr>
        <p:spPr>
          <a:xfrm>
            <a:off x="1608944" y="6292085"/>
            <a:ext cx="8702844" cy="348172"/>
          </a:xfrm>
          <a:prstGeom prst="rect">
            <a:avLst/>
          </a:prstGeom>
        </p:spPr>
        <p:txBody>
          <a:bodyPr wrap="square" lIns="0" tIns="0" rIns="0" bIns="0" rtlCol="0" anchor="t">
            <a:spAutoFit/>
          </a:bodyPr>
          <a:lstStyle/>
          <a:p>
            <a:pPr algn="ctr">
              <a:lnSpc>
                <a:spcPts val="1436"/>
              </a:lnSpc>
              <a:spcBef>
                <a:spcPct val="0"/>
              </a:spcBef>
            </a:pPr>
            <a:r>
              <a:rPr lang="en-US" sz="1025" dirty="0">
                <a:solidFill>
                  <a:srgbClr val="98ADA6"/>
                </a:solidFill>
                <a:latin typeface="Open Sans"/>
                <a:ea typeface="Open Sans"/>
                <a:cs typeface="Open Sans"/>
                <a:sym typeface="Open Sans"/>
              </a:rPr>
              <a:t>Interreg NEXT Black Sea Basin </a:t>
            </a:r>
            <a:r>
              <a:rPr lang="en-US" sz="1025" dirty="0" err="1">
                <a:solidFill>
                  <a:srgbClr val="98ADA6"/>
                </a:solidFill>
                <a:latin typeface="Open Sans"/>
                <a:ea typeface="Open Sans"/>
                <a:cs typeface="Open Sans"/>
                <a:sym typeface="Open Sans"/>
              </a:rPr>
              <a:t>Programme</a:t>
            </a:r>
            <a:r>
              <a:rPr lang="en-US" sz="1025" dirty="0">
                <a:solidFill>
                  <a:srgbClr val="98ADA6"/>
                </a:solidFill>
                <a:latin typeface="Open Sans"/>
                <a:ea typeface="Open Sans"/>
                <a:cs typeface="Open Sans"/>
                <a:sym typeface="Open Sans"/>
              </a:rPr>
              <a:t> is co-financed by the European Union under the </a:t>
            </a:r>
            <a:r>
              <a:rPr lang="en-US" sz="1025" dirty="0" err="1">
                <a:solidFill>
                  <a:srgbClr val="98ADA6"/>
                </a:solidFill>
                <a:latin typeface="Open Sans"/>
                <a:ea typeface="Open Sans"/>
                <a:cs typeface="Open Sans"/>
                <a:sym typeface="Open Sans"/>
              </a:rPr>
              <a:t>Neighbourhood</a:t>
            </a:r>
            <a:r>
              <a:rPr lang="en-US" sz="1025" dirty="0">
                <a:solidFill>
                  <a:srgbClr val="98ADA6"/>
                </a:solidFill>
                <a:latin typeface="Open Sans"/>
                <a:ea typeface="Open Sans"/>
                <a:cs typeface="Open Sans"/>
                <a:sym typeface="Open Sans"/>
              </a:rPr>
              <a:t>, Development and International Cooperation Instrument (NDICI) and by the participating countries: Armenia, Bulgaria, Georgia, Greece, Moldova, Romania, Türkiye and Ukraine.</a:t>
            </a:r>
          </a:p>
        </p:txBody>
      </p:sp>
      <p:sp>
        <p:nvSpPr>
          <p:cNvPr id="9" name="Freeform 11">
            <a:extLst>
              <a:ext uri="{FF2B5EF4-FFF2-40B4-BE49-F238E27FC236}">
                <a16:creationId xmlns:a16="http://schemas.microsoft.com/office/drawing/2014/main" id="{929D5234-285C-5129-7E9A-5971ECFAFFD8}"/>
              </a:ext>
            </a:extLst>
          </p:cNvPr>
          <p:cNvSpPr/>
          <p:nvPr userDrawn="1"/>
        </p:nvSpPr>
        <p:spPr>
          <a:xfrm>
            <a:off x="0" y="0"/>
            <a:ext cx="4149541" cy="1251622"/>
          </a:xfrm>
          <a:custGeom>
            <a:avLst/>
            <a:gdLst/>
            <a:ahLst/>
            <a:cxnLst/>
            <a:rect l="l" t="t" r="r" b="b"/>
            <a:pathLst>
              <a:path w="6224311" h="1877433">
                <a:moveTo>
                  <a:pt x="0" y="0"/>
                </a:moveTo>
                <a:lnTo>
                  <a:pt x="6224311" y="0"/>
                </a:lnTo>
                <a:lnTo>
                  <a:pt x="6224311" y="1877433"/>
                </a:lnTo>
                <a:lnTo>
                  <a:pt x="0" y="1877433"/>
                </a:lnTo>
                <a:lnTo>
                  <a:pt x="0" y="0"/>
                </a:lnTo>
                <a:close/>
              </a:path>
            </a:pathLst>
          </a:custGeom>
          <a:blipFill>
            <a:blip r:embed="rId3"/>
            <a:stretch>
              <a:fillRect/>
            </a:stretch>
          </a:blipFill>
        </p:spPr>
        <p:txBody>
          <a:bodyPr/>
          <a:lstStyle/>
          <a:p>
            <a:endParaRPr lang="tr-TR" sz="1200"/>
          </a:p>
        </p:txBody>
      </p:sp>
      <p:sp>
        <p:nvSpPr>
          <p:cNvPr id="11" name="AutoShape 12">
            <a:extLst>
              <a:ext uri="{FF2B5EF4-FFF2-40B4-BE49-F238E27FC236}">
                <a16:creationId xmlns:a16="http://schemas.microsoft.com/office/drawing/2014/main" id="{E51D6FA8-4E77-9B6D-E165-102D9DFC9FBA}"/>
              </a:ext>
            </a:extLst>
          </p:cNvPr>
          <p:cNvSpPr/>
          <p:nvPr userDrawn="1"/>
        </p:nvSpPr>
        <p:spPr>
          <a:xfrm>
            <a:off x="184934" y="1241065"/>
            <a:ext cx="3654959" cy="0"/>
          </a:xfrm>
          <a:prstGeom prst="line">
            <a:avLst/>
          </a:prstGeom>
          <a:ln w="38100" cap="flat">
            <a:solidFill>
              <a:srgbClr val="003399"/>
            </a:solidFill>
            <a:prstDash val="solid"/>
            <a:headEnd type="none" w="sm" len="sm"/>
            <a:tailEnd type="none" w="sm" len="sm"/>
          </a:ln>
        </p:spPr>
        <p:txBody>
          <a:bodyPr/>
          <a:lstStyle/>
          <a:p>
            <a:endParaRPr lang="tr-TR" sz="1200"/>
          </a:p>
        </p:txBody>
      </p:sp>
      <p:sp>
        <p:nvSpPr>
          <p:cNvPr id="14" name="TextBox 13">
            <a:extLst>
              <a:ext uri="{FF2B5EF4-FFF2-40B4-BE49-F238E27FC236}">
                <a16:creationId xmlns:a16="http://schemas.microsoft.com/office/drawing/2014/main" id="{F25500D7-1972-2206-9BB5-8C58ECFAFF3A}"/>
              </a:ext>
            </a:extLst>
          </p:cNvPr>
          <p:cNvSpPr txBox="1"/>
          <p:nvPr userDrawn="1"/>
        </p:nvSpPr>
        <p:spPr>
          <a:xfrm>
            <a:off x="184933" y="1380147"/>
            <a:ext cx="3015979" cy="256930"/>
          </a:xfrm>
          <a:prstGeom prst="rect">
            <a:avLst/>
          </a:prstGeom>
        </p:spPr>
        <p:txBody>
          <a:bodyPr lIns="0" tIns="0" rIns="0" bIns="0" rtlCol="0" anchor="t">
            <a:spAutoFit/>
          </a:bodyPr>
          <a:lstStyle/>
          <a:p>
            <a:pPr>
              <a:lnSpc>
                <a:spcPts val="2172"/>
              </a:lnSpc>
              <a:spcBef>
                <a:spcPct val="0"/>
              </a:spcBef>
            </a:pPr>
            <a:r>
              <a:rPr lang="en-US" sz="1551" b="1" dirty="0">
                <a:solidFill>
                  <a:srgbClr val="9ACA3C"/>
                </a:solidFill>
                <a:latin typeface="Montserrat Bold"/>
                <a:ea typeface="Montserrat Bold"/>
                <a:cs typeface="Montserrat Bold"/>
                <a:sym typeface="Montserrat Bold"/>
              </a:rPr>
              <a:t>STEP2CleanPlan</a:t>
            </a:r>
          </a:p>
        </p:txBody>
      </p:sp>
    </p:spTree>
    <p:extLst>
      <p:ext uri="{BB962C8B-B14F-4D97-AF65-F5344CB8AC3E}">
        <p14:creationId xmlns:p14="http://schemas.microsoft.com/office/powerpoint/2010/main" val="124392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FD0A-C93C-30DC-A8FB-86FD88C28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52956BB2-E384-3BCF-7782-C2E8DDE9A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5CFF3EC2-B556-02BF-43F2-2554C99E5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50CF1-62CF-A4BF-853C-5C8B680FAF36}"/>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6" name="Footer Placeholder 5">
            <a:extLst>
              <a:ext uri="{FF2B5EF4-FFF2-40B4-BE49-F238E27FC236}">
                <a16:creationId xmlns:a16="http://schemas.microsoft.com/office/drawing/2014/main" id="{4F246733-5D5B-1C31-D779-EA05336BDCC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8ECF64D-6CB2-F968-ED3F-3FF23EA0D287}"/>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121307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1796-E700-6D3F-A876-6382A4CB4A0F}"/>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33C37C7-438E-29CA-A04F-1C372CE1B5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AC18812-E7C6-BD42-F8C1-139E44020514}"/>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5" name="Footer Placeholder 4">
            <a:extLst>
              <a:ext uri="{FF2B5EF4-FFF2-40B4-BE49-F238E27FC236}">
                <a16:creationId xmlns:a16="http://schemas.microsoft.com/office/drawing/2014/main" id="{3B0121CF-6FFD-5000-4B10-19949219B28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0887887-CA62-44BE-25E8-CAF44F7064EF}"/>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253246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5AEC6-8DFD-DDCA-6266-A7A427DEF2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F1EB1F92-4F1E-51A0-2E52-8B3C8D7002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74E5A1F-ACDF-75BA-1E1E-9168957A131A}"/>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5" name="Footer Placeholder 4">
            <a:extLst>
              <a:ext uri="{FF2B5EF4-FFF2-40B4-BE49-F238E27FC236}">
                <a16:creationId xmlns:a16="http://schemas.microsoft.com/office/drawing/2014/main" id="{1E01299D-13B5-B457-7D87-7AA51F30124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F5E6767-4EF1-36D9-11CB-1F147B6CA455}"/>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3379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FB70-4399-B20D-7C04-4DA99A94FE1D}"/>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DBD506C-EFC5-98B3-13D1-3F4F20417F99}"/>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4" name="Footer Placeholder 3">
            <a:extLst>
              <a:ext uri="{FF2B5EF4-FFF2-40B4-BE49-F238E27FC236}">
                <a16:creationId xmlns:a16="http://schemas.microsoft.com/office/drawing/2014/main" id="{9702B1C6-02FE-2E95-2CD3-F8E0EED4450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A98C9B8-D987-B0CB-FE37-A0412D021A3B}"/>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82994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E2D5-FB28-FE9C-9DD7-B0D43AC614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A69EE9D-CC90-9A35-F63B-0463374CB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4FF725B-1945-E01D-1ED2-6C56E1BA9A53}"/>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5" name="Footer Placeholder 4">
            <a:extLst>
              <a:ext uri="{FF2B5EF4-FFF2-40B4-BE49-F238E27FC236}">
                <a16:creationId xmlns:a16="http://schemas.microsoft.com/office/drawing/2014/main" id="{EB596E40-CB7E-52A0-FA34-EA20047A39D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50FDB9-8E03-2FC9-BDE9-7EB5CCB89673}"/>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277707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FCE2-B80E-A357-1264-2876E2BDFF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2D71B2E-F800-56BA-6BCE-732BA281B6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E0A8E5-0FF2-E60A-00C1-DE5C31E1A0B4}"/>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5" name="Footer Placeholder 4">
            <a:extLst>
              <a:ext uri="{FF2B5EF4-FFF2-40B4-BE49-F238E27FC236}">
                <a16:creationId xmlns:a16="http://schemas.microsoft.com/office/drawing/2014/main" id="{D1C4D447-5D88-7791-85EE-77D0F92BEAF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A1884AC-0E88-74BF-B567-641D189F4744}"/>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25181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6D4F-79D0-1DCA-8D46-24E8CD0CC7F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6022BA4-5C67-EA7B-6974-7A5D448F5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8BE4E8E-E5D9-3DDD-63F7-F302C8A76B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A0252B73-A4F6-6C83-E880-719F5022EF25}"/>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6" name="Footer Placeholder 5">
            <a:extLst>
              <a:ext uri="{FF2B5EF4-FFF2-40B4-BE49-F238E27FC236}">
                <a16:creationId xmlns:a16="http://schemas.microsoft.com/office/drawing/2014/main" id="{2D2210C4-A53C-DDBE-4434-905BE21A38F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3D2C2815-F517-9EF6-8819-0252C353A62E}"/>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66198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A2B9-9BB5-506A-320F-945551E753EF}"/>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1034496-E409-D248-B6EB-27AD346E6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8DB6B-CC77-612B-50E1-C135AB817C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762AE95-3312-59C7-41CA-3639BD3B8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2D4E4-06F1-A70A-8467-82542180E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7762356C-B348-04BD-D619-C78D6F40366B}"/>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8" name="Footer Placeholder 7">
            <a:extLst>
              <a:ext uri="{FF2B5EF4-FFF2-40B4-BE49-F238E27FC236}">
                <a16:creationId xmlns:a16="http://schemas.microsoft.com/office/drawing/2014/main" id="{A2A278F0-1F04-F5E7-6D22-56CD93C8C8CD}"/>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464A61E5-386F-BE47-EAAB-0B1487363DA8}"/>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335447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FB9D-F817-0539-D048-F89C5B1D1D8E}"/>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20201CD-B1C8-E34A-3742-35C6601EB72D}"/>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4" name="Footer Placeholder 3">
            <a:extLst>
              <a:ext uri="{FF2B5EF4-FFF2-40B4-BE49-F238E27FC236}">
                <a16:creationId xmlns:a16="http://schemas.microsoft.com/office/drawing/2014/main" id="{D017D01A-0216-3B7F-DEE2-0E93191651C2}"/>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616600E-0606-AEB0-4A75-B288D991C9F7}"/>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60257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EC873-277C-D2F3-A3B4-F230A1DAD5C4}"/>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3" name="Footer Placeholder 2">
            <a:extLst>
              <a:ext uri="{FF2B5EF4-FFF2-40B4-BE49-F238E27FC236}">
                <a16:creationId xmlns:a16="http://schemas.microsoft.com/office/drawing/2014/main" id="{1421B2A6-CA21-7ED2-47CD-4DC733603CE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58314A8-6380-64C0-7985-DED3FCFDA625}"/>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336947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D1F-7B5C-BB48-333C-76D7C9738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C3A631B0-75D7-52A1-4F1E-6D81D518C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66F00651-D1A7-96B3-9AFB-10333B539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4A38D-1ED9-ECDA-2B99-57DB04B222C1}"/>
              </a:ext>
            </a:extLst>
          </p:cNvPr>
          <p:cNvSpPr>
            <a:spLocks noGrp="1"/>
          </p:cNvSpPr>
          <p:nvPr>
            <p:ph type="dt" sz="half" idx="10"/>
          </p:nvPr>
        </p:nvSpPr>
        <p:spPr/>
        <p:txBody>
          <a:bodyPr/>
          <a:lstStyle/>
          <a:p>
            <a:fld id="{FEEF6749-AA2A-4D6E-A88C-A76C29DBB64C}" type="datetimeFigureOut">
              <a:rPr lang="el-GR" smtClean="0"/>
              <a:t>20/1/2026</a:t>
            </a:fld>
            <a:endParaRPr lang="el-GR"/>
          </a:p>
        </p:txBody>
      </p:sp>
      <p:sp>
        <p:nvSpPr>
          <p:cNvPr id="6" name="Footer Placeholder 5">
            <a:extLst>
              <a:ext uri="{FF2B5EF4-FFF2-40B4-BE49-F238E27FC236}">
                <a16:creationId xmlns:a16="http://schemas.microsoft.com/office/drawing/2014/main" id="{C7C47E1E-0463-E037-9510-DC8ECF05A83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A5DC83E-F64E-CDF7-B561-F48C82CB93BA}"/>
              </a:ext>
            </a:extLst>
          </p:cNvPr>
          <p:cNvSpPr>
            <a:spLocks noGrp="1"/>
          </p:cNvSpPr>
          <p:nvPr>
            <p:ph type="sldNum" sz="quarter" idx="12"/>
          </p:nvPr>
        </p:nvSpPr>
        <p:spPr/>
        <p:txBody>
          <a:bodyPr/>
          <a:lstStyle/>
          <a:p>
            <a:fld id="{87ECF77D-7E5B-41AA-8F44-D0FBBE09AF44}" type="slidenum">
              <a:rPr lang="el-GR" smtClean="0"/>
              <a:t>‹#›</a:t>
            </a:fld>
            <a:endParaRPr lang="el-GR"/>
          </a:p>
        </p:txBody>
      </p:sp>
    </p:spTree>
    <p:extLst>
      <p:ext uri="{BB962C8B-B14F-4D97-AF65-F5344CB8AC3E}">
        <p14:creationId xmlns:p14="http://schemas.microsoft.com/office/powerpoint/2010/main" val="193939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8A04C-B1A5-F4E0-0A17-409B892E2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DD08A6E-1AB1-C48D-EB97-41EF7DE80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AB4D542-70EC-3B83-6630-6F6D53023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EF6749-AA2A-4D6E-A88C-A76C29DBB64C}" type="datetimeFigureOut">
              <a:rPr lang="el-GR" smtClean="0"/>
              <a:t>20/1/2026</a:t>
            </a:fld>
            <a:endParaRPr lang="el-GR"/>
          </a:p>
        </p:txBody>
      </p:sp>
      <p:sp>
        <p:nvSpPr>
          <p:cNvPr id="5" name="Footer Placeholder 4">
            <a:extLst>
              <a:ext uri="{FF2B5EF4-FFF2-40B4-BE49-F238E27FC236}">
                <a16:creationId xmlns:a16="http://schemas.microsoft.com/office/drawing/2014/main" id="{4B11B05E-AAB7-AAC0-9A6B-ACBD5035A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4CC56797-DECB-2C7D-B8E7-B114FC778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CF77D-7E5B-41AA-8F44-D0FBBE09AF44}" type="slidenum">
              <a:rPr lang="el-GR" smtClean="0"/>
              <a:t>‹#›</a:t>
            </a:fld>
            <a:endParaRPr lang="el-GR"/>
          </a:p>
        </p:txBody>
      </p:sp>
    </p:spTree>
    <p:extLst>
      <p:ext uri="{BB962C8B-B14F-4D97-AF65-F5344CB8AC3E}">
        <p14:creationId xmlns:p14="http://schemas.microsoft.com/office/powerpoint/2010/main" val="3699942759"/>
      </p:ext>
    </p:extLst>
  </p:cSld>
  <p:clrMap bg1="lt1" tx1="dk1" bg2="lt2" tx2="dk2" accent1="accent1" accent2="accent2" accent3="accent3" accent4="accent4" accent5="accent5" accent6="accent6" hlink="hlink" folHlink="folHlink"/>
  <p:sldLayoutIdLst>
    <p:sldLayoutId id="2147483813" r:id="rId1"/>
    <p:sldLayoutId id="2147483824"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
            <a:extLst>
              <a:ext uri="{FF2B5EF4-FFF2-40B4-BE49-F238E27FC236}">
                <a16:creationId xmlns:a16="http://schemas.microsoft.com/office/drawing/2014/main" id="{3D1D00D6-F51C-16E6-E2D2-402D051A8F0A}"/>
              </a:ext>
            </a:extLst>
          </p:cNvPr>
          <p:cNvGrpSpPr/>
          <p:nvPr/>
        </p:nvGrpSpPr>
        <p:grpSpPr>
          <a:xfrm>
            <a:off x="11167300" y="0"/>
            <a:ext cx="1024701" cy="6858000"/>
            <a:chOff x="0" y="0"/>
            <a:chExt cx="452372" cy="3027584"/>
          </a:xfrm>
        </p:grpSpPr>
        <p:sp>
          <p:nvSpPr>
            <p:cNvPr id="21" name="Freeform 3">
              <a:extLst>
                <a:ext uri="{FF2B5EF4-FFF2-40B4-BE49-F238E27FC236}">
                  <a16:creationId xmlns:a16="http://schemas.microsoft.com/office/drawing/2014/main" id="{79544222-3CAE-A3C7-107D-D28BED449401}"/>
                </a:ext>
              </a:extLst>
            </p:cNvPr>
            <p:cNvSpPr/>
            <p:nvPr/>
          </p:nvSpPr>
          <p:spPr>
            <a:xfrm>
              <a:off x="0" y="0"/>
              <a:ext cx="452372" cy="3027584"/>
            </a:xfrm>
            <a:custGeom>
              <a:avLst/>
              <a:gdLst/>
              <a:ahLst/>
              <a:cxnLst/>
              <a:rect l="l" t="t" r="r" b="b"/>
              <a:pathLst>
                <a:path w="452372" h="3027584">
                  <a:moveTo>
                    <a:pt x="0" y="0"/>
                  </a:moveTo>
                  <a:lnTo>
                    <a:pt x="452372" y="0"/>
                  </a:lnTo>
                  <a:lnTo>
                    <a:pt x="452372" y="3027584"/>
                  </a:lnTo>
                  <a:lnTo>
                    <a:pt x="0" y="3027584"/>
                  </a:lnTo>
                  <a:close/>
                </a:path>
              </a:pathLst>
            </a:custGeom>
            <a:solidFill>
              <a:srgbClr val="9ACA3C"/>
            </a:solidFill>
          </p:spPr>
          <p:txBody>
            <a:bodyPr/>
            <a:lstStyle/>
            <a:p>
              <a:endParaRPr lang="tr-TR" sz="1200"/>
            </a:p>
          </p:txBody>
        </p:sp>
        <p:sp>
          <p:nvSpPr>
            <p:cNvPr id="22" name="TextBox 4">
              <a:extLst>
                <a:ext uri="{FF2B5EF4-FFF2-40B4-BE49-F238E27FC236}">
                  <a16:creationId xmlns:a16="http://schemas.microsoft.com/office/drawing/2014/main" id="{7CCC2B32-2BA8-967A-1667-360504B1C36E}"/>
                </a:ext>
              </a:extLst>
            </p:cNvPr>
            <p:cNvSpPr txBox="1"/>
            <p:nvPr/>
          </p:nvSpPr>
          <p:spPr>
            <a:xfrm>
              <a:off x="0" y="19050"/>
              <a:ext cx="452372" cy="3008534"/>
            </a:xfrm>
            <a:prstGeom prst="rect">
              <a:avLst/>
            </a:prstGeom>
          </p:spPr>
          <p:txBody>
            <a:bodyPr lIns="33867" tIns="33867" rIns="33867" bIns="33867" rtlCol="0" anchor="ctr"/>
            <a:lstStyle/>
            <a:p>
              <a:pPr algn="ctr">
                <a:lnSpc>
                  <a:spcPts val="1134"/>
                </a:lnSpc>
              </a:pPr>
              <a:endParaRPr sz="1200"/>
            </a:p>
          </p:txBody>
        </p:sp>
      </p:grpSp>
      <p:sp>
        <p:nvSpPr>
          <p:cNvPr id="23" name="Freeform 5">
            <a:extLst>
              <a:ext uri="{FF2B5EF4-FFF2-40B4-BE49-F238E27FC236}">
                <a16:creationId xmlns:a16="http://schemas.microsoft.com/office/drawing/2014/main" id="{F2C8A8BA-380A-4B38-59E9-99056CFBC6A2}"/>
              </a:ext>
            </a:extLst>
          </p:cNvPr>
          <p:cNvSpPr/>
          <p:nvPr/>
        </p:nvSpPr>
        <p:spPr>
          <a:xfrm>
            <a:off x="5264987" y="2244560"/>
            <a:ext cx="4185919" cy="4198065"/>
          </a:xfrm>
          <a:custGeom>
            <a:avLst/>
            <a:gdLst/>
            <a:ahLst/>
            <a:cxnLst/>
            <a:rect l="l" t="t" r="r" b="b"/>
            <a:pathLst>
              <a:path w="6278879" h="6297097">
                <a:moveTo>
                  <a:pt x="0" y="0"/>
                </a:moveTo>
                <a:lnTo>
                  <a:pt x="6278880" y="0"/>
                </a:lnTo>
                <a:lnTo>
                  <a:pt x="6278880" y="6297097"/>
                </a:lnTo>
                <a:lnTo>
                  <a:pt x="0" y="6297097"/>
                </a:lnTo>
                <a:lnTo>
                  <a:pt x="0" y="0"/>
                </a:lnTo>
                <a:close/>
              </a:path>
            </a:pathLst>
          </a:custGeom>
          <a:blipFill>
            <a:blip r:embed="rId2"/>
            <a:stretch>
              <a:fillRect l="-919" r="-919" b="-1544"/>
            </a:stretch>
          </a:blipFill>
        </p:spPr>
        <p:txBody>
          <a:bodyPr/>
          <a:lstStyle/>
          <a:p>
            <a:endParaRPr lang="tr-TR" sz="1200"/>
          </a:p>
        </p:txBody>
      </p:sp>
      <p:sp>
        <p:nvSpPr>
          <p:cNvPr id="24" name="TextBox 6">
            <a:extLst>
              <a:ext uri="{FF2B5EF4-FFF2-40B4-BE49-F238E27FC236}">
                <a16:creationId xmlns:a16="http://schemas.microsoft.com/office/drawing/2014/main" id="{90650D15-C72C-35AF-B0C3-6D7975DEEC14}"/>
              </a:ext>
            </a:extLst>
          </p:cNvPr>
          <p:cNvSpPr txBox="1"/>
          <p:nvPr/>
        </p:nvSpPr>
        <p:spPr>
          <a:xfrm>
            <a:off x="5264987" y="1266307"/>
            <a:ext cx="5589001" cy="807913"/>
          </a:xfrm>
          <a:prstGeom prst="rect">
            <a:avLst/>
          </a:prstGeom>
        </p:spPr>
        <p:txBody>
          <a:bodyPr lIns="0" tIns="0" rIns="0" bIns="0" rtlCol="0" anchor="t">
            <a:spAutoFit/>
          </a:bodyPr>
          <a:lstStyle/>
          <a:p>
            <a:pPr algn="just">
              <a:lnSpc>
                <a:spcPts val="2088"/>
              </a:lnSpc>
              <a:spcBef>
                <a:spcPct val="0"/>
              </a:spcBef>
            </a:pPr>
            <a:r>
              <a:rPr lang="en-US" sz="2027" dirty="0">
                <a:solidFill>
                  <a:srgbClr val="003399"/>
                </a:solidFill>
                <a:latin typeface="Open Sans"/>
                <a:ea typeface="Open Sans"/>
                <a:cs typeface="Open Sans"/>
                <a:sym typeface="Open Sans"/>
              </a:rPr>
              <a:t>COOPERATION FOR SUSTAINABLE ENERGY AND CLIMATE ACTIONS  PLANNING AND MONITORING IN BSB</a:t>
            </a:r>
          </a:p>
        </p:txBody>
      </p:sp>
      <p:grpSp>
        <p:nvGrpSpPr>
          <p:cNvPr id="25" name="Group 7">
            <a:extLst>
              <a:ext uri="{FF2B5EF4-FFF2-40B4-BE49-F238E27FC236}">
                <a16:creationId xmlns:a16="http://schemas.microsoft.com/office/drawing/2014/main" id="{482943A1-E777-6436-4B79-59847D74FF1E}"/>
              </a:ext>
            </a:extLst>
          </p:cNvPr>
          <p:cNvGrpSpPr/>
          <p:nvPr/>
        </p:nvGrpSpPr>
        <p:grpSpPr>
          <a:xfrm rot="5400000">
            <a:off x="9729810" y="-87687"/>
            <a:ext cx="243890" cy="4680490"/>
            <a:chOff x="0" y="0"/>
            <a:chExt cx="107669" cy="2066284"/>
          </a:xfrm>
        </p:grpSpPr>
        <p:sp>
          <p:nvSpPr>
            <p:cNvPr id="26" name="Freeform 8">
              <a:extLst>
                <a:ext uri="{FF2B5EF4-FFF2-40B4-BE49-F238E27FC236}">
                  <a16:creationId xmlns:a16="http://schemas.microsoft.com/office/drawing/2014/main" id="{066463B6-7BB8-BB87-3E59-851EF7169F4C}"/>
                </a:ext>
              </a:extLst>
            </p:cNvPr>
            <p:cNvSpPr/>
            <p:nvPr/>
          </p:nvSpPr>
          <p:spPr>
            <a:xfrm>
              <a:off x="0" y="0"/>
              <a:ext cx="107669" cy="2066285"/>
            </a:xfrm>
            <a:custGeom>
              <a:avLst/>
              <a:gdLst/>
              <a:ahLst/>
              <a:cxnLst/>
              <a:rect l="l" t="t" r="r" b="b"/>
              <a:pathLst>
                <a:path w="107669" h="2066285">
                  <a:moveTo>
                    <a:pt x="0" y="0"/>
                  </a:moveTo>
                  <a:lnTo>
                    <a:pt x="107669" y="0"/>
                  </a:lnTo>
                  <a:lnTo>
                    <a:pt x="107669" y="2066285"/>
                  </a:lnTo>
                  <a:lnTo>
                    <a:pt x="0" y="2066285"/>
                  </a:lnTo>
                  <a:close/>
                </a:path>
              </a:pathLst>
            </a:custGeom>
            <a:solidFill>
              <a:srgbClr val="9ACA3C"/>
            </a:solidFill>
          </p:spPr>
          <p:txBody>
            <a:bodyPr/>
            <a:lstStyle/>
            <a:p>
              <a:endParaRPr lang="tr-TR" sz="1200"/>
            </a:p>
          </p:txBody>
        </p:sp>
        <p:sp>
          <p:nvSpPr>
            <p:cNvPr id="27" name="TextBox 9">
              <a:extLst>
                <a:ext uri="{FF2B5EF4-FFF2-40B4-BE49-F238E27FC236}">
                  <a16:creationId xmlns:a16="http://schemas.microsoft.com/office/drawing/2014/main" id="{D6EEA564-DCC7-9538-2566-DF06B650105B}"/>
                </a:ext>
              </a:extLst>
            </p:cNvPr>
            <p:cNvSpPr txBox="1"/>
            <p:nvPr/>
          </p:nvSpPr>
          <p:spPr>
            <a:xfrm>
              <a:off x="0" y="19050"/>
              <a:ext cx="107669" cy="2047234"/>
            </a:xfrm>
            <a:prstGeom prst="rect">
              <a:avLst/>
            </a:prstGeom>
          </p:spPr>
          <p:txBody>
            <a:bodyPr lIns="33867" tIns="33867" rIns="33867" bIns="33867" rtlCol="0" anchor="ctr"/>
            <a:lstStyle/>
            <a:p>
              <a:pPr algn="ctr">
                <a:lnSpc>
                  <a:spcPts val="1134"/>
                </a:lnSpc>
              </a:pPr>
              <a:endParaRPr sz="1200"/>
            </a:p>
          </p:txBody>
        </p:sp>
      </p:grpSp>
      <p:sp>
        <p:nvSpPr>
          <p:cNvPr id="28" name="TextBox 10">
            <a:extLst>
              <a:ext uri="{FF2B5EF4-FFF2-40B4-BE49-F238E27FC236}">
                <a16:creationId xmlns:a16="http://schemas.microsoft.com/office/drawing/2014/main" id="{51F159F7-EBFB-86A7-9CDE-859022A776F0}"/>
              </a:ext>
            </a:extLst>
          </p:cNvPr>
          <p:cNvSpPr txBox="1"/>
          <p:nvPr/>
        </p:nvSpPr>
        <p:spPr>
          <a:xfrm>
            <a:off x="7511510" y="2156013"/>
            <a:ext cx="3655789" cy="193899"/>
          </a:xfrm>
          <a:prstGeom prst="rect">
            <a:avLst/>
          </a:prstGeom>
        </p:spPr>
        <p:txBody>
          <a:bodyPr lIns="0" tIns="0" rIns="0" bIns="0" rtlCol="0" anchor="t">
            <a:spAutoFit/>
          </a:bodyPr>
          <a:lstStyle/>
          <a:p>
            <a:pPr>
              <a:lnSpc>
                <a:spcPts val="1545"/>
              </a:lnSpc>
              <a:spcBef>
                <a:spcPct val="0"/>
              </a:spcBef>
            </a:pPr>
            <a:r>
              <a:rPr lang="en-US" sz="1500" b="1">
                <a:solidFill>
                  <a:srgbClr val="FFFFFF"/>
                </a:solidFill>
                <a:latin typeface="Open Sans Bold"/>
                <a:ea typeface="Open Sans Bold"/>
                <a:cs typeface="Open Sans Bold"/>
                <a:sym typeface="Open Sans Bold"/>
              </a:rPr>
              <a:t> STEP2CleanPlan </a:t>
            </a:r>
            <a:r>
              <a:rPr lang="en-US" sz="1500">
                <a:solidFill>
                  <a:srgbClr val="FFFFFF"/>
                </a:solidFill>
                <a:latin typeface="Open Sans"/>
                <a:ea typeface="Open Sans"/>
                <a:cs typeface="Open Sans"/>
                <a:sym typeface="Open Sans"/>
              </a:rPr>
              <a:t>BSB00004</a:t>
            </a:r>
            <a:r>
              <a:rPr lang="en-US" sz="1500" b="1">
                <a:solidFill>
                  <a:srgbClr val="FFFFFF"/>
                </a:solidFill>
                <a:latin typeface="Open Sans Bold"/>
                <a:ea typeface="Open Sans Bold"/>
                <a:cs typeface="Open Sans Bold"/>
                <a:sym typeface="Open Sans Bold"/>
              </a:rPr>
              <a:t> </a:t>
            </a:r>
          </a:p>
        </p:txBody>
      </p:sp>
      <p:sp>
        <p:nvSpPr>
          <p:cNvPr id="29" name="Freeform 11">
            <a:extLst>
              <a:ext uri="{FF2B5EF4-FFF2-40B4-BE49-F238E27FC236}">
                <a16:creationId xmlns:a16="http://schemas.microsoft.com/office/drawing/2014/main" id="{639A8DD7-E1F0-9D7D-111C-18FAB674E823}"/>
              </a:ext>
            </a:extLst>
          </p:cNvPr>
          <p:cNvSpPr/>
          <p:nvPr/>
        </p:nvSpPr>
        <p:spPr>
          <a:xfrm>
            <a:off x="0" y="0"/>
            <a:ext cx="4149541" cy="1251622"/>
          </a:xfrm>
          <a:custGeom>
            <a:avLst/>
            <a:gdLst/>
            <a:ahLst/>
            <a:cxnLst/>
            <a:rect l="l" t="t" r="r" b="b"/>
            <a:pathLst>
              <a:path w="6224311" h="1877433">
                <a:moveTo>
                  <a:pt x="0" y="0"/>
                </a:moveTo>
                <a:lnTo>
                  <a:pt x="6224311" y="0"/>
                </a:lnTo>
                <a:lnTo>
                  <a:pt x="6224311" y="1877433"/>
                </a:lnTo>
                <a:lnTo>
                  <a:pt x="0" y="1877433"/>
                </a:lnTo>
                <a:lnTo>
                  <a:pt x="0" y="0"/>
                </a:lnTo>
                <a:close/>
              </a:path>
            </a:pathLst>
          </a:custGeom>
          <a:blipFill>
            <a:blip r:embed="rId3"/>
            <a:stretch>
              <a:fillRect/>
            </a:stretch>
          </a:blipFill>
        </p:spPr>
        <p:txBody>
          <a:bodyPr/>
          <a:lstStyle/>
          <a:p>
            <a:endParaRPr lang="tr-TR" sz="1200"/>
          </a:p>
        </p:txBody>
      </p:sp>
      <p:sp>
        <p:nvSpPr>
          <p:cNvPr id="30" name="AutoShape 12">
            <a:extLst>
              <a:ext uri="{FF2B5EF4-FFF2-40B4-BE49-F238E27FC236}">
                <a16:creationId xmlns:a16="http://schemas.microsoft.com/office/drawing/2014/main" id="{40A6C612-D04B-574B-63F3-6D149AE93674}"/>
              </a:ext>
            </a:extLst>
          </p:cNvPr>
          <p:cNvSpPr/>
          <p:nvPr/>
        </p:nvSpPr>
        <p:spPr>
          <a:xfrm>
            <a:off x="184934" y="1241065"/>
            <a:ext cx="3654959" cy="0"/>
          </a:xfrm>
          <a:prstGeom prst="line">
            <a:avLst/>
          </a:prstGeom>
          <a:ln w="38100" cap="flat">
            <a:solidFill>
              <a:srgbClr val="003399"/>
            </a:solidFill>
            <a:prstDash val="solid"/>
            <a:headEnd type="none" w="sm" len="sm"/>
            <a:tailEnd type="none" w="sm" len="sm"/>
          </a:ln>
        </p:spPr>
        <p:txBody>
          <a:bodyPr/>
          <a:lstStyle/>
          <a:p>
            <a:endParaRPr lang="tr-TR" sz="1200"/>
          </a:p>
        </p:txBody>
      </p:sp>
      <p:sp>
        <p:nvSpPr>
          <p:cNvPr id="31" name="TextBox 13">
            <a:extLst>
              <a:ext uri="{FF2B5EF4-FFF2-40B4-BE49-F238E27FC236}">
                <a16:creationId xmlns:a16="http://schemas.microsoft.com/office/drawing/2014/main" id="{793A15EE-C873-0B77-8247-57F3D90E8E9F}"/>
              </a:ext>
            </a:extLst>
          </p:cNvPr>
          <p:cNvSpPr txBox="1"/>
          <p:nvPr/>
        </p:nvSpPr>
        <p:spPr>
          <a:xfrm>
            <a:off x="184933" y="1380147"/>
            <a:ext cx="3015979" cy="256930"/>
          </a:xfrm>
          <a:prstGeom prst="rect">
            <a:avLst/>
          </a:prstGeom>
        </p:spPr>
        <p:txBody>
          <a:bodyPr lIns="0" tIns="0" rIns="0" bIns="0" rtlCol="0" anchor="t">
            <a:spAutoFit/>
          </a:bodyPr>
          <a:lstStyle/>
          <a:p>
            <a:pPr>
              <a:lnSpc>
                <a:spcPts val="2172"/>
              </a:lnSpc>
              <a:spcBef>
                <a:spcPct val="0"/>
              </a:spcBef>
            </a:pPr>
            <a:r>
              <a:rPr lang="en-US" sz="1551" b="1" dirty="0">
                <a:solidFill>
                  <a:srgbClr val="9ACA3C"/>
                </a:solidFill>
                <a:latin typeface="Montserrat Bold"/>
                <a:ea typeface="Montserrat Bold"/>
                <a:cs typeface="Montserrat Bold"/>
                <a:sym typeface="Montserrat Bold"/>
              </a:rPr>
              <a:t>STEP2CleanPlan</a:t>
            </a:r>
          </a:p>
        </p:txBody>
      </p:sp>
      <p:grpSp>
        <p:nvGrpSpPr>
          <p:cNvPr id="32" name="Group 14">
            <a:extLst>
              <a:ext uri="{FF2B5EF4-FFF2-40B4-BE49-F238E27FC236}">
                <a16:creationId xmlns:a16="http://schemas.microsoft.com/office/drawing/2014/main" id="{FE09076D-5AA3-2350-1753-DAB2F8E682B7}"/>
              </a:ext>
            </a:extLst>
          </p:cNvPr>
          <p:cNvGrpSpPr/>
          <p:nvPr/>
        </p:nvGrpSpPr>
        <p:grpSpPr>
          <a:xfrm rot="5400000">
            <a:off x="2521031" y="2355221"/>
            <a:ext cx="222924" cy="5264987"/>
            <a:chOff x="0" y="0"/>
            <a:chExt cx="98414" cy="2324321"/>
          </a:xfrm>
        </p:grpSpPr>
        <p:sp>
          <p:nvSpPr>
            <p:cNvPr id="33" name="Freeform 15">
              <a:extLst>
                <a:ext uri="{FF2B5EF4-FFF2-40B4-BE49-F238E27FC236}">
                  <a16:creationId xmlns:a16="http://schemas.microsoft.com/office/drawing/2014/main" id="{1C9DF722-1B72-7AC7-43AF-022A7AD7D741}"/>
                </a:ext>
              </a:extLst>
            </p:cNvPr>
            <p:cNvSpPr/>
            <p:nvPr/>
          </p:nvSpPr>
          <p:spPr>
            <a:xfrm>
              <a:off x="0" y="0"/>
              <a:ext cx="98414" cy="2324321"/>
            </a:xfrm>
            <a:custGeom>
              <a:avLst/>
              <a:gdLst/>
              <a:ahLst/>
              <a:cxnLst/>
              <a:rect l="l" t="t" r="r" b="b"/>
              <a:pathLst>
                <a:path w="98414" h="2324321">
                  <a:moveTo>
                    <a:pt x="0" y="0"/>
                  </a:moveTo>
                  <a:lnTo>
                    <a:pt x="98414" y="0"/>
                  </a:lnTo>
                  <a:lnTo>
                    <a:pt x="98414" y="2324321"/>
                  </a:lnTo>
                  <a:lnTo>
                    <a:pt x="0" y="2324321"/>
                  </a:lnTo>
                  <a:close/>
                </a:path>
              </a:pathLst>
            </a:custGeom>
            <a:solidFill>
              <a:srgbClr val="9ACA3C"/>
            </a:solidFill>
          </p:spPr>
          <p:txBody>
            <a:bodyPr/>
            <a:lstStyle/>
            <a:p>
              <a:endParaRPr lang="tr-TR" sz="1200"/>
            </a:p>
          </p:txBody>
        </p:sp>
        <p:sp>
          <p:nvSpPr>
            <p:cNvPr id="34" name="TextBox 16">
              <a:extLst>
                <a:ext uri="{FF2B5EF4-FFF2-40B4-BE49-F238E27FC236}">
                  <a16:creationId xmlns:a16="http://schemas.microsoft.com/office/drawing/2014/main" id="{C906054A-74D1-FAC4-43CB-78B8347737FB}"/>
                </a:ext>
              </a:extLst>
            </p:cNvPr>
            <p:cNvSpPr txBox="1"/>
            <p:nvPr/>
          </p:nvSpPr>
          <p:spPr>
            <a:xfrm>
              <a:off x="0" y="19050"/>
              <a:ext cx="98414" cy="2305271"/>
            </a:xfrm>
            <a:prstGeom prst="rect">
              <a:avLst/>
            </a:prstGeom>
          </p:spPr>
          <p:txBody>
            <a:bodyPr lIns="33867" tIns="33867" rIns="33867" bIns="33867" rtlCol="0" anchor="ctr"/>
            <a:lstStyle/>
            <a:p>
              <a:pPr algn="ctr">
                <a:lnSpc>
                  <a:spcPts val="1134"/>
                </a:lnSpc>
              </a:pPr>
              <a:endParaRPr sz="1200"/>
            </a:p>
          </p:txBody>
        </p:sp>
      </p:grpSp>
      <p:sp>
        <p:nvSpPr>
          <p:cNvPr id="35" name="TextBox 17">
            <a:extLst>
              <a:ext uri="{FF2B5EF4-FFF2-40B4-BE49-F238E27FC236}">
                <a16:creationId xmlns:a16="http://schemas.microsoft.com/office/drawing/2014/main" id="{B1568A52-0972-D30E-B6F6-CE70A22B2C5F}"/>
              </a:ext>
            </a:extLst>
          </p:cNvPr>
          <p:cNvSpPr txBox="1"/>
          <p:nvPr/>
        </p:nvSpPr>
        <p:spPr>
          <a:xfrm>
            <a:off x="227544" y="3849561"/>
            <a:ext cx="4820706" cy="545406"/>
          </a:xfrm>
          <a:prstGeom prst="rect">
            <a:avLst/>
          </a:prstGeom>
        </p:spPr>
        <p:txBody>
          <a:bodyPr wrap="square" lIns="0" tIns="0" rIns="0" bIns="0" rtlCol="0" anchor="t">
            <a:spAutoFit/>
          </a:bodyPr>
          <a:lstStyle/>
          <a:p>
            <a:pPr algn="just">
              <a:lnSpc>
                <a:spcPts val="2187"/>
              </a:lnSpc>
              <a:spcBef>
                <a:spcPct val="0"/>
              </a:spcBef>
            </a:pPr>
            <a:r>
              <a:rPr lang="en-US" sz="1562" b="1" spc="64" dirty="0">
                <a:solidFill>
                  <a:srgbClr val="003399"/>
                </a:solidFill>
                <a:latin typeface="Open Sans Bold"/>
                <a:ea typeface="Open Sans Bold"/>
                <a:cs typeface="Open Sans Bold"/>
                <a:sym typeface="Open Sans Bold"/>
              </a:rPr>
              <a:t>Module 1 </a:t>
            </a:r>
          </a:p>
          <a:p>
            <a:pPr algn="just">
              <a:lnSpc>
                <a:spcPts val="2187"/>
              </a:lnSpc>
              <a:spcBef>
                <a:spcPct val="0"/>
              </a:spcBef>
            </a:pPr>
            <a:r>
              <a:rPr lang="en-US" sz="1562" b="1" spc="64" dirty="0">
                <a:solidFill>
                  <a:srgbClr val="003399"/>
                </a:solidFill>
                <a:latin typeface="Open Sans Bold"/>
                <a:ea typeface="Open Sans Bold"/>
                <a:cs typeface="Open Sans Bold"/>
                <a:sym typeface="Open Sans Bold"/>
              </a:rPr>
              <a:t>Climate Change Adaptation and Mitigation</a:t>
            </a:r>
          </a:p>
        </p:txBody>
      </p:sp>
      <p:sp>
        <p:nvSpPr>
          <p:cNvPr id="38" name="TextBox 20">
            <a:extLst>
              <a:ext uri="{FF2B5EF4-FFF2-40B4-BE49-F238E27FC236}">
                <a16:creationId xmlns:a16="http://schemas.microsoft.com/office/drawing/2014/main" id="{66C38E3B-0013-7D1E-CDDD-8B1B88FBA657}"/>
              </a:ext>
            </a:extLst>
          </p:cNvPr>
          <p:cNvSpPr txBox="1"/>
          <p:nvPr/>
        </p:nvSpPr>
        <p:spPr>
          <a:xfrm>
            <a:off x="939380" y="6595024"/>
            <a:ext cx="8651214" cy="246991"/>
          </a:xfrm>
          <a:prstGeom prst="rect">
            <a:avLst/>
          </a:prstGeom>
        </p:spPr>
        <p:txBody>
          <a:bodyPr lIns="0" tIns="0" rIns="0" bIns="0" rtlCol="0" anchor="t">
            <a:spAutoFit/>
          </a:bodyPr>
          <a:lstStyle/>
          <a:p>
            <a:pPr algn="ctr">
              <a:lnSpc>
                <a:spcPts val="957"/>
              </a:lnSpc>
              <a:spcBef>
                <a:spcPct val="0"/>
              </a:spcBef>
            </a:pPr>
            <a:r>
              <a:rPr lang="en-US" sz="683" dirty="0">
                <a:solidFill>
                  <a:srgbClr val="98ADA6"/>
                </a:solidFill>
                <a:latin typeface="Open Sans"/>
                <a:ea typeface="Open Sans"/>
                <a:cs typeface="Open Sans"/>
                <a:sym typeface="Open Sans"/>
              </a:rPr>
              <a:t>Interreg NEXT Black Sea Basin </a:t>
            </a:r>
            <a:r>
              <a:rPr lang="en-US" sz="683" dirty="0" err="1">
                <a:solidFill>
                  <a:srgbClr val="98ADA6"/>
                </a:solidFill>
                <a:latin typeface="Open Sans"/>
                <a:ea typeface="Open Sans"/>
                <a:cs typeface="Open Sans"/>
                <a:sym typeface="Open Sans"/>
              </a:rPr>
              <a:t>Programme</a:t>
            </a:r>
            <a:r>
              <a:rPr lang="en-US" sz="683" dirty="0">
                <a:solidFill>
                  <a:srgbClr val="98ADA6"/>
                </a:solidFill>
                <a:latin typeface="Open Sans"/>
                <a:ea typeface="Open Sans"/>
                <a:cs typeface="Open Sans"/>
                <a:sym typeface="Open Sans"/>
              </a:rPr>
              <a:t> is co-financed by the European Union under the </a:t>
            </a:r>
            <a:r>
              <a:rPr lang="en-US" sz="683" dirty="0" err="1">
                <a:solidFill>
                  <a:srgbClr val="98ADA6"/>
                </a:solidFill>
                <a:latin typeface="Open Sans"/>
                <a:ea typeface="Open Sans"/>
                <a:cs typeface="Open Sans"/>
                <a:sym typeface="Open Sans"/>
              </a:rPr>
              <a:t>Neighbourhood</a:t>
            </a:r>
            <a:r>
              <a:rPr lang="en-US" sz="683" dirty="0">
                <a:solidFill>
                  <a:srgbClr val="98ADA6"/>
                </a:solidFill>
                <a:latin typeface="Open Sans"/>
                <a:ea typeface="Open Sans"/>
                <a:cs typeface="Open Sans"/>
                <a:sym typeface="Open Sans"/>
              </a:rPr>
              <a:t>, Development and International Cooperation Instrument (NDICI) and by the participating countries: Armenia, Bulgaria, Georgia, Greece, Moldova, Romania, Türkiye and Ukraine.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CA9B-8553-49B6-CB7D-6A03C2F7276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CC6201F-238D-5ABB-B165-BD6AD3F248E1}"/>
              </a:ext>
            </a:extLst>
          </p:cNvPr>
          <p:cNvSpPr txBox="1"/>
          <p:nvPr/>
        </p:nvSpPr>
        <p:spPr>
          <a:xfrm>
            <a:off x="998362" y="1852445"/>
            <a:ext cx="10195275"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Expected Results</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Understanding scientific and institutional frameworks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Learners gain a deep understanding of the scientific concepts of climate change, such as the increase in average temperature (+1.1°C globally, IPCC 2023) and the impacts at the local level (e.g. 30% increase in heat waves in Greece, 2000-2020).</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Familiarity with national policies (e.g. ESPKA, Law 4936/2022) and European guidelines, such as the EU Strategy for Adaptation and</a:t>
            </a:r>
            <a:r>
              <a:rPr lang="el-GR" sz="2000" dirty="0" err="1">
                <a:solidFill>
                  <a:srgbClr val="000000"/>
                </a:solidFill>
                <a:latin typeface="Open Sans" panose="020B0606030504020204" pitchFamily="34" charset="0"/>
              </a:rPr>
              <a:t>Fit</a:t>
            </a:r>
            <a:r>
              <a:rPr lang="el-GR" sz="2000" dirty="0">
                <a:solidFill>
                  <a:srgbClr val="000000"/>
                </a:solidFill>
                <a:latin typeface="Open Sans" panose="020B0606030504020204" pitchFamily="34" charset="0"/>
              </a:rPr>
              <a:t>for 55.</a:t>
            </a:r>
          </a:p>
        </p:txBody>
      </p:sp>
    </p:spTree>
    <p:extLst>
      <p:ext uri="{BB962C8B-B14F-4D97-AF65-F5344CB8AC3E}">
        <p14:creationId xmlns:p14="http://schemas.microsoft.com/office/powerpoint/2010/main" val="6081489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5E4E9-741C-BE70-CEAD-6DED47EBA9A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FFDB37-32E3-78D6-67F1-255F2414A1B1}"/>
              </a:ext>
            </a:extLst>
          </p:cNvPr>
          <p:cNvSpPr>
            <a:spLocks noChangeArrowheads="1"/>
          </p:cNvSpPr>
          <p:nvPr/>
        </p:nvSpPr>
        <p:spPr bwMode="auto">
          <a:xfrm>
            <a:off x="1357313" y="1091509"/>
            <a:ext cx="9758363"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Conclusion</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Local government must design resilience policies that withstand uncertainty.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RCP/SSP are predictive planning tools, they enhance strategic resilience.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Their integration enables scientifically based planning to protect citizens and resources.</a:t>
            </a:r>
          </a:p>
        </p:txBody>
      </p:sp>
    </p:spTree>
    <p:extLst>
      <p:ext uri="{BB962C8B-B14F-4D97-AF65-F5344CB8AC3E}">
        <p14:creationId xmlns:p14="http://schemas.microsoft.com/office/powerpoint/2010/main" val="33155546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9C2C-E23F-88D1-22AE-A967CDF73B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A8234C-9DED-7035-470C-0D324F70957F}"/>
              </a:ext>
            </a:extLst>
          </p:cNvPr>
          <p:cNvSpPr>
            <a:spLocks noChangeArrowheads="1"/>
          </p:cNvSpPr>
          <p:nvPr/>
        </p:nvSpPr>
        <p:spPr bwMode="auto">
          <a:xfrm>
            <a:off x="368414" y="1618617"/>
            <a:ext cx="11455172"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Use of RCP and SSP in Local Climate Planning</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RCP/SSP have direct application at a local scale for SDAEK/SECAP and resilience plans.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From Global Scenarios to Local Conditions</a:t>
            </a:r>
            <a:r>
              <a:rPr lang="el-GR" sz="2000" dirty="0">
                <a:solidFill>
                  <a:srgbClr val="000000"/>
                </a:solidFill>
                <a:latin typeface="Open Sans" panose="020B0606030504020204" pitchFamily="34" charset="0"/>
              </a:rPr>
              <a:t> </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RCP: Alternative emissions pathways, warming levels up to 2100.</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SSP: Socioeconomic framework for climate action.</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are combined in models for:</a:t>
            </a: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Temperature, rainfall.</a:t>
            </a: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Frequency/intensity of extreme events (heat waves, floods, droughts).</a:t>
            </a: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Impacts on crops, health, ecosystems.</a:t>
            </a:r>
          </a:p>
        </p:txBody>
      </p:sp>
    </p:spTree>
    <p:extLst>
      <p:ext uri="{BB962C8B-B14F-4D97-AF65-F5344CB8AC3E}">
        <p14:creationId xmlns:p14="http://schemas.microsoft.com/office/powerpoint/2010/main" val="1884640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CBB9C-8023-051E-41A5-D92D656C15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0C7C76-01DC-98FD-DA0E-F8F0A432DBBF}"/>
              </a:ext>
            </a:extLst>
          </p:cNvPr>
          <p:cNvSpPr>
            <a:spLocks noChangeArrowheads="1"/>
          </p:cNvSpPr>
          <p:nvPr/>
        </p:nvSpPr>
        <p:spPr bwMode="auto">
          <a:xfrm>
            <a:off x="1357313" y="1322342"/>
            <a:ext cx="9758363"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Translation into Local Politics</a:t>
            </a:r>
            <a:r>
              <a:rPr lang="el-GR" sz="2000" dirty="0">
                <a:solidFill>
                  <a:srgbClr val="000000"/>
                </a:solidFill>
                <a:latin typeface="Open Sans" panose="020B0606030504020204" pitchFamily="34" charset="0"/>
              </a:rPr>
              <a:t>They are introduced into tools such as: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RVA</a:t>
            </a:r>
            <a:r>
              <a:rPr lang="el-GR" sz="2000" dirty="0">
                <a:solidFill>
                  <a:srgbClr val="000000"/>
                </a:solidFill>
                <a:latin typeface="Open Sans" panose="020B0606030504020204" pitchFamily="34" charset="0"/>
              </a:rPr>
              <a:t>:</a:t>
            </a:r>
            <a:r>
              <a:rPr lang="el-GR" sz="2000" dirty="0" err="1">
                <a:solidFill>
                  <a:srgbClr val="000000"/>
                </a:solidFill>
                <a:latin typeface="Open Sans" panose="020B0606030504020204" pitchFamily="34" charset="0"/>
              </a:rPr>
              <a:t>Models</a:t>
            </a:r>
            <a:r>
              <a:rPr lang="el-GR" sz="2000" dirty="0">
                <a:solidFill>
                  <a:srgbClr val="000000"/>
                </a:solidFill>
                <a:latin typeface="Open Sans" panose="020B0606030504020204" pitchFamily="34" charset="0"/>
              </a:rPr>
              <a:t>intensity/likelihood of risks with RCP/SSP.</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Vulnerability Indicators</a:t>
            </a:r>
            <a:r>
              <a:rPr lang="el-GR" sz="2000" dirty="0">
                <a:solidFill>
                  <a:srgbClr val="000000"/>
                </a:solidFill>
                <a:latin typeface="Open Sans" panose="020B0606030504020204" pitchFamily="34" charset="0"/>
              </a:rPr>
              <a:t>: They examine the social dimension of SSP for vulnerable groups.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GIS Tools</a:t>
            </a:r>
            <a:r>
              <a:rPr lang="el-GR" sz="2000" dirty="0">
                <a:solidFill>
                  <a:srgbClr val="000000"/>
                </a:solidFill>
                <a:latin typeface="Open Sans" panose="020B0606030504020204" pitchFamily="34" charset="0"/>
              </a:rPr>
              <a:t>:</a:t>
            </a:r>
            <a:r>
              <a:rPr lang="el-GR" sz="2000" dirty="0" err="1">
                <a:solidFill>
                  <a:srgbClr val="000000"/>
                </a:solidFill>
                <a:latin typeface="Open Sans" panose="020B0606030504020204" pitchFamily="34" charset="0"/>
              </a:rPr>
              <a:t>Visualize</a:t>
            </a:r>
            <a:r>
              <a:rPr lang="el-GR" sz="2000" dirty="0">
                <a:solidFill>
                  <a:srgbClr val="000000"/>
                </a:solidFill>
                <a:latin typeface="Open Sans" panose="020B0606030504020204" pitchFamily="34" charset="0"/>
              </a:rPr>
              <a:t>impacts (e.g. 1/100 year flood, RCP8.5, SSP3).</a:t>
            </a:r>
          </a:p>
        </p:txBody>
      </p:sp>
    </p:spTree>
    <p:extLst>
      <p:ext uri="{BB962C8B-B14F-4D97-AF65-F5344CB8AC3E}">
        <p14:creationId xmlns:p14="http://schemas.microsoft.com/office/powerpoint/2010/main" val="40428890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FA79-9AD2-8214-CCB9-2F09CE65A5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0E1136-5D37-0D02-4C10-6D2592AA27C6}"/>
              </a:ext>
            </a:extLst>
          </p:cNvPr>
          <p:cNvSpPr>
            <a:spLocks noChangeArrowheads="1"/>
          </p:cNvSpPr>
          <p:nvPr/>
        </p:nvSpPr>
        <p:spPr bwMode="auto">
          <a:xfrm>
            <a:off x="1357313" y="1322342"/>
            <a:ext cx="9758363"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Application Examples</a:t>
            </a:r>
            <a:r>
              <a:rPr lang="el-GR" sz="2000"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Flood</a:t>
            </a:r>
            <a:r>
              <a:rPr lang="el-GR" sz="2000" b="1" dirty="0">
                <a:solidFill>
                  <a:srgbClr val="000000"/>
                </a:solidFill>
                <a:latin typeface="Open Sans" panose="020B0606030504020204" pitchFamily="34" charset="0"/>
              </a:rPr>
              <a:t>Risk</a:t>
            </a:r>
            <a:r>
              <a:rPr lang="el-GR" sz="2000" dirty="0">
                <a:solidFill>
                  <a:srgbClr val="000000"/>
                </a:solidFill>
                <a:latin typeface="Open Sans" panose="020B0606030504020204" pitchFamily="34" charset="0"/>
              </a:rPr>
              <a:t>: Flood probability assessment (RCP4.5</a:t>
            </a:r>
            <a:r>
              <a:rPr lang="el-GR" sz="2000" dirty="0" err="1">
                <a:solidFill>
                  <a:srgbClr val="000000"/>
                </a:solidFill>
                <a:latin typeface="Open Sans" panose="020B0606030504020204" pitchFamily="34" charset="0"/>
              </a:rPr>
              <a:t>vs.</a:t>
            </a:r>
            <a:r>
              <a:rPr lang="el-GR" sz="2000" dirty="0">
                <a:solidFill>
                  <a:srgbClr val="000000"/>
                </a:solidFill>
                <a:latin typeface="Open Sans" panose="020B0606030504020204" pitchFamily="34" charset="0"/>
              </a:rPr>
              <a:t>RCP8.5) for infrastructure location.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Urban Heat Island</a:t>
            </a:r>
            <a:r>
              <a:rPr lang="el-GR" sz="2000" dirty="0">
                <a:solidFill>
                  <a:srgbClr val="000000"/>
                </a:solidFill>
                <a:latin typeface="Open Sans" panose="020B0606030504020204" pitchFamily="34" charset="0"/>
              </a:rPr>
              <a:t>: Design</a:t>
            </a:r>
            <a:r>
              <a:rPr lang="el-GR" sz="2000" dirty="0" err="1">
                <a:solidFill>
                  <a:srgbClr val="000000"/>
                </a:solidFill>
                <a:latin typeface="Open Sans" panose="020B0606030504020204" pitchFamily="34" charset="0"/>
              </a:rPr>
              <a:t>tree planting</a:t>
            </a:r>
            <a:r>
              <a:rPr lang="el-GR" sz="2000" dirty="0">
                <a:solidFill>
                  <a:srgbClr val="000000"/>
                </a:solidFill>
                <a:latin typeface="Open Sans" panose="020B0606030504020204" pitchFamily="34" charset="0"/>
              </a:rPr>
              <a:t>if SSP shows an increase in elderly people.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Health Infrastructure</a:t>
            </a:r>
            <a:r>
              <a:rPr lang="el-GR" sz="2000" dirty="0">
                <a:solidFill>
                  <a:srgbClr val="000000"/>
                </a:solidFill>
                <a:latin typeface="Open Sans" panose="020B0606030504020204" pitchFamily="34" charset="0"/>
              </a:rPr>
              <a:t>: Strengthening heat wave programs (air-conditioned spaces, volunteers) if SSP indicates vulnerable populations.</a:t>
            </a:r>
          </a:p>
        </p:txBody>
      </p:sp>
    </p:spTree>
    <p:extLst>
      <p:ext uri="{BB962C8B-B14F-4D97-AF65-F5344CB8AC3E}">
        <p14:creationId xmlns:p14="http://schemas.microsoft.com/office/powerpoint/2010/main" val="9469336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EC06-23CB-24A8-4E19-088401E13AA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EBD06B9-8877-EA08-CA25-D3A6B69194E9}"/>
              </a:ext>
            </a:extLst>
          </p:cNvPr>
          <p:cNvSpPr>
            <a:spLocks noChangeArrowheads="1"/>
          </p:cNvSpPr>
          <p:nvPr/>
        </p:nvSpPr>
        <p:spPr bwMode="auto">
          <a:xfrm>
            <a:off x="243068" y="1282157"/>
            <a:ext cx="1091547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Advantages</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Realistic planning with scientific data, even with limited resources.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Policy evaluation: Testing the effectiveness of measures in different circumstances.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Resilience to uncertainties: Selecting solutions that are effective in multiple scenarios.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49241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36E14-B5DD-EA6F-9EAB-B5E9CCF0164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BB25CA8-5277-F945-4B14-0AA246F27272}"/>
              </a:ext>
            </a:extLst>
          </p:cNvPr>
          <p:cNvSpPr>
            <a:spLocks noChangeArrowheads="1"/>
          </p:cNvSpPr>
          <p:nvPr/>
        </p:nvSpPr>
        <p:spPr bwMode="auto">
          <a:xfrm>
            <a:off x="243068" y="1974654"/>
            <a:ext cx="10915470"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Connection with Funding</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Increases financial</a:t>
            </a:r>
            <a:r>
              <a:rPr kumimoji="0" lang="el-GR" altLang="el-GR" sz="2000" b="0" i="0" u="none" strike="noStrike" cap="none" normalizeH="0" baseline="0" dirty="0" err="1">
                <a:ln>
                  <a:noFill/>
                </a:ln>
                <a:solidFill>
                  <a:srgbClr val="000000"/>
                </a:solidFill>
                <a:effectLst/>
                <a:latin typeface="Open Sans" panose="020B0606030504020204" pitchFamily="34" charset="0"/>
              </a:rPr>
              <a:t>eligibility</a:t>
            </a:r>
            <a:r>
              <a:rPr kumimoji="0" lang="el-GR" altLang="el-GR" sz="2000" b="0" i="0" u="none" strike="noStrike" cap="none" normalizeH="0" baseline="0" dirty="0">
                <a:ln>
                  <a:noFill/>
                </a:ln>
                <a:solidFill>
                  <a:srgbClr val="000000"/>
                </a:solidFill>
                <a:effectLst/>
                <a:latin typeface="Open Sans" panose="020B0606030504020204" pitchFamily="34" charset="0"/>
              </a:rPr>
              <a:t>(LIFE,</a:t>
            </a:r>
            <a:r>
              <a:rPr kumimoji="0" lang="el-GR" altLang="el-GR" sz="2000" b="0" i="0" u="none" strike="noStrike" cap="none" normalizeH="0" baseline="0" dirty="0" err="1">
                <a:ln>
                  <a:noFill/>
                </a:ln>
                <a:solidFill>
                  <a:srgbClr val="000000"/>
                </a:solidFill>
                <a:effectLst/>
                <a:latin typeface="Open Sans" panose="020B0606030504020204" pitchFamily="34" charset="0"/>
              </a:rPr>
              <a:t>Horizon</a:t>
            </a:r>
            <a:r>
              <a:rPr kumimoji="0" lang="el-GR" altLang="el-GR" sz="2000" b="0" i="0" u="none" strike="noStrike" cap="none" normalizeH="0" baseline="0" dirty="0">
                <a:ln>
                  <a:noFill/>
                </a:ln>
                <a:solidFill>
                  <a:srgbClr val="000000"/>
                </a:solidFill>
                <a:effectLst/>
                <a:latin typeface="Open Sans" panose="020B0606030504020204" pitchFamily="34" charset="0"/>
              </a:rPr>
              <a:t>Europe, Recovery Fund).</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Demonstrates strategic depth and alignment with EU goals for resilience/fairness.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930452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11EEC-6D71-2423-CCF3-07B1A3B47B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DCB939-2C6B-E493-05DA-DEA7AB28FEF3}"/>
              </a:ext>
            </a:extLst>
          </p:cNvPr>
          <p:cNvSpPr>
            <a:spLocks noChangeArrowheads="1"/>
          </p:cNvSpPr>
          <p:nvPr/>
        </p:nvSpPr>
        <p:spPr bwMode="auto">
          <a:xfrm>
            <a:off x="1352550" y="2314069"/>
            <a:ext cx="9486900"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Local Planning for Resilience and Climate Action</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Cities are on the front lines of the climate crisis, it is required:</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Risk management.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Adaptation strategies with sustainability/viability.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Action Plans (SDAEK, SECAP)</a:t>
            </a:r>
            <a:r>
              <a:rPr lang="el-GR" sz="2000" dirty="0">
                <a:solidFill>
                  <a:srgbClr val="000000"/>
                </a:solidFill>
                <a:latin typeface="Open Sans" panose="020B0606030504020204" pitchFamily="34" charset="0"/>
              </a:rPr>
              <a:t>: Tools for integrating adaptation/mitigation measures.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require cooperation between agencies, citizen participation, and use of data/tools.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431407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69DB5-7B29-CFEC-4956-7920AD56635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F89E4F-6CC3-390B-9C84-D24DC1BA14B3}"/>
              </a:ext>
            </a:extLst>
          </p:cNvPr>
          <p:cNvSpPr>
            <a:spLocks noChangeArrowheads="1"/>
          </p:cNvSpPr>
          <p:nvPr/>
        </p:nvSpPr>
        <p:spPr bwMode="auto">
          <a:xfrm>
            <a:off x="1628095" y="1867755"/>
            <a:ext cx="9486900"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Steps and Methodologies for Writing Resilience Plans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 Risk and Vulnerability Assessment</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Cornerstone of strategic planning.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Identification of areas/sectors with higher risk.</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Includes: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Physical infrastructure (buildings, networks, road network).</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Socioeconomic status (vulnerable groups: elderly, poorer).</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101825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3063-B28A-A8E6-6B9C-547E56AA8B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5627BC9-3E36-3278-2A57-2DC510C1ED77}"/>
              </a:ext>
            </a:extLst>
          </p:cNvPr>
          <p:cNvSpPr>
            <a:spLocks noChangeArrowheads="1"/>
          </p:cNvSpPr>
          <p:nvPr/>
        </p:nvSpPr>
        <p:spPr bwMode="auto">
          <a:xfrm>
            <a:off x="1671638" y="1974655"/>
            <a:ext cx="9486900"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Tools</a:t>
            </a:r>
            <a:r>
              <a:rPr lang="el-GR" sz="2000" dirty="0">
                <a:solidFill>
                  <a:srgbClr val="000000"/>
                </a:solidFill>
                <a:latin typeface="Open Sans" panose="020B0606030504020204" pitchFamily="34" charset="0"/>
              </a:rPr>
              <a:t>: RVA for identifying vulnerable areas (e.g. urban areas with low</a:t>
            </a:r>
            <a:r>
              <a:rPr lang="el-GR" sz="2000" dirty="0" err="1">
                <a:solidFill>
                  <a:srgbClr val="000000"/>
                </a:solidFill>
                <a:latin typeface="Open Sans" panose="020B0606030504020204" pitchFamily="34" charset="0"/>
              </a:rPr>
              <a:t>vegetation cover</a:t>
            </a:r>
            <a:r>
              <a:rPr lang="el-GR" sz="2000" dirty="0">
                <a:solidFill>
                  <a:srgbClr val="000000"/>
                </a:solidFill>
                <a:latin typeface="Open Sans" panose="020B0606030504020204" pitchFamily="34" charset="0"/>
              </a:rPr>
              <a:t>, coastal zones).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Combination with climate trend data and RCP/SSP for probabilities/impacts.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4030595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B0EE7-AA7E-20E0-883C-5FD59A3CAF0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D3B5702-01AD-B8F3-73BA-AD2BE7405A83}"/>
              </a:ext>
            </a:extLst>
          </p:cNvPr>
          <p:cNvSpPr>
            <a:spLocks noChangeArrowheads="1"/>
          </p:cNvSpPr>
          <p:nvPr/>
        </p:nvSpPr>
        <p:spPr bwMode="auto">
          <a:xfrm>
            <a:off x="1352550" y="1957074"/>
            <a:ext cx="948690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Strategy Composition</a:t>
            </a:r>
            <a:r>
              <a:rPr lang="el-GR" sz="2000" dirty="0">
                <a:solidFill>
                  <a:srgbClr val="000000"/>
                </a:solidFill>
                <a:latin typeface="Open Sans" panose="020B0606030504020204" pitchFamily="34" charset="0"/>
              </a:rPr>
              <a:t>Targeted, flexible adaptation strategies.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include mitigation/adaptation measures, based 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Current situation.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Future risks.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Integrate</a:t>
            </a:r>
            <a:r>
              <a:rPr lang="el-GR" sz="2000" b="1" dirty="0" err="1">
                <a:solidFill>
                  <a:srgbClr val="000000"/>
                </a:solidFill>
                <a:latin typeface="Open Sans" panose="020B0606030504020204" pitchFamily="34" charset="0"/>
              </a:rPr>
              <a:t>Nature-based</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Solutions</a:t>
            </a:r>
            <a:r>
              <a:rPr lang="el-GR" sz="2000" b="1" dirty="0">
                <a:solidFill>
                  <a:srgbClr val="000000"/>
                </a:solidFill>
                <a:latin typeface="Open Sans" panose="020B0606030504020204" pitchFamily="34" charset="0"/>
              </a:rPr>
              <a:t>(</a:t>
            </a:r>
            <a:r>
              <a:rPr lang="el-GR" sz="2000" b="1" dirty="0" err="1">
                <a:solidFill>
                  <a:srgbClr val="000000"/>
                </a:solidFill>
                <a:latin typeface="Open Sans" panose="020B0606030504020204" pitchFamily="34" charset="0"/>
              </a:rPr>
              <a:t>NbS</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e.g.: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Drainage upgrades, green roofs for flooding.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Durable materials/technologies for infrastructure.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098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72659-BE86-DBC7-E126-EBF9A876C0D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CAB963D-A382-84F4-597F-6386E24F28E2}"/>
              </a:ext>
            </a:extLst>
          </p:cNvPr>
          <p:cNvSpPr txBox="1"/>
          <p:nvPr/>
        </p:nvSpPr>
        <p:spPr>
          <a:xfrm>
            <a:off x="2140148" y="1791596"/>
            <a:ext cx="7911703" cy="327480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Expected Results</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Understanding scientific and institutional frameworks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Understanding the obligation of Local Authorities to submit Sustainable Energy and Climate Action Plans (SECAP) under the Covenant of Mayors.</a:t>
            </a:r>
          </a:p>
        </p:txBody>
      </p:sp>
    </p:spTree>
    <p:extLst>
      <p:ext uri="{BB962C8B-B14F-4D97-AF65-F5344CB8AC3E}">
        <p14:creationId xmlns:p14="http://schemas.microsoft.com/office/powerpoint/2010/main" val="19274203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D21E-9FD1-D3B7-86EA-C0562E7CB6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3D011E-ED4F-BBEC-CA47-5DEF84F9A6A0}"/>
              </a:ext>
            </a:extLst>
          </p:cNvPr>
          <p:cNvSpPr>
            <a:spLocks noChangeArrowheads="1"/>
          </p:cNvSpPr>
          <p:nvPr/>
        </p:nvSpPr>
        <p:spPr bwMode="auto">
          <a:xfrm>
            <a:off x="1352550" y="2250987"/>
            <a:ext cx="948690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Citizen Consultation and Participation</a:t>
            </a:r>
            <a:r>
              <a:rPr lang="el-GR" sz="2000" dirty="0">
                <a:solidFill>
                  <a:srgbClr val="000000"/>
                </a:solidFill>
                <a:latin typeface="Open Sans" panose="020B0606030504020204" pitchFamily="34" charset="0"/>
              </a:rPr>
              <a:t>Fundamental to success.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Ensures reflection of local community needs/concerns.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helps understand social, economic, and cultural differences.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Methods</a:t>
            </a:r>
            <a:r>
              <a:rPr lang="el-GR" sz="2000" dirty="0">
                <a:solidFill>
                  <a:srgbClr val="000000"/>
                </a:solidFill>
                <a:latin typeface="Open Sans" panose="020B0606030504020204" pitchFamily="34" charset="0"/>
              </a:rPr>
              <a:t>: Open meetings, referendums,</a:t>
            </a:r>
            <a:r>
              <a:rPr lang="el-GR" sz="2000" dirty="0" err="1">
                <a:solidFill>
                  <a:srgbClr val="000000"/>
                </a:solidFill>
                <a:latin typeface="Open Sans" panose="020B0606030504020204" pitchFamily="34" charset="0"/>
              </a:rPr>
              <a:t>online</a:t>
            </a:r>
            <a:r>
              <a:rPr lang="el-GR" sz="2000" dirty="0">
                <a:solidFill>
                  <a:srgbClr val="000000"/>
                </a:solidFill>
                <a:latin typeface="Open Sans" panose="020B0606030504020204" pitchFamily="34" charset="0"/>
              </a:rPr>
              <a:t>platforms, collaboration with organizations.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increases transparency, acceptance, and willingness to implement.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5338808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4DB62-BE2A-D29A-810C-6D457755C49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84E44DE-0BEE-4C0F-AE5F-498A7E943D6D}"/>
              </a:ext>
            </a:extLst>
          </p:cNvPr>
          <p:cNvSpPr>
            <a:spLocks noChangeArrowheads="1"/>
          </p:cNvSpPr>
          <p:nvPr/>
        </p:nvSpPr>
        <p:spPr bwMode="auto">
          <a:xfrm>
            <a:off x="1671638" y="1051326"/>
            <a:ext cx="9486900"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Definition of Strategic Indicators</a:t>
            </a:r>
            <a:r>
              <a:rPr lang="el-GR" sz="2000" dirty="0">
                <a:solidFill>
                  <a:srgbClr val="000000"/>
                </a:solidFill>
                <a:latin typeface="Open Sans" panose="020B0606030504020204" pitchFamily="34" charset="0"/>
              </a:rPr>
              <a:t>They provide measurable data for achieving goals and effectiveness of measures.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Indicative Indicators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efficiency (reduction of consumption in public buildings).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Infrastructure resilience (resistance to extreme events).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Biodiversity (reforestation rate, green areas).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Health/well-being (rate of deaths/diseases from climate factors).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02670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4DCB-C8F9-74DD-A881-C46D4B322CA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C302D4-7C50-FB97-CBE9-21F9A87D79C8}"/>
              </a:ext>
            </a:extLst>
          </p:cNvPr>
          <p:cNvSpPr>
            <a:spLocks noChangeArrowheads="1"/>
          </p:cNvSpPr>
          <p:nvPr/>
        </p:nvSpPr>
        <p:spPr bwMode="auto">
          <a:xfrm>
            <a:off x="1671638" y="1512990"/>
            <a:ext cx="94869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Financing and Implementation</a:t>
            </a:r>
            <a:r>
              <a:rPr lang="el-GR" sz="2000" dirty="0">
                <a:solidFill>
                  <a:srgbClr val="000000"/>
                </a:solidFill>
                <a:latin typeface="Open Sans" panose="020B0606030504020204" pitchFamily="34" charset="0"/>
              </a:rPr>
              <a:t>Critical for the success of measures.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Sources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European programs (Green Fund, LIFE, Recovery Fund).</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National programs (NSRF).</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 with the private sector (sponsorships, partnerships).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 with entrepreneurs, NGOs, universities for innovative solutions.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560610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3CC20-DEDE-0642-0C74-B464F6DF1E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B91421-10AA-B8E9-ABDA-EEB9911F43A7}"/>
              </a:ext>
            </a:extLst>
          </p:cNvPr>
          <p:cNvSpPr>
            <a:spLocks noChangeArrowheads="1"/>
          </p:cNvSpPr>
          <p:nvPr/>
        </p:nvSpPr>
        <p:spPr bwMode="auto">
          <a:xfrm>
            <a:off x="688181" y="1061148"/>
            <a:ext cx="10815638"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Review and Update</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Plans must be flexible, adaptable to new developments.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Regular review with monitoring of indicators, feedback from communities/institutions.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Case Study: Municipality's SDAEK</a:t>
            </a:r>
            <a:r>
              <a:rPr kumimoji="0" lang="el-GR" altLang="el-GR" sz="2000" b="1" i="0" u="none" strike="noStrike" cap="none" normalizeH="0" baseline="0" dirty="0" err="1">
                <a:ln>
                  <a:noFill/>
                </a:ln>
                <a:solidFill>
                  <a:srgbClr val="000000"/>
                </a:solidFill>
                <a:effectLst/>
                <a:latin typeface="Open Sans" panose="020B0606030504020204" pitchFamily="34" charset="0"/>
              </a:rPr>
              <a:t>Patras</a:t>
            </a: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Risk and Vulnerability Assessment</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Coastal municipality with industrial/commercial activity.</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Analysis of extreme phenomena (temperature increase, rainfall change).</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Infrastructure/population vulnerability assessment with RVA.</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216466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EAC1-B6A5-9E29-07EF-D2A3E9FC05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7283B9-E675-DD0C-D133-E36E43393767}"/>
              </a:ext>
            </a:extLst>
          </p:cNvPr>
          <p:cNvSpPr>
            <a:spLocks noChangeArrowheads="1"/>
          </p:cNvSpPr>
          <p:nvPr/>
        </p:nvSpPr>
        <p:spPr bwMode="auto">
          <a:xfrm>
            <a:off x="688181" y="1522813"/>
            <a:ext cx="1081563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Strategy Composition</a:t>
            </a:r>
            <a:r>
              <a:rPr lang="el-GR" sz="2000" dirty="0">
                <a:solidFill>
                  <a:srgbClr val="000000"/>
                </a:solidFill>
                <a:latin typeface="Open Sans" panose="020B0606030504020204" pitchFamily="34" charset="0"/>
              </a:rPr>
              <a:t>It focuses 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Reduction of greenhouse gas emissions.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infrastructure resilience.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Actions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municipal buildings.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Promotion of RES.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urban mobility.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a:t>
            </a:r>
            <a:r>
              <a:rPr lang="el-GR" sz="2000" dirty="0" err="1">
                <a:solidFill>
                  <a:srgbClr val="000000"/>
                </a:solidFill>
                <a:latin typeface="Open Sans" panose="020B0606030504020204" pitchFamily="34" charset="0"/>
              </a:rPr>
              <a:t>NbS</a:t>
            </a:r>
            <a:r>
              <a:rPr lang="el-GR" sz="2000" dirty="0">
                <a:solidFill>
                  <a:srgbClr val="000000"/>
                </a:solidFill>
                <a:latin typeface="Open Sans" panose="020B0606030504020204" pitchFamily="34" charset="0"/>
              </a:rPr>
              <a:t>, adapted to local needs.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1180713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2F7FC-34BA-27F8-64D1-DDBBFE3561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115605-92E9-4C21-8994-300FF3317982}"/>
              </a:ext>
            </a:extLst>
          </p:cNvPr>
          <p:cNvSpPr>
            <a:spLocks noChangeArrowheads="1"/>
          </p:cNvSpPr>
          <p:nvPr/>
        </p:nvSpPr>
        <p:spPr bwMode="auto">
          <a:xfrm>
            <a:off x="1343025" y="868267"/>
            <a:ext cx="10086975"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Citizen Consultation and Participation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Dialogue with citizens/businesses to understand needs.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ensures strategies that respond to local realities.</a:t>
            </a:r>
          </a:p>
          <a:p>
            <a:pPr marL="0" marR="0" lvl="0" indent="0" algn="ctr" defTabSz="914400" rtl="0" eaLnBrk="0" fontAlgn="base" latinLnBrk="0" hangingPunct="0">
              <a:lnSpc>
                <a:spcPct val="150000"/>
              </a:lnSpc>
              <a:spcBef>
                <a:spcPct val="0"/>
              </a:spcBef>
              <a:spcAft>
                <a:spcPct val="0"/>
              </a:spcAft>
              <a:buClrTx/>
              <a:buSzTx/>
              <a:buFontTx/>
              <a:buChar char="•"/>
              <a:tabLst/>
            </a:pPr>
            <a:endParaRPr lang="el-GR" altLang="el-GR" sz="2000" b="1" dirty="0">
              <a:solidFill>
                <a:srgbClr val="000000"/>
              </a:solidFill>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Definition of Strategic Indicators</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Indicators to monitor:</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Energy efficiency.</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Infrastructure resilience.</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Biodiversity.</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Citizens' health.</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17236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439C-0C39-FB9E-C34D-A01D7B8E94F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D2F242-7FEE-43FF-80D4-50A9760961A6}"/>
              </a:ext>
            </a:extLst>
          </p:cNvPr>
          <p:cNvSpPr>
            <a:spLocks noChangeArrowheads="1"/>
          </p:cNvSpPr>
          <p:nvPr/>
        </p:nvSpPr>
        <p:spPr bwMode="auto">
          <a:xfrm>
            <a:off x="2471738" y="1560765"/>
            <a:ext cx="8543925"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Financing and Implementation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Funding from Green Fund, Recovery Fund, NSRF.</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Collaboration with private sector/organizations for implementation.</a:t>
            </a:r>
          </a:p>
          <a:p>
            <a:pPr marL="0" marR="0" lvl="0" indent="0" algn="ctr" defTabSz="914400" rtl="0" eaLnBrk="0" fontAlgn="base" latinLnBrk="0" hangingPunct="0">
              <a:lnSpc>
                <a:spcPct val="150000"/>
              </a:lnSpc>
              <a:spcBef>
                <a:spcPct val="0"/>
              </a:spcBef>
              <a:spcAft>
                <a:spcPct val="0"/>
              </a:spcAft>
              <a:buClrTx/>
              <a:buSzTx/>
              <a:buFontTx/>
              <a:buChar char="•"/>
              <a:tabLst/>
            </a:pPr>
            <a:endParaRPr lang="el-GR" altLang="el-GR" sz="2000" b="1" dirty="0">
              <a:solidFill>
                <a:srgbClr val="000000"/>
              </a:solidFill>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Review and Update</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Regular monitoring, feedback from citizens/authorities.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Adaptation to new scientific/local developments.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930293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7968-B522-3EC8-3C05-268EA9F056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45C27C-B150-98DE-7265-1682C86C3F55}"/>
              </a:ext>
            </a:extLst>
          </p:cNvPr>
          <p:cNvSpPr>
            <a:spLocks noChangeArrowheads="1"/>
          </p:cNvSpPr>
          <p:nvPr/>
        </p:nvSpPr>
        <p:spPr bwMode="auto">
          <a:xfrm>
            <a:off x="200215" y="1641154"/>
            <a:ext cx="11493660"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Sustainable Energy and Climate Action Plans (SECAPs) and</a:t>
            </a:r>
            <a:r>
              <a:rPr lang="el-GR" sz="2000" b="1" dirty="0" err="1">
                <a:solidFill>
                  <a:srgbClr val="000000"/>
                </a:solidFill>
                <a:effectLst/>
                <a:latin typeface="Open Sans" panose="020B0606030504020204" pitchFamily="34" charset="0"/>
              </a:rPr>
              <a:t>SECAPs</a:t>
            </a:r>
            <a:endParaRPr lang="el-GR" sz="2000" dirty="0">
              <a:solidFill>
                <a:srgbClr val="000000"/>
              </a:solidFill>
              <a:effectLst/>
              <a:latin typeface="Open Sans" panose="020B0606030504020204" pitchFamily="34" charset="0"/>
            </a:endParaRPr>
          </a:p>
          <a:p>
            <a:pPr algn="ctr" rtl="0">
              <a:lnSpc>
                <a:spcPct val="150000"/>
              </a:lnSpc>
            </a:pPr>
            <a:r>
              <a:rPr lang="el-GR" sz="2000" b="1" dirty="0">
                <a:solidFill>
                  <a:srgbClr val="000000"/>
                </a:solidFill>
                <a:latin typeface="Open Sans" panose="020B0606030504020204" pitchFamily="34" charset="0"/>
              </a:rPr>
              <a:t>SDAEK</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Strategic tools for reducing CO₂ emissions, energy efficiency.</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Goals</a:t>
            </a:r>
            <a:r>
              <a:rPr lang="el-GR" sz="2000" dirty="0">
                <a:solidFill>
                  <a:srgbClr val="000000"/>
                </a:solidFill>
                <a:latin typeface="Open Sans" panose="020B0606030504020204" pitchFamily="34" charset="0"/>
              </a:rPr>
              <a:t>:</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Reducing emissions through energy efficiency, RES.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municipal buildings.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transportation (public transport, cycling, electric mobility).</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Waste management (recycling, composting, energy recovery).</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Promotion of RES (solar, wind, geothermal).</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requires cooperation between authorities, citizens, businesses, and continuous monitoring.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6956057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5945-A8F9-A746-075F-AE9DBD5B4E0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07431C4-A6E2-D7CD-6AD3-9195D349E9FB}"/>
              </a:ext>
            </a:extLst>
          </p:cNvPr>
          <p:cNvSpPr>
            <a:spLocks noChangeArrowheads="1"/>
          </p:cNvSpPr>
          <p:nvPr/>
        </p:nvSpPr>
        <p:spPr bwMode="auto">
          <a:xfrm>
            <a:off x="1752600" y="637435"/>
            <a:ext cx="8686800" cy="558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ECAPs</a:t>
            </a:r>
            <a:r>
              <a:rPr kumimoji="0" lang="el-GR" altLang="el-GR" sz="2000" b="0" i="0" u="none" strike="noStrike" cap="none" normalizeH="0" baseline="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They combine energy transition with climate resilience.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Data</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public transport (electricity, low emissions).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Improving energy networks (resilience, efficiency).</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Support for local RES production, energy communities.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Disaster protection with NbS.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Enhancement of biodiversity and ecosystem services.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They incorporate mitigation/adaptation, require continuous evaluation.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1196170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7D635-569C-C895-CD29-CE90532811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FAD50E5-5677-658C-A19B-11295B6AD06B}"/>
              </a:ext>
            </a:extLst>
          </p:cNvPr>
          <p:cNvSpPr>
            <a:spLocks noChangeArrowheads="1"/>
          </p:cNvSpPr>
          <p:nvPr/>
        </p:nvSpPr>
        <p:spPr bwMode="auto">
          <a:xfrm>
            <a:off x="1083128" y="2014435"/>
            <a:ext cx="1002574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Steps for compiling a SECAP/SDAEK</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Risk and Vulnerability Assessment</a:t>
            </a:r>
            <a:r>
              <a:rPr lang="el-GR" sz="2000" dirty="0">
                <a:solidFill>
                  <a:srgbClr val="000000"/>
                </a:solidFill>
                <a:latin typeface="Open Sans" panose="020B0606030504020204" pitchFamily="34" charset="0"/>
              </a:rPr>
              <a:t>: Analysis of emissions, risks, vulnerability.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Strategic Planning</a:t>
            </a:r>
            <a:r>
              <a:rPr lang="el-GR" sz="2000" dirty="0">
                <a:solidFill>
                  <a:srgbClr val="000000"/>
                </a:solidFill>
                <a:latin typeface="Open Sans" panose="020B0606030504020204" pitchFamily="34" charset="0"/>
              </a:rPr>
              <a:t>: Actions to reduce emissions, RES, resilience.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Citizen/Agency Inclusion</a:t>
            </a:r>
            <a:r>
              <a:rPr lang="el-GR" sz="2000" dirty="0">
                <a:solidFill>
                  <a:srgbClr val="000000"/>
                </a:solidFill>
                <a:latin typeface="Open Sans" panose="020B0606030504020204" pitchFamily="34" charset="0"/>
              </a:rPr>
              <a:t>: Consultation for acceptance/support.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Definition of Indicators</a:t>
            </a:r>
            <a:r>
              <a:rPr lang="el-GR" sz="2000" dirty="0">
                <a:solidFill>
                  <a:srgbClr val="000000"/>
                </a:solidFill>
                <a:latin typeface="Open Sans" panose="020B0606030504020204" pitchFamily="34" charset="0"/>
              </a:rPr>
              <a:t>: Measuring success, monitoring progress.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Financing/Implementation</a:t>
            </a:r>
            <a:r>
              <a:rPr lang="el-GR" sz="2000" dirty="0">
                <a:solidFill>
                  <a:srgbClr val="000000"/>
                </a:solidFill>
                <a:latin typeface="Open Sans" panose="020B0606030504020204" pitchFamily="34" charset="0"/>
              </a:rPr>
              <a:t>: Resources from European/national programs, private sector.</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Revision/Update</a:t>
            </a:r>
            <a:r>
              <a:rPr lang="el-GR" sz="2000" dirty="0">
                <a:solidFill>
                  <a:srgbClr val="000000"/>
                </a:solidFill>
                <a:latin typeface="Open Sans" panose="020B0606030504020204" pitchFamily="34" charset="0"/>
              </a:rPr>
              <a:t>: Adaptation to new developments/needs.</a:t>
            </a:r>
          </a:p>
        </p:txBody>
      </p:sp>
    </p:spTree>
    <p:extLst>
      <p:ext uri="{BB962C8B-B14F-4D97-AF65-F5344CB8AC3E}">
        <p14:creationId xmlns:p14="http://schemas.microsoft.com/office/powerpoint/2010/main" val="375592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B05A2-F7BF-A3C4-2523-09C495B616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6449C7E-2029-AC55-331A-3F2322001C38}"/>
              </a:ext>
            </a:extLst>
          </p:cNvPr>
          <p:cNvSpPr txBox="1"/>
          <p:nvPr/>
        </p:nvSpPr>
        <p:spPr>
          <a:xfrm>
            <a:off x="1225408" y="1791596"/>
            <a:ext cx="9741184" cy="327480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Identifying climate risks and planning actions</a:t>
            </a:r>
            <a:r>
              <a:rPr lang="el-GR" sz="2000" dirty="0">
                <a:solidFill>
                  <a:srgbClr val="000000"/>
                </a:solidFill>
                <a:latin typeface="Open Sans" panose="020B0606030504020204" pitchFamily="34" charset="0"/>
              </a:rPr>
              <a:t>: Ability to identify local climate risks, such as floods in Thessaly (damage estimate: €2 billion, 2023) or heat waves in Athens.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Developing skills for designing adaptation measures, e.g. creating green corridors or water management systems.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Practical application: Designing local adaptation plans, such as the creation of shaded public spaces in island municipalities.</a:t>
            </a:r>
          </a:p>
        </p:txBody>
      </p:sp>
    </p:spTree>
    <p:extLst>
      <p:ext uri="{BB962C8B-B14F-4D97-AF65-F5344CB8AC3E}">
        <p14:creationId xmlns:p14="http://schemas.microsoft.com/office/powerpoint/2010/main" val="1776833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E9004-8DDD-BF14-6DDD-03533654AC3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141ADC-F348-155E-D61E-41D3F66F1C75}"/>
              </a:ext>
            </a:extLst>
          </p:cNvPr>
          <p:cNvSpPr>
            <a:spLocks noChangeArrowheads="1"/>
          </p:cNvSpPr>
          <p:nvPr/>
        </p:nvSpPr>
        <p:spPr bwMode="auto">
          <a:xfrm>
            <a:off x="1752600" y="175770"/>
            <a:ext cx="8686800" cy="650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Case Study: Municipality</a:t>
            </a:r>
            <a:r>
              <a:rPr lang="el-GR" sz="2000" b="1" dirty="0" err="1">
                <a:solidFill>
                  <a:srgbClr val="000000"/>
                </a:solidFill>
                <a:effectLst/>
                <a:latin typeface="Open Sans" panose="020B0606030504020204" pitchFamily="34" charset="0"/>
              </a:rPr>
              <a:t>Grosseto</a:t>
            </a:r>
            <a:r>
              <a:rPr lang="el-GR" sz="2000" b="1" dirty="0">
                <a:solidFill>
                  <a:srgbClr val="000000"/>
                </a:solidFill>
                <a:effectLst/>
                <a:latin typeface="Open Sans" panose="020B0606030504020204" pitchFamily="34" charset="0"/>
              </a:rPr>
              <a:t>, Italy</a:t>
            </a:r>
          </a:p>
          <a:p>
            <a:pPr algn="ctr" rtl="0">
              <a:lnSpc>
                <a:spcPct val="150000"/>
              </a:lnSpc>
              <a:buNone/>
            </a:pP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Risk and Vulnerability Assessment</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Preparation of BEI with IPCC guidelines and</a:t>
            </a:r>
            <a:r>
              <a:rPr lang="el-GR" sz="2000" dirty="0" err="1">
                <a:solidFill>
                  <a:srgbClr val="000000"/>
                </a:solidFill>
                <a:latin typeface="Open Sans" panose="020B0606030504020204" pitchFamily="34" charset="0"/>
              </a:rPr>
              <a:t>Global</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Covenant</a:t>
            </a:r>
            <a:r>
              <a:rPr lang="el-GR" sz="2000" dirty="0">
                <a:solidFill>
                  <a:srgbClr val="000000"/>
                </a:solidFill>
                <a:latin typeface="Open Sans" panose="020B0606030504020204" pitchFamily="34" charset="0"/>
              </a:rPr>
              <a:t>of</a:t>
            </a:r>
            <a:r>
              <a:rPr lang="el-GR" sz="2000" dirty="0" err="1">
                <a:solidFill>
                  <a:srgbClr val="000000"/>
                </a:solidFill>
                <a:latin typeface="Open Sans" panose="020B0606030504020204" pitchFamily="34" charset="0"/>
              </a:rPr>
              <a:t>Mayors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Provides a comprehensive picture of emission sources, end-user perspective.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Strategic Planning</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Mitigation plan with:</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efficiency.</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RES.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Infrastructure improvement.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Focuses on CO₂ reduction, sustainable energy.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5161166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278F3-8E71-7BAC-B3F0-67621BDC01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AADD0E-EE87-B260-A996-2674DB3E4735}"/>
              </a:ext>
            </a:extLst>
          </p:cNvPr>
          <p:cNvSpPr>
            <a:spLocks noChangeArrowheads="1"/>
          </p:cNvSpPr>
          <p:nvPr/>
        </p:nvSpPr>
        <p:spPr bwMode="auto">
          <a:xfrm>
            <a:off x="1443037" y="1099100"/>
            <a:ext cx="9001125"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Citizen/Agency Inclusion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Creating an Alliance for Climate Neutrality.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Encourage participation of social groups/organizations.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acceptance/support of actions.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Definition of Indicators</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Indicators for assessing the effectiveness of mitigation/adaptation measures.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They allow for adaptation of strategies.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202794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74B8-7A86-DEE5-891C-828A67E8CE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C624EE-CBD0-1E9D-7603-35278222A050}"/>
              </a:ext>
            </a:extLst>
          </p:cNvPr>
          <p:cNvSpPr>
            <a:spLocks noChangeArrowheads="1"/>
          </p:cNvSpPr>
          <p:nvPr/>
        </p:nvSpPr>
        <p:spPr bwMode="auto">
          <a:xfrm>
            <a:off x="1109662" y="932115"/>
            <a:ext cx="9972675"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Financing and Implementation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Resources from European/national programs.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Utilization of available resources for implementation.</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lang="el-GR" altLang="el-GR" sz="2000" b="1" dirty="0">
                <a:solidFill>
                  <a:srgbClr val="000000"/>
                </a:solidFill>
                <a:latin typeface="Open Sans" panose="020B0606030504020204" pitchFamily="34" charset="0"/>
              </a:rPr>
              <a:t> </a:t>
            </a:r>
            <a:r>
              <a:rPr kumimoji="0" lang="el-GR" altLang="el-GR" sz="2000" b="1" i="0" u="none" strike="noStrike" cap="none" normalizeH="0" baseline="0" dirty="0">
                <a:ln>
                  <a:noFill/>
                </a:ln>
                <a:solidFill>
                  <a:srgbClr val="000000"/>
                </a:solidFill>
                <a:effectLst/>
                <a:latin typeface="Open Sans" panose="020B0606030504020204" pitchFamily="34" charset="0"/>
              </a:rPr>
              <a:t>Review and Update</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Commitment to continuous review of SECAP.</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Adaptation to new developments, needs, conditions.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9295828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C2599-70D8-9502-024E-67BF66C04C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86E7ED-44CC-5742-69C1-49B705266C39}"/>
              </a:ext>
            </a:extLst>
          </p:cNvPr>
          <p:cNvSpPr txBox="1"/>
          <p:nvPr/>
        </p:nvSpPr>
        <p:spPr>
          <a:xfrm>
            <a:off x="927697" y="1401666"/>
            <a:ext cx="10336605" cy="512146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1.3 Financial Tools and Good Practices of Local Government for Climate Adaptation and Mitigation</a:t>
            </a:r>
          </a:p>
          <a:p>
            <a:pPr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Introduction and Importance of Financing</a:t>
            </a:r>
            <a:r>
              <a:rPr lang="el-GR" sz="2000" dirty="0">
                <a:solidFill>
                  <a:srgbClr val="000000"/>
                </a:solidFill>
                <a:latin typeface="Open Sans" panose="020B0606030504020204" pitchFamily="34" charset="0"/>
              </a:rPr>
              <a:t>The successful implementation of climate adaptation and resilience strategies depends on adequate and</a:t>
            </a:r>
            <a:r>
              <a:rPr lang="el-GR" sz="2000" dirty="0" err="1">
                <a:solidFill>
                  <a:srgbClr val="000000"/>
                </a:solidFill>
                <a:latin typeface="Open Sans" panose="020B0606030504020204" pitchFamily="34" charset="0"/>
              </a:rPr>
              <a:t>targeted</a:t>
            </a:r>
            <a:r>
              <a:rPr lang="el-GR" sz="2000" dirty="0">
                <a:solidFill>
                  <a:srgbClr val="000000"/>
                </a:solidFill>
                <a:latin typeface="Open Sans" panose="020B0606030504020204" pitchFamily="34" charset="0"/>
              </a:rPr>
              <a:t>financing.</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Municipalities and regions are called upon to implement complex actions, such as: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Infrastructure upgrade.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Flood control projects.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Early warning systems.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Local resilience strengthening programs.</a:t>
            </a:r>
          </a:p>
        </p:txBody>
      </p:sp>
    </p:spTree>
    <p:extLst>
      <p:ext uri="{BB962C8B-B14F-4D97-AF65-F5344CB8AC3E}">
        <p14:creationId xmlns:p14="http://schemas.microsoft.com/office/powerpoint/2010/main" val="36481561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3C42F-45EC-61CC-B488-58E882AC51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6C7883-195B-7872-5556-696AB88FDDE2}"/>
              </a:ext>
            </a:extLst>
          </p:cNvPr>
          <p:cNvSpPr>
            <a:spLocks noChangeArrowheads="1"/>
          </p:cNvSpPr>
          <p:nvPr/>
        </p:nvSpPr>
        <p:spPr bwMode="auto">
          <a:xfrm>
            <a:off x="1882588" y="1299213"/>
            <a:ext cx="8426824"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Actions require resources that often exceed the capabilities of local government.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Access to financial tools (European, national, private) is crucial.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 tools vary in: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Targeting.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Eligibility criteria.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Maturity of projects.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Monitoring requirements.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3332267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195C-CF3D-AF8A-509F-AD6EB30227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34A0A2-A39F-91FF-382C-33F924E33233}"/>
              </a:ext>
            </a:extLst>
          </p:cNvPr>
          <p:cNvSpPr>
            <a:spLocks noChangeArrowheads="1"/>
          </p:cNvSpPr>
          <p:nvPr/>
        </p:nvSpPr>
        <p:spPr bwMode="auto">
          <a:xfrm>
            <a:off x="2366683" y="2327211"/>
            <a:ext cx="8426824"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Critical success factors: Proper planning.</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Good technical preparation.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 with other bodies.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5781785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900AA-658B-B34A-6EA6-A01053417C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5DBC6D-524E-F7AE-5112-423BB5ED4F6F}"/>
              </a:ext>
            </a:extLst>
          </p:cNvPr>
          <p:cNvSpPr>
            <a:spLocks noChangeArrowheads="1"/>
          </p:cNvSpPr>
          <p:nvPr/>
        </p:nvSpPr>
        <p:spPr bwMode="auto">
          <a:xfrm>
            <a:off x="2366683" y="1865547"/>
            <a:ext cx="8426824"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Overview of Available Funding Programs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 NSRF (Partnership Agreement for the Development Framework)</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Main source of EU co-funded actions.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covers a wide range of interventions, including climate adaptation.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899639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B316-D372-307E-F95A-5D6CA6248E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10FA3F-74BE-68A2-013B-59D0F2690B5E}"/>
              </a:ext>
            </a:extLst>
          </p:cNvPr>
          <p:cNvSpPr>
            <a:spLocks noChangeArrowheads="1"/>
          </p:cNvSpPr>
          <p:nvPr/>
        </p:nvSpPr>
        <p:spPr bwMode="auto">
          <a:xfrm>
            <a:off x="2366683" y="1173051"/>
            <a:ext cx="8426824"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Through thematic and regional operational programs, the following are financed: Flood control and drainage projects.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Improvement of green infrastructure (e.g. greenways, urban forests).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public buildings.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Upgrade</a:t>
            </a:r>
            <a:r>
              <a:rPr lang="el-GR" sz="2000" dirty="0" err="1">
                <a:solidFill>
                  <a:srgbClr val="000000"/>
                </a:solidFill>
                <a:latin typeface="Open Sans" panose="020B0606030504020204" pitchFamily="34" charset="0"/>
              </a:rPr>
              <a:t>water supply</a:t>
            </a:r>
            <a:r>
              <a:rPr lang="el-GR" sz="2000" dirty="0">
                <a:solidFill>
                  <a:srgbClr val="000000"/>
                </a:solidFill>
                <a:latin typeface="Open Sans" panose="020B0606030504020204" pitchFamily="34" charset="0"/>
              </a:rPr>
              <a:t>and sewage systems in areas of high climate risk.</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711523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413F-9CBB-B0FA-EF65-804D9F3DE0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D3443F-6EA6-C4FF-6F5A-07B9ED646D4B}"/>
              </a:ext>
            </a:extLst>
          </p:cNvPr>
          <p:cNvSpPr>
            <a:spLocks noChangeArrowheads="1"/>
          </p:cNvSpPr>
          <p:nvPr/>
        </p:nvSpPr>
        <p:spPr bwMode="auto">
          <a:xfrm>
            <a:off x="2366683" y="1173051"/>
            <a:ext cx="8426824"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NSRF 2021–2027</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Targeting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Key tool for EU cohesion policy in Greece.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Policy Objective 2: Promoting a greener Europe through:</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Adaptation to climate change.</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Disaster risk prevention.</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resilience with</a:t>
            </a:r>
            <a:r>
              <a:rPr lang="el-GR" sz="2000" dirty="0" err="1">
                <a:solidFill>
                  <a:srgbClr val="000000"/>
                </a:solidFill>
                <a:latin typeface="Open Sans" panose="020B0606030504020204" pitchFamily="34" charset="0"/>
              </a:rPr>
              <a:t>Nature-based</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Solutions</a:t>
            </a:r>
            <a:r>
              <a:rPr lang="el-GR" sz="2000" dirty="0">
                <a:solidFill>
                  <a:srgbClr val="000000"/>
                </a:solidFill>
                <a:latin typeface="Open Sans" panose="020B0606030504020204" pitchFamily="34" charset="0"/>
              </a:rPr>
              <a:t>(</a:t>
            </a:r>
            <a:r>
              <a:rPr lang="el-GR" sz="2000" dirty="0" err="1">
                <a:solidFill>
                  <a:srgbClr val="000000"/>
                </a:solidFill>
                <a:latin typeface="Open Sans" panose="020B0606030504020204" pitchFamily="34" charset="0"/>
              </a:rPr>
              <a:t>NbS</a:t>
            </a:r>
            <a:r>
              <a:rPr lang="el-GR" sz="2000" dirty="0">
                <a:solidFill>
                  <a:srgbClr val="000000"/>
                </a:solidFill>
                <a:latin typeface="Open Sans" panose="020B0606030504020204" pitchFamily="34" charset="0"/>
              </a:rPr>
              <a:t>).</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public buildings.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33958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725F-10AD-6D23-4322-2AC59676884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6F30546-5F15-F3AA-4E08-402EDC349D32}"/>
              </a:ext>
            </a:extLst>
          </p:cNvPr>
          <p:cNvSpPr>
            <a:spLocks noChangeArrowheads="1"/>
          </p:cNvSpPr>
          <p:nvPr/>
        </p:nvSpPr>
        <p:spPr bwMode="auto">
          <a:xfrm>
            <a:off x="1308848" y="1643678"/>
            <a:ext cx="1011218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Eligibility</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Beneficiaries: First and Second Degree Local Authorities, public bodies, legal entities under public law.</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Good Practices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Region of Western Greece: Funded coastal protection and flood protection projects, strengthening resilience to climate risks.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4983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3F56-6A6F-9012-5604-A04310F6D03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0101684-A1FA-8E4D-4270-CA266AF5419D}"/>
              </a:ext>
            </a:extLst>
          </p:cNvPr>
          <p:cNvSpPr txBox="1"/>
          <p:nvPr/>
        </p:nvSpPr>
        <p:spPr>
          <a:xfrm>
            <a:off x="1293061" y="1560764"/>
            <a:ext cx="9605878"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Use of inventory and energy efficiency tools</a:t>
            </a:r>
            <a:r>
              <a:rPr lang="el-GR" sz="2000" dirty="0">
                <a:solidFill>
                  <a:srgbClr val="000000"/>
                </a:solidFill>
                <a:latin typeface="Open Sans" panose="020B0606030504020204" pitchFamily="34" charset="0"/>
              </a:rPr>
              <a:t>: Learning greenhouse gas emission inventory techniques using tools such as</a:t>
            </a:r>
            <a:r>
              <a:rPr lang="el-GR" sz="2000" b="1" dirty="0">
                <a:solidFill>
                  <a:srgbClr val="000000"/>
                </a:solidFill>
                <a:latin typeface="Open Sans" panose="020B0606030504020204" pitchFamily="34" charset="0"/>
              </a:rPr>
              <a:t>CIRIS</a:t>
            </a:r>
            <a:r>
              <a:rPr lang="el-GR" sz="2000" dirty="0">
                <a:solidFill>
                  <a:srgbClr val="000000"/>
                </a:solidFill>
                <a:latin typeface="Open Sans" panose="020B0606030504020204" pitchFamily="34" charset="0"/>
              </a:rPr>
              <a:t>(</a:t>
            </a:r>
            <a:r>
              <a:rPr lang="el-GR" sz="2000" dirty="0" err="1">
                <a:solidFill>
                  <a:srgbClr val="000000"/>
                </a:solidFill>
                <a:latin typeface="Open Sans" panose="020B0606030504020204" pitchFamily="34" charset="0"/>
              </a:rPr>
              <a:t>City</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Inventory</a:t>
            </a:r>
            <a:r>
              <a:rPr lang="el-GR" sz="2000" dirty="0">
                <a:solidFill>
                  <a:srgbClr val="000000"/>
                </a:solidFill>
                <a:latin typeface="Open Sans" panose="020B0606030504020204" pitchFamily="34" charset="0"/>
              </a:rPr>
              <a:t>Reporting and Information</a:t>
            </a:r>
            <a:r>
              <a:rPr lang="el-GR" sz="2000" dirty="0" err="1">
                <a:solidFill>
                  <a:srgbClr val="000000"/>
                </a:solidFill>
                <a:latin typeface="Open Sans" panose="020B0606030504020204" pitchFamily="34" charset="0"/>
              </a:rPr>
              <a:t>System</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energy efficiency technologies, e.g. installation of smart energy meters in municipal buildings, with energy savings</a:t>
            </a:r>
            <a:r>
              <a:rPr lang="el-GR" sz="2000" b="1" dirty="0">
                <a:solidFill>
                  <a:srgbClr val="000000"/>
                </a:solidFill>
                <a:latin typeface="Open Sans" panose="020B0606030504020204" pitchFamily="34" charset="0"/>
              </a:rPr>
              <a:t>20-30%</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urban mobility planning, e.g. expansion of pedestrian or cycle paths, such as in the Municipality of Chania (10 km of new cycle paths, 2023).</a:t>
            </a:r>
          </a:p>
        </p:txBody>
      </p:sp>
    </p:spTree>
    <p:extLst>
      <p:ext uri="{BB962C8B-B14F-4D97-AF65-F5344CB8AC3E}">
        <p14:creationId xmlns:p14="http://schemas.microsoft.com/office/powerpoint/2010/main" val="29828210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A052-5339-06CC-544B-06579A848C7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16EE77-65AC-0621-450C-3CF72C1CA734}"/>
              </a:ext>
            </a:extLst>
          </p:cNvPr>
          <p:cNvSpPr>
            <a:spLocks noChangeArrowheads="1"/>
          </p:cNvSpPr>
          <p:nvPr/>
        </p:nvSpPr>
        <p:spPr bwMode="auto">
          <a:xfrm>
            <a:off x="1039906" y="2020214"/>
            <a:ext cx="1011218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LIFE Programme (EU LIFE Programme)</a:t>
            </a:r>
            <a:r>
              <a:rPr lang="el-GR" sz="2000" dirty="0">
                <a:solidFill>
                  <a:srgbClr val="000000"/>
                </a:solidFill>
                <a:latin typeface="Open Sans" panose="020B0606030504020204" pitchFamily="34" charset="0"/>
              </a:rPr>
              <a:t>Key EU financial tool for environment and climate.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a:t>
            </a:r>
            <a:r>
              <a:rPr lang="el-GR" sz="2000" dirty="0" err="1">
                <a:solidFill>
                  <a:srgbClr val="000000"/>
                </a:solidFill>
                <a:latin typeface="Open Sans" panose="020B0606030504020204" pitchFamily="34" charset="0"/>
              </a:rPr>
              <a:t>sub</a:t>
            </a:r>
            <a:r>
              <a:rPr lang="el-GR" sz="2000" dirty="0">
                <a:solidFill>
                  <a:srgbClr val="000000"/>
                </a:solidFill>
                <a:latin typeface="Open Sans" panose="020B0606030504020204" pitchFamily="34" charset="0"/>
              </a:rPr>
              <a:t>-LIFE program</a:t>
            </a:r>
            <a:r>
              <a:rPr lang="el-GR" sz="2000" dirty="0" err="1">
                <a:solidFill>
                  <a:srgbClr val="000000"/>
                </a:solidFill>
                <a:latin typeface="Open Sans" panose="020B0606030504020204" pitchFamily="34" charset="0"/>
              </a:rPr>
              <a:t>Climate</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Action</a:t>
            </a:r>
            <a:r>
              <a:rPr lang="el-GR" sz="2000" dirty="0">
                <a:solidFill>
                  <a:srgbClr val="000000"/>
                </a:solidFill>
                <a:latin typeface="Open Sans" panose="020B0606030504020204" pitchFamily="34" charset="0"/>
              </a:rPr>
              <a:t>supports: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Pilot adaptation projects in urban and rural environments.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Actions to restore natural ecosystems to protect against natural hazards (e.g. floods, erosion).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local adaptation plans (e.g.</a:t>
            </a:r>
            <a:r>
              <a:rPr lang="el-GR" sz="2000" dirty="0" err="1">
                <a:solidFill>
                  <a:srgbClr val="000000"/>
                </a:solidFill>
                <a:latin typeface="Open Sans" panose="020B0606030504020204" pitchFamily="34" charset="0"/>
              </a:rPr>
              <a:t>SECAPs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Integrating adaptation into public policies and plans.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6669233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BE2C-C3B5-7D01-F057-28551B480A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AFD52FF-9631-4CE8-9025-62C2841D84F0}"/>
              </a:ext>
            </a:extLst>
          </p:cNvPr>
          <p:cNvSpPr>
            <a:spLocks noChangeArrowheads="1"/>
          </p:cNvSpPr>
          <p:nvPr/>
        </p:nvSpPr>
        <p:spPr bwMode="auto">
          <a:xfrm>
            <a:off x="931489" y="1249231"/>
            <a:ext cx="9538447"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err="1">
                <a:ln>
                  <a:noFill/>
                </a:ln>
                <a:solidFill>
                  <a:srgbClr val="000000"/>
                </a:solidFill>
                <a:effectLst/>
                <a:latin typeface="Open Sans" panose="020B0606030504020204" pitchFamily="34" charset="0"/>
              </a:rPr>
              <a:t>Eligibility</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Beneficiaries: Public authorities, NGOs, private companies.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Good Practices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Work</a:t>
            </a:r>
            <a:r>
              <a:rPr kumimoji="0" lang="el-GR" altLang="el-GR" sz="2000" b="0" i="0" u="none" strike="noStrike" cap="none" normalizeH="0" baseline="0" dirty="0" err="1">
                <a:ln>
                  <a:noFill/>
                </a:ln>
                <a:solidFill>
                  <a:srgbClr val="000000"/>
                </a:solidFill>
                <a:effectLst/>
                <a:latin typeface="Open Sans" panose="020B0606030504020204" pitchFamily="34" charset="0"/>
              </a:rPr>
              <a:t>UrbanProof</a:t>
            </a:r>
            <a:r>
              <a:rPr kumimoji="0" lang="el-GR" altLang="el-GR" sz="2000" b="0" i="0" u="none" strike="noStrike" cap="none" normalizeH="0" baseline="0" dirty="0">
                <a:ln>
                  <a:noFill/>
                </a:ln>
                <a:solidFill>
                  <a:srgbClr val="000000"/>
                </a:solidFill>
                <a:effectLst/>
                <a:latin typeface="Open Sans" panose="020B0606030504020204" pitchFamily="34" charset="0"/>
              </a:rPr>
              <a:t>: Developed tools to support municipalities for climate adaptation, strengthening resilience.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Special Feature</a:t>
            </a:r>
            <a:r>
              <a:rPr kumimoji="0" lang="el-GR" altLang="el-GR" sz="2000" b="0" i="0" u="none" strike="noStrike" cap="none" normalizeH="0" baseline="0" dirty="0">
                <a:ln>
                  <a:noFill/>
                </a:ln>
                <a:solidFill>
                  <a:srgbClr val="000000"/>
                </a:solidFill>
                <a:effectLst/>
                <a:latin typeface="Open Sans" panose="020B0606030504020204" pitchFamily="34" charset="0"/>
              </a:rPr>
              <a:t>: Emphasis on innovation and replicability in other regions.</a:t>
            </a:r>
          </a:p>
        </p:txBody>
      </p:sp>
    </p:spTree>
    <p:extLst>
      <p:ext uri="{BB962C8B-B14F-4D97-AF65-F5344CB8AC3E}">
        <p14:creationId xmlns:p14="http://schemas.microsoft.com/office/powerpoint/2010/main" val="37299346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DE1D4-1052-D9DE-47D2-D1BB9FB956F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89BB04-E38D-DD2B-288D-AC01F2E52037}"/>
              </a:ext>
            </a:extLst>
          </p:cNvPr>
          <p:cNvSpPr>
            <a:spLocks noChangeArrowheads="1"/>
          </p:cNvSpPr>
          <p:nvPr/>
        </p:nvSpPr>
        <p:spPr bwMode="auto">
          <a:xfrm>
            <a:off x="1715261" y="2059239"/>
            <a:ext cx="9538447"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Green Fund</a:t>
            </a:r>
            <a:r>
              <a:rPr lang="el-GR" sz="2000" dirty="0">
                <a:solidFill>
                  <a:srgbClr val="000000"/>
                </a:solidFill>
                <a:latin typeface="Open Sans" panose="020B0606030504020204" pitchFamily="34" charset="0"/>
              </a:rPr>
              <a:t>Ministry of Environment and Energy: Supports actions in municipalities and regions with a focus 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Viability.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Environmental protection.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resilience.</a:t>
            </a:r>
          </a:p>
        </p:txBody>
      </p:sp>
    </p:spTree>
    <p:extLst>
      <p:ext uri="{BB962C8B-B14F-4D97-AF65-F5344CB8AC3E}">
        <p14:creationId xmlns:p14="http://schemas.microsoft.com/office/powerpoint/2010/main" val="13332170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88373-F682-3816-55CA-435586A8DA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969DD2-DCC4-FB74-AAA7-9C21C010E1AD}"/>
              </a:ext>
            </a:extLst>
          </p:cNvPr>
          <p:cNvSpPr>
            <a:spLocks noChangeArrowheads="1"/>
          </p:cNvSpPr>
          <p:nvPr/>
        </p:nvSpPr>
        <p:spPr bwMode="auto">
          <a:xfrm>
            <a:off x="928914" y="1223308"/>
            <a:ext cx="1000034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Thematic axis “Climate Change” finances: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Local adaptation plans.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Studies and technical support for climate projects.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Plantings, water projects, urban cooling interventions.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Development of microclimate monitoring systems.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It functions as a pre-financing "bridge" for the maturation of applications for European programs.</a:t>
            </a:r>
          </a:p>
        </p:txBody>
      </p:sp>
    </p:spTree>
    <p:extLst>
      <p:ext uri="{BB962C8B-B14F-4D97-AF65-F5344CB8AC3E}">
        <p14:creationId xmlns:p14="http://schemas.microsoft.com/office/powerpoint/2010/main" val="32948165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51246-A890-3A44-4C6B-112A4CE870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8C433B-912A-104F-A1D3-7CF8523633ED}"/>
              </a:ext>
            </a:extLst>
          </p:cNvPr>
          <p:cNvSpPr>
            <a:spLocks noChangeArrowheads="1"/>
          </p:cNvSpPr>
          <p:nvPr/>
        </p:nvSpPr>
        <p:spPr bwMode="auto">
          <a:xfrm>
            <a:off x="928914" y="1915804"/>
            <a:ext cx="10000343"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Targeting</a:t>
            </a:r>
            <a:r>
              <a:rPr lang="el-GR" sz="2000" dirty="0">
                <a:solidFill>
                  <a:srgbClr val="000000"/>
                </a:solidFill>
                <a:latin typeface="Open Sans" panose="020B0606030504020204" pitchFamily="34" charset="0"/>
              </a:rPr>
              <a:t>: Promoting environmental protection and climate resilience through:</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Local adaptation plans.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Plantings and water works.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Urban cooling interventions.</a:t>
            </a:r>
          </a:p>
        </p:txBody>
      </p:sp>
    </p:spTree>
    <p:extLst>
      <p:ext uri="{BB962C8B-B14F-4D97-AF65-F5344CB8AC3E}">
        <p14:creationId xmlns:p14="http://schemas.microsoft.com/office/powerpoint/2010/main" val="27998332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5FCF9-6132-68F6-3053-733ADC88E1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E4025C-12A8-C9D9-FC0B-3C9629286F96}"/>
              </a:ext>
            </a:extLst>
          </p:cNvPr>
          <p:cNvSpPr>
            <a:spLocks noChangeArrowheads="1"/>
          </p:cNvSpPr>
          <p:nvPr/>
        </p:nvSpPr>
        <p:spPr bwMode="auto">
          <a:xfrm>
            <a:off x="1625600" y="1791596"/>
            <a:ext cx="9202057"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Eligibility</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Beneficiaries: First and Second Degree Local Authorities, public bodies, legal entities under public law.</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Good Practices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2024: 12.5 million euro financial program for municipalities of Thessaly, strengthening resilience after natural disasters.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906390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37E4-1B2A-6C09-6DB7-41E0C36FC2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63C822-49FD-4638-CD4D-9DE674AE52B3}"/>
              </a:ext>
            </a:extLst>
          </p:cNvPr>
          <p:cNvSpPr>
            <a:spLocks noChangeArrowheads="1"/>
          </p:cNvSpPr>
          <p:nvPr/>
        </p:nvSpPr>
        <p:spPr bwMode="auto">
          <a:xfrm>
            <a:off x="1625600" y="1560764"/>
            <a:ext cx="9202057"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Horizon</a:t>
            </a:r>
            <a:r>
              <a:rPr lang="el-GR" sz="2000" b="1" dirty="0">
                <a:solidFill>
                  <a:srgbClr val="000000"/>
                </a:solidFill>
                <a:latin typeface="Open Sans" panose="020B0606030504020204" pitchFamily="34" charset="0"/>
              </a:rPr>
              <a:t>Europe</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Targeting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Main EU programme for research and innovation.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Tackling climate change and promoting sustainable development.</a:t>
            </a:r>
          </a:p>
          <a:p>
            <a:pPr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Eligibility</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Beneficiaries: Research institutions, universities, public authorities, businesses.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7970459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FD0A-06F8-2DEE-A36A-24A4DAF7C4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D168B8-AAC3-B328-A733-8DA46329C672}"/>
              </a:ext>
            </a:extLst>
          </p:cNvPr>
          <p:cNvSpPr>
            <a:spLocks noChangeArrowheads="1"/>
          </p:cNvSpPr>
          <p:nvPr/>
        </p:nvSpPr>
        <p:spPr bwMode="auto">
          <a:xfrm>
            <a:off x="1088572" y="2253261"/>
            <a:ext cx="8926286"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Good Practices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Municipality of Vari-Voula-Vouliagmeni: Participation in the AI4Gov project to develop climate adaptation decision-making tools with artificial intelligence.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325933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F50CA-B192-324C-B9CB-0C9B095F6E5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D0EB4A-E131-5559-ED93-B5592E1961FC}"/>
              </a:ext>
            </a:extLst>
          </p:cNvPr>
          <p:cNvSpPr>
            <a:spLocks noChangeArrowheads="1"/>
          </p:cNvSpPr>
          <p:nvPr/>
        </p:nvSpPr>
        <p:spPr bwMode="auto">
          <a:xfrm>
            <a:off x="1088572" y="1791596"/>
            <a:ext cx="8926286"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Recovery and Resilience Fund (Greece 2.0)</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Targeting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National Recovery Plan “Greece 2.0” includes investments and reforms for:</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Green transition.</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Digitization.</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economic resilience.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927362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F397-D74D-5064-7F58-3E0C8D8C92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524D9CB-4763-3726-5413-DB7A15B16AB1}"/>
              </a:ext>
            </a:extLst>
          </p:cNvPr>
          <p:cNvSpPr>
            <a:spLocks noChangeArrowheads="1"/>
          </p:cNvSpPr>
          <p:nvPr/>
        </p:nvSpPr>
        <p:spPr bwMode="auto">
          <a:xfrm>
            <a:off x="2002971" y="2022429"/>
            <a:ext cx="8490857"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Eligibility</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Beneficiaries: Public bodies, private businesses, local authorities.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Good Practices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It supports private investment through low-interest loans, strengthening sustainable entrepreneurship.</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9634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8A44-686B-7A62-6FEE-4EB5430D3C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D4C29A5-C85F-DD7F-429C-D93A72AF91F5}"/>
              </a:ext>
            </a:extLst>
          </p:cNvPr>
          <p:cNvSpPr txBox="1"/>
          <p:nvPr/>
        </p:nvSpPr>
        <p:spPr>
          <a:xfrm>
            <a:off x="1407148" y="2242098"/>
            <a:ext cx="9377703"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Exploitation of digital media and data</a:t>
            </a:r>
            <a:r>
              <a:rPr lang="el-GR" sz="2000" dirty="0">
                <a:solidFill>
                  <a:srgbClr val="000000"/>
                </a:solidFill>
                <a:latin typeface="Open Sans" panose="020B0606030504020204" pitchFamily="34" charset="0"/>
              </a:rPr>
              <a:t>: Use of digital platforms, such as</a:t>
            </a:r>
            <a:r>
              <a:rPr lang="el-GR" sz="2000" b="1" dirty="0" err="1">
                <a:solidFill>
                  <a:srgbClr val="000000"/>
                </a:solidFill>
                <a:latin typeface="Open Sans" panose="020B0606030504020204" pitchFamily="34" charset="0"/>
              </a:rPr>
              <a:t>Copernicus</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Data</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Store</a:t>
            </a:r>
            <a:r>
              <a:rPr lang="el-GR" sz="2000" dirty="0">
                <a:solidFill>
                  <a:srgbClr val="000000"/>
                </a:solidFill>
                <a:latin typeface="Open Sans" panose="020B0606030504020204" pitchFamily="34" charset="0"/>
              </a:rPr>
              <a:t>, for access to climate data and support for local policies.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Integrating data from smart cities (</a:t>
            </a:r>
            <a:r>
              <a:rPr lang="el-GR" sz="2000" dirty="0" err="1">
                <a:solidFill>
                  <a:srgbClr val="000000"/>
                </a:solidFill>
                <a:latin typeface="Open Sans" panose="020B0606030504020204" pitchFamily="34" charset="0"/>
              </a:rPr>
              <a:t>smart</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cities</a:t>
            </a:r>
            <a:r>
              <a:rPr lang="el-GR" sz="2000" dirty="0">
                <a:solidFill>
                  <a:srgbClr val="000000"/>
                </a:solidFill>
                <a:latin typeface="Open Sans" panose="020B0606030504020204" pitchFamily="34" charset="0"/>
              </a:rPr>
              <a:t>), e.g. sensors for monitoring air quality or energy consumption.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The Municipality</a:t>
            </a:r>
            <a:r>
              <a:rPr lang="el-GR" sz="2000" dirty="0" err="1">
                <a:solidFill>
                  <a:srgbClr val="000000"/>
                </a:solidFill>
                <a:latin typeface="Open Sans" panose="020B0606030504020204" pitchFamily="34" charset="0"/>
              </a:rPr>
              <a:t>Trikala</a:t>
            </a:r>
            <a:r>
              <a:rPr lang="el-GR" sz="2000" dirty="0">
                <a:solidFill>
                  <a:srgbClr val="000000"/>
                </a:solidFill>
                <a:latin typeface="Open Sans" panose="020B0606030504020204" pitchFamily="34" charset="0"/>
              </a:rPr>
              <a:t>uses the platform</a:t>
            </a:r>
            <a:r>
              <a:rPr lang="el-GR" sz="2000" b="1" dirty="0">
                <a:solidFill>
                  <a:srgbClr val="000000"/>
                </a:solidFill>
                <a:latin typeface="Open Sans" panose="020B0606030504020204" pitchFamily="34" charset="0"/>
              </a:rPr>
              <a:t>Smart</a:t>
            </a:r>
            <a:r>
              <a:rPr lang="el-GR" sz="2000" b="1" dirty="0" err="1">
                <a:solidFill>
                  <a:srgbClr val="000000"/>
                </a:solidFill>
                <a:latin typeface="Open Sans" panose="020B0606030504020204" pitchFamily="34" charset="0"/>
              </a:rPr>
              <a:t>Trikala</a:t>
            </a:r>
            <a:r>
              <a:rPr lang="el-GR" sz="2000" dirty="0">
                <a:solidFill>
                  <a:srgbClr val="000000"/>
                </a:solidFill>
                <a:latin typeface="Open Sans" panose="020B0606030504020204" pitchFamily="34" charset="0"/>
              </a:rPr>
              <a:t>for environmental data management, improving energy efficiency by 15%.</a:t>
            </a:r>
          </a:p>
        </p:txBody>
      </p:sp>
    </p:spTree>
    <p:extLst>
      <p:ext uri="{BB962C8B-B14F-4D97-AF65-F5344CB8AC3E}">
        <p14:creationId xmlns:p14="http://schemas.microsoft.com/office/powerpoint/2010/main" val="19567719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B47E-B1E5-59CF-59ED-F025F7C532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C0F942-5CDE-9521-C578-94ED0D6CB974}"/>
              </a:ext>
            </a:extLst>
          </p:cNvPr>
          <p:cNvSpPr>
            <a:spLocks noChangeArrowheads="1"/>
          </p:cNvSpPr>
          <p:nvPr/>
        </p:nvSpPr>
        <p:spPr bwMode="auto">
          <a:xfrm>
            <a:off x="2002971" y="2022429"/>
            <a:ext cx="8490857"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Interreg</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Targeting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promotes cross-border cooperation to address common challenges, including climate change.</a:t>
            </a:r>
          </a:p>
          <a:p>
            <a:pPr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Eligibility</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Beneficiaries: Public authorities, NGOs, research institutions.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6807112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B3580-3F43-8391-13E3-CF3D12A640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0AA766B-BB53-8044-153E-015DEA50C3BD}"/>
              </a:ext>
            </a:extLst>
          </p:cNvPr>
          <p:cNvSpPr>
            <a:spLocks noChangeArrowheads="1"/>
          </p:cNvSpPr>
          <p:nvPr/>
        </p:nvSpPr>
        <p:spPr bwMode="auto">
          <a:xfrm>
            <a:off x="2002971" y="2484093"/>
            <a:ext cx="8490857"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Good Practices</a:t>
            </a:r>
            <a:r>
              <a:rPr lang="el-GR" sz="2000" dirty="0">
                <a:solidFill>
                  <a:srgbClr val="000000"/>
                </a:solidFill>
                <a:latin typeface="Open Sans" panose="020B0606030504020204" pitchFamily="34" charset="0"/>
              </a:rPr>
              <a:t>: Interreg Greece-Cyprus Program: Funded projects to enhance resilience to climate risks through joint actions and exchange of know-how.</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5799112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616D-56CA-BA4A-A068-A6436F91C07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5A82A0-A6A4-63C4-3B63-6F8714DB8C62}"/>
              </a:ext>
            </a:extLst>
          </p:cNvPr>
          <p:cNvSpPr>
            <a:spLocks noChangeArrowheads="1"/>
          </p:cNvSpPr>
          <p:nvPr/>
        </p:nvSpPr>
        <p:spPr bwMode="auto">
          <a:xfrm>
            <a:off x="2002971" y="1099100"/>
            <a:ext cx="8490857"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Interreg VI-A Greece–Cyprus 2021–2027</a:t>
            </a:r>
            <a:r>
              <a:rPr lang="el-GR" sz="2000" dirty="0">
                <a:solidFill>
                  <a:srgbClr val="000000"/>
                </a:solidFill>
                <a:latin typeface="Open Sans" panose="020B0606030504020204" pitchFamily="34" charset="0"/>
              </a:rPr>
              <a:t>It focuses on cooperation between Crete, the South/North Aegean Regions and Cyprus.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Goals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Environmental protection and adaptation to climate change through:</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efficiency.</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Reducing greenhouse gas emissions.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resilience with green infrastructure.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570496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CA9E-45A4-84BD-E898-79BE1FA8FC0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30BB34F-278E-A663-9DE1-A735EA31E5DE}"/>
              </a:ext>
            </a:extLst>
          </p:cNvPr>
          <p:cNvSpPr>
            <a:spLocks noChangeArrowheads="1"/>
          </p:cNvSpPr>
          <p:nvPr/>
        </p:nvSpPr>
        <p:spPr bwMode="auto">
          <a:xfrm>
            <a:off x="2757714" y="1859142"/>
            <a:ext cx="8200571"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Promoting social and economic development: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culture, sustainable tourism, social economy.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security and social inclusion:</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Support for the integration of refugees and immigrants.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First Invitation</a:t>
            </a:r>
            <a:r>
              <a:rPr kumimoji="0" lang="el-GR" altLang="el-GR" sz="2000" b="0" i="0" u="none" strike="noStrike" cap="none" normalizeH="0" baseline="0">
                <a:ln>
                  <a:noFill/>
                </a:ln>
                <a:solidFill>
                  <a:srgbClr val="000000"/>
                </a:solidFill>
                <a:effectLst/>
                <a:latin typeface="Open Sans" panose="020B0606030504020204" pitchFamily="34" charset="0"/>
              </a:rPr>
              <a:t>: December 15, 2023 – January 31, 2024.</a:t>
            </a:r>
          </a:p>
        </p:txBody>
      </p:sp>
    </p:spTree>
    <p:extLst>
      <p:ext uri="{BB962C8B-B14F-4D97-AF65-F5344CB8AC3E}">
        <p14:creationId xmlns:p14="http://schemas.microsoft.com/office/powerpoint/2010/main" val="37890114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BC037-94A8-D4BB-D204-026FC97AAD3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0E6930-E72B-C809-BE7A-AB3D91A431FE}"/>
              </a:ext>
            </a:extLst>
          </p:cNvPr>
          <p:cNvSpPr>
            <a:spLocks noChangeArrowheads="1"/>
          </p:cNvSpPr>
          <p:nvPr/>
        </p:nvSpPr>
        <p:spPr bwMode="auto">
          <a:xfrm>
            <a:off x="1995714" y="1743588"/>
            <a:ext cx="8200571"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Interreg VI-A Greece–Italy 2021–2027</a:t>
            </a:r>
            <a:r>
              <a:rPr lang="el-GR" sz="2000" dirty="0">
                <a:solidFill>
                  <a:srgbClr val="000000"/>
                </a:solidFill>
                <a:latin typeface="Open Sans" panose="020B0606030504020204" pitchFamily="34" charset="0"/>
              </a:rPr>
              <a:t>Budget: 106.1 million euros.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Strengthens cooperation between: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Region of Western Greece (Aetolia-Acarnania, Achaia, Ilia).</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Ionian Islands Region (Zante, Corfu, Kefalonia, Lefkada).</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Epirus Region (Arta, Thesprotia, Ioannina, Preveza).</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Apulia Region,</a:t>
            </a:r>
            <a:r>
              <a:rPr lang="el-GR" sz="2000" dirty="0" err="1">
                <a:solidFill>
                  <a:srgbClr val="000000"/>
                </a:solidFill>
                <a:latin typeface="Open Sans" panose="020B0606030504020204" pitchFamily="34" charset="0"/>
              </a:rPr>
              <a:t>Basilicata</a:t>
            </a:r>
            <a:r>
              <a:rPr lang="el-GR" sz="2000" dirty="0">
                <a:solidFill>
                  <a:srgbClr val="000000"/>
                </a:solidFill>
                <a:latin typeface="Open Sans" panose="020B0606030504020204" pitchFamily="34" charset="0"/>
              </a:rPr>
              <a:t>, Calabria (Italy).</a:t>
            </a:r>
          </a:p>
        </p:txBody>
      </p:sp>
    </p:spTree>
    <p:extLst>
      <p:ext uri="{BB962C8B-B14F-4D97-AF65-F5344CB8AC3E}">
        <p14:creationId xmlns:p14="http://schemas.microsoft.com/office/powerpoint/2010/main" val="12368947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A9B68-31DE-3F7C-D2C4-293BA6DB41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FF41AD-1B62-5773-F50A-F0B80C8F5AFC}"/>
              </a:ext>
            </a:extLst>
          </p:cNvPr>
          <p:cNvSpPr>
            <a:spLocks noChangeArrowheads="1"/>
          </p:cNvSpPr>
          <p:nvPr/>
        </p:nvSpPr>
        <p:spPr bwMode="auto">
          <a:xfrm>
            <a:off x="2423885" y="1560765"/>
            <a:ext cx="837474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Priorities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Smart and competitive region: Development of research, innovation, advanced technologies.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Low-emission green development: Energy efficiency, RES, sustainable mobility.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Sustainable tourism and cultural heritage: Protection of natural/cultural heritage.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First Invitation</a:t>
            </a:r>
            <a:r>
              <a:rPr kumimoji="0" lang="el-GR" altLang="el-GR" sz="2000" b="0" i="0" u="none" strike="noStrike" cap="none" normalizeH="0" baseline="0">
                <a:ln>
                  <a:noFill/>
                </a:ln>
                <a:solidFill>
                  <a:srgbClr val="000000"/>
                </a:solidFill>
                <a:effectLst/>
                <a:latin typeface="Open Sans" panose="020B0606030504020204" pitchFamily="34" charset="0"/>
              </a:rPr>
              <a:t>: October 20, 2023.</a:t>
            </a:r>
          </a:p>
        </p:txBody>
      </p:sp>
    </p:spTree>
    <p:extLst>
      <p:ext uri="{BB962C8B-B14F-4D97-AF65-F5344CB8AC3E}">
        <p14:creationId xmlns:p14="http://schemas.microsoft.com/office/powerpoint/2010/main" val="22581660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F366C-D9D3-9183-B0EB-2412407D9A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9C75C3-D665-0D74-F42B-B7999362EB8E}"/>
              </a:ext>
            </a:extLst>
          </p:cNvPr>
          <p:cNvSpPr txBox="1"/>
          <p:nvPr/>
        </p:nvSpPr>
        <p:spPr>
          <a:xfrm>
            <a:off x="0" y="1818119"/>
            <a:ext cx="11864050"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Interreg conclusions</a:t>
            </a:r>
            <a:r>
              <a:rPr lang="el-GR" sz="2000" dirty="0">
                <a:solidFill>
                  <a:srgbClr val="000000"/>
                </a:solidFill>
                <a:latin typeface="Open Sans" panose="020B0606030504020204" pitchFamily="34" charset="0"/>
              </a:rPr>
              <a:t>Interreg VI-A programmes offer opportunities for:</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adaptation.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transition.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 cohesion.</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Beneficiaries (local authorities, NGOs, research institutions) can implement actions to:</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Durability.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development.</a:t>
            </a:r>
          </a:p>
          <a:p>
            <a:pPr algn="ctr" rtl="0">
              <a:lnSpc>
                <a:spcPct val="150000"/>
              </a:lnSpc>
            </a:pPr>
            <a:endParaRPr lang="el-GR" sz="20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7893983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07172-EF9C-C509-3865-68BFFC06C1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22EDBD-CE3F-5D43-4963-BF6494097B4A}"/>
              </a:ext>
            </a:extLst>
          </p:cNvPr>
          <p:cNvSpPr txBox="1"/>
          <p:nvPr/>
        </p:nvSpPr>
        <p:spPr>
          <a:xfrm>
            <a:off x="115747" y="1121433"/>
            <a:ext cx="11864050" cy="1889813"/>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Required:</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Strategic planning.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 between agencies.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Focus on innovative, sustainable solutions.</a:t>
            </a:r>
          </a:p>
        </p:txBody>
      </p:sp>
    </p:spTree>
    <p:extLst>
      <p:ext uri="{BB962C8B-B14F-4D97-AF65-F5344CB8AC3E}">
        <p14:creationId xmlns:p14="http://schemas.microsoft.com/office/powerpoint/2010/main" val="29592172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C6759-5A50-2E6B-DD08-81BB8D7044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F4C212-07F1-244C-D411-A62A4A9460D6}"/>
              </a:ext>
            </a:extLst>
          </p:cNvPr>
          <p:cNvSpPr txBox="1"/>
          <p:nvPr/>
        </p:nvSpPr>
        <p:spPr>
          <a:xfrm>
            <a:off x="776377" y="1121433"/>
            <a:ext cx="10955548" cy="5121467"/>
          </a:xfrm>
          <a:prstGeom prst="rect">
            <a:avLst/>
          </a:prstGeom>
          <a:noFill/>
        </p:spPr>
        <p:txBody>
          <a:bodyPr wrap="square">
            <a:spAutoFit/>
          </a:bodyPr>
          <a:lstStyle/>
          <a:p>
            <a:pPr algn="ctr" rtl="0">
              <a:lnSpc>
                <a:spcPct val="150000"/>
              </a:lnSpc>
              <a:buNone/>
            </a:pPr>
            <a:r>
              <a:rPr lang="el-GR" sz="2000" b="1" dirty="0">
                <a:solidFill>
                  <a:srgbClr val="000000"/>
                </a:solidFill>
                <a:effectLst/>
                <a:latin typeface="Open Sans" panose="020B0606030504020204" pitchFamily="34" charset="0"/>
              </a:rPr>
              <a:t>Examples of Approved Projects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 ADAPTO (Interreg Europe)</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Period</a:t>
            </a:r>
            <a:r>
              <a:rPr lang="el-GR" sz="2000" dirty="0">
                <a:solidFill>
                  <a:srgbClr val="000000"/>
                </a:solidFill>
                <a:latin typeface="Open Sans" panose="020B0606030504020204" pitchFamily="34" charset="0"/>
              </a:rPr>
              <a:t>: 2024–2028.</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Region</a:t>
            </a:r>
            <a:r>
              <a:rPr lang="el-GR" sz="2000" dirty="0">
                <a:solidFill>
                  <a:srgbClr val="000000"/>
                </a:solidFill>
                <a:latin typeface="Open Sans" panose="020B0606030504020204" pitchFamily="34" charset="0"/>
              </a:rPr>
              <a:t>: Cyprus and other European regions.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Coordinator</a:t>
            </a:r>
            <a:r>
              <a:rPr lang="el-GR" sz="2000" dirty="0">
                <a:solidFill>
                  <a:srgbClr val="000000"/>
                </a:solidFill>
                <a:latin typeface="Open Sans" panose="020B0606030504020204" pitchFamily="34" charset="0"/>
              </a:rPr>
              <a:t>: BDI – Business Development</a:t>
            </a:r>
            <a:r>
              <a:rPr lang="el-GR" sz="2000" dirty="0" err="1">
                <a:solidFill>
                  <a:srgbClr val="000000"/>
                </a:solidFill>
                <a:latin typeface="Open Sans" panose="020B0606030504020204" pitchFamily="34" charset="0"/>
              </a:rPr>
              <a:t>Institute</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Goals</a:t>
            </a:r>
            <a:r>
              <a:rPr lang="el-GR" sz="2000" dirty="0">
                <a:solidFill>
                  <a:srgbClr val="000000"/>
                </a:solidFill>
                <a:latin typeface="Open Sans" panose="020B0606030504020204" pitchFamily="34" charset="0"/>
              </a:rPr>
              <a:t>:</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climate change adaptation policies at local/regional level.</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Exchange of experiences and best practices for resilience strategies.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Promoting intergovernmental cooperation and participation of policymakers.</a:t>
            </a:r>
          </a:p>
        </p:txBody>
      </p:sp>
    </p:spTree>
    <p:extLst>
      <p:ext uri="{BB962C8B-B14F-4D97-AF65-F5344CB8AC3E}">
        <p14:creationId xmlns:p14="http://schemas.microsoft.com/office/powerpoint/2010/main" val="38287260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FFA71-9254-A87F-35B1-F2788F34BC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02E8A9-159A-D5C1-4EBD-0E37CDE9476B}"/>
              </a:ext>
            </a:extLst>
          </p:cNvPr>
          <p:cNvSpPr>
            <a:spLocks noChangeArrowheads="1"/>
          </p:cNvSpPr>
          <p:nvPr/>
        </p:nvSpPr>
        <p:spPr bwMode="auto">
          <a:xfrm>
            <a:off x="1777042" y="1204849"/>
            <a:ext cx="1011015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Activities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Educational workshops for local authorities and bodies.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Development of political tools for local action plans.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Adaptation strategies based on real needs and risk data.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Expected Results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Improving institutional capacity for designing adaptation policies.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Creating political templates (</a:t>
            </a:r>
            <a:r>
              <a:rPr kumimoji="0" lang="el-GR" altLang="el-GR" sz="2000" b="0" i="0" u="none" strike="noStrike" cap="none" normalizeH="0" baseline="0" dirty="0" err="1">
                <a:ln>
                  <a:noFill/>
                </a:ln>
                <a:solidFill>
                  <a:srgbClr val="000000"/>
                </a:solidFill>
                <a:effectLst/>
                <a:latin typeface="Open Sans" panose="020B0606030504020204" pitchFamily="34" charset="0"/>
              </a:rPr>
              <a:t>policy</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briefs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Reinforcement</a:t>
            </a:r>
            <a:r>
              <a:rPr kumimoji="0" lang="el-GR" altLang="el-GR" sz="2000" b="0" i="0" u="none" strike="noStrike" cap="none" normalizeH="0" baseline="0" dirty="0" err="1">
                <a:ln>
                  <a:noFill/>
                </a:ln>
                <a:solidFill>
                  <a:srgbClr val="000000"/>
                </a:solidFill>
                <a:effectLst/>
                <a:latin typeface="Open Sans" panose="020B0606030504020204" pitchFamily="34" charset="0"/>
              </a:rPr>
              <a:t>cross-sectoral</a:t>
            </a:r>
            <a:r>
              <a:rPr kumimoji="0" lang="el-GR" altLang="el-GR" sz="2000" b="0" i="0" u="none" strike="noStrike" cap="none" normalizeH="0" baseline="0" dirty="0">
                <a:ln>
                  <a:noFill/>
                </a:ln>
                <a:solidFill>
                  <a:srgbClr val="000000"/>
                </a:solidFill>
                <a:effectLst/>
                <a:latin typeface="Open Sans" panose="020B0606030504020204" pitchFamily="34" charset="0"/>
              </a:rPr>
              <a:t>cooperation.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2835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5075E-A8C9-B18D-39D7-E9EA93AC61D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63AD0C1-F3E1-9E04-F8A3-A806695B816D}"/>
              </a:ext>
            </a:extLst>
          </p:cNvPr>
          <p:cNvSpPr txBox="1"/>
          <p:nvPr/>
        </p:nvSpPr>
        <p:spPr>
          <a:xfrm>
            <a:off x="2140148" y="1329931"/>
            <a:ext cx="7911703"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Planning actions based on indicators and good practices</a:t>
            </a:r>
            <a:r>
              <a:rPr lang="el-GR" sz="2000" dirty="0">
                <a:solidFill>
                  <a:srgbClr val="000000"/>
                </a:solidFill>
                <a:latin typeface="Open Sans" panose="020B0606030504020204" pitchFamily="34" charset="0"/>
              </a:rPr>
              <a:t>: Development of performance indicators (</a:t>
            </a:r>
            <a:r>
              <a:rPr lang="el-GR" sz="2000" dirty="0" err="1">
                <a:solidFill>
                  <a:srgbClr val="000000"/>
                </a:solidFill>
                <a:latin typeface="Open Sans" panose="020B0606030504020204" pitchFamily="34" charset="0"/>
              </a:rPr>
              <a:t>KPIs</a:t>
            </a:r>
            <a:r>
              <a:rPr lang="el-GR" sz="2000" dirty="0">
                <a:solidFill>
                  <a:srgbClr val="000000"/>
                </a:solidFill>
                <a:latin typeface="Open Sans" panose="020B0606030504020204" pitchFamily="34" charset="0"/>
              </a:rPr>
              <a:t>) to evaluate environmental policies, e.g. CO2 emission reduction or recycling rate.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good practices from European municipalities, such as the program</a:t>
            </a:r>
            <a:r>
              <a:rPr lang="el-GR" sz="2000" b="1" dirty="0" err="1">
                <a:solidFill>
                  <a:srgbClr val="000000"/>
                </a:solidFill>
                <a:latin typeface="Open Sans" panose="020B0606030504020204" pitchFamily="34" charset="0"/>
              </a:rPr>
              <a:t>Zero</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Waste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Cities</a:t>
            </a:r>
            <a:r>
              <a:rPr lang="el-GR" sz="2000" dirty="0">
                <a:solidFill>
                  <a:srgbClr val="000000"/>
                </a:solidFill>
                <a:latin typeface="Open Sans" panose="020B0606030504020204" pitchFamily="34" charset="0"/>
              </a:rPr>
              <a:t>, which achieved a 30% waste reduction in Ljubljana.</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Practical exercise: Creating a local action plan to reduce waste by 20% in small municipalities.</a:t>
            </a:r>
          </a:p>
        </p:txBody>
      </p:sp>
    </p:spTree>
    <p:extLst>
      <p:ext uri="{BB962C8B-B14F-4D97-AF65-F5344CB8AC3E}">
        <p14:creationId xmlns:p14="http://schemas.microsoft.com/office/powerpoint/2010/main" val="14877366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FF33E-1F73-CA48-33A9-D78CF833FB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FF0757-0862-B168-F67A-9A32FB0AC6BD}"/>
              </a:ext>
            </a:extLst>
          </p:cNvPr>
          <p:cNvSpPr>
            <a:spLocks noChangeArrowheads="1"/>
          </p:cNvSpPr>
          <p:nvPr/>
        </p:nvSpPr>
        <p:spPr bwMode="auto">
          <a:xfrm>
            <a:off x="1777042" y="2128178"/>
            <a:ext cx="10110158"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MPA-ADAPT (Interreg MED)</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Period</a:t>
            </a:r>
            <a:r>
              <a:rPr lang="el-GR" sz="2000" dirty="0">
                <a:solidFill>
                  <a:srgbClr val="000000"/>
                </a:solidFill>
                <a:latin typeface="Open Sans" panose="020B0606030504020204" pitchFamily="34" charset="0"/>
              </a:rPr>
              <a:t>: 2016–2019.</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Region</a:t>
            </a:r>
            <a:r>
              <a:rPr lang="el-GR" sz="2000" dirty="0">
                <a:solidFill>
                  <a:srgbClr val="000000"/>
                </a:solidFill>
                <a:latin typeface="Open Sans" panose="020B0606030504020204" pitchFamily="34" charset="0"/>
              </a:rPr>
              <a:t>: Mediterranean (Greece, Spain, Italy, Croatia, Albania).</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Coordinator</a:t>
            </a:r>
            <a:r>
              <a:rPr lang="el-GR" sz="2000" dirty="0">
                <a:solidFill>
                  <a:srgbClr val="000000"/>
                </a:solidFill>
                <a:latin typeface="Open Sans" panose="020B0606030504020204" pitchFamily="34" charset="0"/>
              </a:rPr>
              <a:t>: MEDPAN (Mediterranean Marine Protected Areas Network).</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641055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5F13-4968-D3D1-1502-97A78BF23A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8A67C7-FE64-FA6B-5C2A-E4621CD8A93B}"/>
              </a:ext>
            </a:extLst>
          </p:cNvPr>
          <p:cNvSpPr>
            <a:spLocks noChangeArrowheads="1"/>
          </p:cNvSpPr>
          <p:nvPr/>
        </p:nvSpPr>
        <p:spPr bwMode="auto">
          <a:xfrm>
            <a:off x="1777042" y="1435681"/>
            <a:ext cx="1011015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Goals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adaptation strategies for marine protected areas (MPAs).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Assessment of ecosystem vulnerability and common pressures (global warming, sea level rise).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guidelines for MPA management under climate change.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5492646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1BFB-402D-855E-BFD9-44E09DC7D6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57AA1B7-FB1C-5B77-A880-C560EED346E2}"/>
              </a:ext>
            </a:extLst>
          </p:cNvPr>
          <p:cNvSpPr>
            <a:spLocks noChangeArrowheads="1"/>
          </p:cNvSpPr>
          <p:nvPr/>
        </p:nvSpPr>
        <p:spPr bwMode="auto">
          <a:xfrm>
            <a:off x="577206" y="1867236"/>
            <a:ext cx="1103758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Activities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Pilot implementation of monitoring tools in selected marine areas.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Training of protected area managers.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Creation of risk and vulnerability assessment methodologies.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Results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Creation of an “adaptation framework” for MPA.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Common methodological tool for area managers.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Policy and action proposals to strengthen marine resilience.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725162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C254D-1F96-2F39-2F3C-845EA3E77D9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D3105F-6379-CA1D-A9FA-EC725E79EFED}"/>
              </a:ext>
            </a:extLst>
          </p:cNvPr>
          <p:cNvSpPr>
            <a:spLocks noChangeArrowheads="1"/>
          </p:cNvSpPr>
          <p:nvPr/>
        </p:nvSpPr>
        <p:spPr bwMode="auto">
          <a:xfrm>
            <a:off x="577206" y="2500838"/>
            <a:ext cx="1103758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ADRIADAPT (Interreg ADRION)</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Period</a:t>
            </a:r>
            <a:r>
              <a:rPr lang="el-GR" sz="2000" dirty="0">
                <a:solidFill>
                  <a:srgbClr val="000000"/>
                </a:solidFill>
                <a:latin typeface="Open Sans" panose="020B0606030504020204" pitchFamily="34" charset="0"/>
              </a:rPr>
              <a:t>: 2019–2021.</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Region</a:t>
            </a:r>
            <a:r>
              <a:rPr lang="el-GR" sz="2000" dirty="0">
                <a:solidFill>
                  <a:srgbClr val="000000"/>
                </a:solidFill>
                <a:latin typeface="Open Sans" panose="020B0606030504020204" pitchFamily="34" charset="0"/>
              </a:rPr>
              <a:t>: Adriatic–Ionian (Italy, Croatia, Slovenia, Greece, Albania, Montenegro).</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Coordinator</a:t>
            </a:r>
            <a:r>
              <a:rPr lang="el-GR" sz="2000" dirty="0">
                <a:solidFill>
                  <a:srgbClr val="000000"/>
                </a:solidFill>
                <a:latin typeface="Open Sans" panose="020B0606030504020204" pitchFamily="34" charset="0"/>
              </a:rPr>
              <a:t>: CMCC (</a:t>
            </a:r>
            <a:r>
              <a:rPr lang="el-GR" sz="2000" dirty="0" err="1">
                <a:solidFill>
                  <a:srgbClr val="000000"/>
                </a:solidFill>
                <a:latin typeface="Open Sans" panose="020B0606030504020204" pitchFamily="34" charset="0"/>
              </a:rPr>
              <a:t>Center</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Euro-Mediterranean</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you</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Changes</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Climatics</a:t>
            </a:r>
            <a:r>
              <a:rPr lang="el-GR" sz="2000" dirty="0">
                <a:solidFill>
                  <a:srgbClr val="000000"/>
                </a:solidFill>
                <a:latin typeface="Open Sans" panose="020B0606030504020204" pitchFamily="34" charset="0"/>
              </a:rPr>
              <a:t>, Italy).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Goals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Improving the capacity of cities/regions to respond to climate change.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Providing tools and data for designing resilient strategies.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an information platform for public/private bodies.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469915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1B77-F5A0-546C-E59F-2442B7B5EA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D2E166-91A7-1CC9-37D9-95D23D33E896}"/>
              </a:ext>
            </a:extLst>
          </p:cNvPr>
          <p:cNvSpPr>
            <a:spLocks noChangeArrowheads="1"/>
          </p:cNvSpPr>
          <p:nvPr/>
        </p:nvSpPr>
        <p:spPr bwMode="auto">
          <a:xfrm>
            <a:off x="1984075" y="1101332"/>
            <a:ext cx="943729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Activities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Development of an online knowledge platform.</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Pilot actions in cities (Split, Ravenna, Patras).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Organization of seminars and participatory workshops.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Results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Electronic database with scientific tools and action plans.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Exchange of experiences between partners.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Integrating adaptation into local policies.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0818692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3D14C-EC9E-C9FB-A1F8-DC63402E4D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09D485-B23B-193D-862F-3CBBEAB0C172}"/>
              </a:ext>
            </a:extLst>
          </p:cNvPr>
          <p:cNvSpPr>
            <a:spLocks noChangeArrowheads="1"/>
          </p:cNvSpPr>
          <p:nvPr/>
        </p:nvSpPr>
        <p:spPr bwMode="auto">
          <a:xfrm>
            <a:off x="512730" y="1763128"/>
            <a:ext cx="1116654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Project Conclusions</a:t>
            </a:r>
            <a:r>
              <a:rPr lang="el-GR" sz="2000" dirty="0">
                <a:solidFill>
                  <a:srgbClr val="000000"/>
                </a:solidFill>
                <a:latin typeface="Open Sans" panose="020B0606030504020204" pitchFamily="34" charset="0"/>
              </a:rPr>
              <a:t>The projects show how targeted interventions are financed and implemented:</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ADAPTO</a:t>
            </a:r>
            <a:r>
              <a:rPr lang="el-GR" sz="2000" dirty="0">
                <a:solidFill>
                  <a:srgbClr val="000000"/>
                </a:solidFill>
                <a:latin typeface="Open Sans" panose="020B0606030504020204" pitchFamily="34" charset="0"/>
              </a:rPr>
              <a:t>: Strengthens policy cooperation and intergovernmental exchange.</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MPA-ADAPT</a:t>
            </a:r>
            <a:r>
              <a:rPr lang="el-GR" sz="2000" dirty="0">
                <a:solidFill>
                  <a:srgbClr val="000000"/>
                </a:solidFill>
                <a:latin typeface="Open Sans" panose="020B0606030504020204" pitchFamily="34" charset="0"/>
              </a:rPr>
              <a:t>: Focuses on ecological resilience of marine ecosystems.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ADRIADAP</a:t>
            </a:r>
            <a:r>
              <a:rPr lang="el-GR" sz="2000" dirty="0">
                <a:solidFill>
                  <a:srgbClr val="000000"/>
                </a:solidFill>
                <a:latin typeface="Open Sans" panose="020B0606030504020204" pitchFamily="34" charset="0"/>
              </a:rPr>
              <a:t>: Supports local authorities with knowledge and technical tools.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Local government is a crucial pillar of climate policy, close to citizens' needs and the impacts of climate change.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Evaluating good practices inspires and facilitates the replication of successful models.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9368065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3666-3E07-0A87-CDEA-A42325085D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9F8F01-1226-B9D2-A988-A9AF8B2D9585}"/>
              </a:ext>
            </a:extLst>
          </p:cNvPr>
          <p:cNvSpPr>
            <a:spLocks noChangeArrowheads="1"/>
          </p:cNvSpPr>
          <p:nvPr/>
        </p:nvSpPr>
        <p:spPr bwMode="auto">
          <a:xfrm>
            <a:off x="-97971" y="2198198"/>
            <a:ext cx="1166234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Analysis and Categorization of Good Practices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Successful local government practices for climate adaptation are classified into:</a:t>
            </a:r>
          </a:p>
          <a:p>
            <a:pPr lvl="1" algn="ctr" rtl="0">
              <a:lnSpc>
                <a:spcPct val="150000"/>
              </a:lnSpc>
            </a:pPr>
            <a:endParaRPr lang="el-GR" sz="2000" dirty="0">
              <a:solidFill>
                <a:srgbClr val="000000"/>
              </a:solidFill>
              <a:latin typeface="Open Sans" panose="020B0606030504020204" pitchFamily="34" charset="0"/>
            </a:endParaRPr>
          </a:p>
          <a:p>
            <a:pPr lvl="1" algn="ctr" rtl="0">
              <a:lnSpc>
                <a:spcPct val="150000"/>
              </a:lnSpc>
            </a:pPr>
            <a:r>
              <a:rPr lang="el-GR" sz="2000" b="1" dirty="0">
                <a:solidFill>
                  <a:srgbClr val="000000"/>
                </a:solidFill>
                <a:latin typeface="Open Sans" panose="020B0606030504020204" pitchFamily="34" charset="0"/>
              </a:rPr>
              <a:t>1. Physical Resilience and Infrastructure</a:t>
            </a:r>
            <a:r>
              <a:rPr lang="el-GR" sz="2000" dirty="0">
                <a:solidFill>
                  <a:srgbClr val="000000"/>
                </a:solidFill>
                <a:latin typeface="Open Sans" panose="020B0606030504020204" pitchFamily="34" charset="0"/>
              </a:rPr>
              <a:t> </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Interventions in public spaces, infrastructure, networks to reduce disaster risks (floods, heat waves).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green infrastructure (green roofs, urban forests).</a:t>
            </a:r>
            <a:endParaRPr lang="el-GR" sz="2000" b="1" dirty="0">
              <a:solidFill>
                <a:srgbClr val="000000"/>
              </a:solidFill>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845856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1693D-485F-3D57-B407-B922A23C9C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63EED8-BA02-FDCD-18C8-08C8C0209950}"/>
              </a:ext>
            </a:extLst>
          </p:cNvPr>
          <p:cNvSpPr>
            <a:spLocks noChangeArrowheads="1"/>
          </p:cNvSpPr>
          <p:nvPr/>
        </p:nvSpPr>
        <p:spPr bwMode="auto">
          <a:xfrm>
            <a:off x="-97971" y="2890695"/>
            <a:ext cx="11662348"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algn="ctr" rtl="0">
              <a:lnSpc>
                <a:spcPct val="150000"/>
              </a:lnSpc>
            </a:pPr>
            <a:endParaRPr lang="el-GR" sz="2000" b="1" dirty="0">
              <a:solidFill>
                <a:srgbClr val="000000"/>
              </a:solidFill>
              <a:latin typeface="Open Sans" panose="020B0606030504020204" pitchFamily="34" charset="0"/>
            </a:endParaRPr>
          </a:p>
          <a:p>
            <a:pPr lvl="2" algn="ctr" rtl="0">
              <a:lnSpc>
                <a:spcPct val="150000"/>
              </a:lnSpc>
            </a:pPr>
            <a:r>
              <a:rPr lang="el-GR" sz="2000" b="1" dirty="0">
                <a:solidFill>
                  <a:srgbClr val="000000"/>
                </a:solidFill>
                <a:latin typeface="Open Sans" panose="020B0606030504020204" pitchFamily="34" charset="0"/>
              </a:rPr>
              <a:t>2. Water Resources and Biodiversity Management</a:t>
            </a:r>
            <a:r>
              <a:rPr lang="el-GR" sz="2000" dirty="0">
                <a:solidFill>
                  <a:srgbClr val="000000"/>
                </a:solidFill>
                <a:latin typeface="Open Sans" panose="020B0606030504020204" pitchFamily="34" charset="0"/>
              </a:rPr>
              <a:t>Upgrading of drainage systems, natural streams, riparian zones.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Protection of wetlands and ecosystems with adaptive value.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2395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4D482-1FEA-3677-AB02-AE68CBAEAC1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1A9DD1-CD02-3442-A851-ED71D51DA830}"/>
              </a:ext>
            </a:extLst>
          </p:cNvPr>
          <p:cNvSpPr>
            <a:spLocks noChangeArrowheads="1"/>
          </p:cNvSpPr>
          <p:nvPr/>
        </p:nvSpPr>
        <p:spPr bwMode="auto">
          <a:xfrm>
            <a:off x="805440" y="2165885"/>
            <a:ext cx="1058112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3. Energy Upgrading and Emission Reduction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Energy efficiency improvement programs in public/private buildings.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Sustainable mobility and low-emission travel applications.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4. Citizen Participation and Social Resilience</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Information, participation and education programs on climate change.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Support for vulnerable populations to climate phenomena.</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5162194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43D3-985F-733F-34B0-DB59D7C715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948A8B4-EE6A-8F7E-913B-2F3255045819}"/>
              </a:ext>
            </a:extLst>
          </p:cNvPr>
          <p:cNvSpPr>
            <a:spLocks noChangeArrowheads="1"/>
          </p:cNvSpPr>
          <p:nvPr/>
        </p:nvSpPr>
        <p:spPr bwMode="auto">
          <a:xfrm>
            <a:off x="1642510" y="1978941"/>
            <a:ext cx="864366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Examples of Successful Interventions by Municipalities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 Municipality of Larissa (Greece) – Green Corridors and Urban Resilience</a:t>
            </a:r>
            <a:r>
              <a:rPr lang="el-GR" sz="2000" dirty="0">
                <a:solidFill>
                  <a:srgbClr val="000000"/>
                </a:solidFill>
                <a:latin typeface="Open Sans" panose="020B0606030504020204" pitchFamily="34" charset="0"/>
              </a:rPr>
              <a:t> </a:t>
            </a:r>
          </a:p>
          <a:p>
            <a:pPr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Frame</a:t>
            </a:r>
            <a:r>
              <a:rPr lang="el-GR" sz="2000" dirty="0">
                <a:solidFill>
                  <a:srgbClr val="000000"/>
                </a:solidFill>
                <a:latin typeface="Open Sans" panose="020B0606030504020204" pitchFamily="34" charset="0"/>
              </a:rPr>
              <a:t>: Participation in the URBACT project “</a:t>
            </a:r>
            <a:r>
              <a:rPr lang="el-GR" sz="2000" dirty="0" err="1">
                <a:solidFill>
                  <a:srgbClr val="000000"/>
                </a:solidFill>
                <a:latin typeface="Open Sans" panose="020B0606030504020204" pitchFamily="34" charset="0"/>
              </a:rPr>
              <a:t>Food</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Corridors</a:t>
            </a:r>
            <a:r>
              <a:rPr lang="el-GR" sz="2000" dirty="0">
                <a:solidFill>
                  <a:srgbClr val="000000"/>
                </a:solidFill>
                <a:latin typeface="Open Sans" panose="020B0606030504020204" pitchFamily="34" charset="0"/>
              </a:rPr>
              <a:t>” for city networks that design nutrition plans, enhancing sustainability and resilience.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82803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E33E9-8FAF-234E-8C30-FA52F4FA0A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2C2505-1BA9-E914-57F6-03405380D4B4}"/>
              </a:ext>
            </a:extLst>
          </p:cNvPr>
          <p:cNvSpPr txBox="1"/>
          <p:nvPr/>
        </p:nvSpPr>
        <p:spPr>
          <a:xfrm>
            <a:off x="1508012" y="1560764"/>
            <a:ext cx="9175976"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Developing collaborative strategies</a:t>
            </a:r>
            <a:r>
              <a:rPr lang="el-GR" sz="2000" dirty="0">
                <a:solidFill>
                  <a:srgbClr val="000000"/>
                </a:solidFill>
                <a:latin typeface="Open Sans" panose="020B0606030504020204" pitchFamily="34" charset="0"/>
              </a:rPr>
              <a:t>: Strengthening cooperation with citizens, energy communities and local bodies to implement climate actions.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Energy communities in Greece (e.g.</a:t>
            </a:r>
            <a:r>
              <a:rPr lang="el-GR" sz="2000" dirty="0" err="1">
                <a:solidFill>
                  <a:srgbClr val="000000"/>
                </a:solidFill>
                <a:latin typeface="Open Sans" panose="020B0606030504020204" pitchFamily="34" charset="0"/>
              </a:rPr>
              <a:t>Public Relations</a:t>
            </a:r>
            <a:r>
              <a:rPr lang="el-GR" sz="2000" dirty="0">
                <a:solidFill>
                  <a:srgbClr val="000000"/>
                </a:solidFill>
                <a:latin typeface="Open Sans" panose="020B0606030504020204" pitchFamily="34" charset="0"/>
              </a:rPr>
              <a:t>Karditsa) produce</a:t>
            </a:r>
            <a:r>
              <a:rPr lang="el-GR" sz="2000" b="1" dirty="0">
                <a:solidFill>
                  <a:srgbClr val="000000"/>
                </a:solidFill>
                <a:latin typeface="Open Sans" panose="020B0606030504020204" pitchFamily="34" charset="0"/>
              </a:rPr>
              <a:t>5 MW</a:t>
            </a:r>
            <a:r>
              <a:rPr lang="el-GR" sz="2000" dirty="0">
                <a:solidFill>
                  <a:srgbClr val="000000"/>
                </a:solidFill>
                <a:latin typeface="Open Sans" panose="020B0606030504020204" pitchFamily="34" charset="0"/>
              </a:rPr>
              <a:t>from renewable sources, reducing energy costs for members by 25%.</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participatory processes, such as public consultations, for the formulation of local policies.</a:t>
            </a:r>
          </a:p>
        </p:txBody>
      </p:sp>
    </p:spTree>
    <p:extLst>
      <p:ext uri="{BB962C8B-B14F-4D97-AF65-F5344CB8AC3E}">
        <p14:creationId xmlns:p14="http://schemas.microsoft.com/office/powerpoint/2010/main" val="19341286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9028-618F-AF36-448F-08090AB1B2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7460664-1EA0-F839-BDFE-AD9F2D6BC04B}"/>
              </a:ext>
            </a:extLst>
          </p:cNvPr>
          <p:cNvSpPr>
            <a:spLocks noChangeArrowheads="1"/>
          </p:cNvSpPr>
          <p:nvPr/>
        </p:nvSpPr>
        <p:spPr bwMode="auto">
          <a:xfrm>
            <a:off x="1774166" y="2209772"/>
            <a:ext cx="864366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Interventions</a:t>
            </a:r>
            <a:r>
              <a:rPr lang="el-GR" sz="2000" dirty="0">
                <a:solidFill>
                  <a:srgbClr val="000000"/>
                </a:solidFill>
                <a:latin typeface="Open Sans" panose="020B0606030504020204" pitchFamily="34" charset="0"/>
              </a:rPr>
              <a:t>:</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green corridors connecting urban/</a:t>
            </a:r>
            <a:r>
              <a:rPr lang="el-GR" sz="2000" dirty="0" err="1">
                <a:solidFill>
                  <a:srgbClr val="000000"/>
                </a:solidFill>
                <a:latin typeface="Open Sans" panose="020B0606030504020204" pitchFamily="34" charset="0"/>
              </a:rPr>
              <a:t>suburban</a:t>
            </a:r>
            <a:r>
              <a:rPr lang="el-GR" sz="2000" dirty="0">
                <a:solidFill>
                  <a:srgbClr val="000000"/>
                </a:solidFill>
                <a:latin typeface="Open Sans" panose="020B0606030504020204" pitchFamily="34" charset="0"/>
              </a:rPr>
              <a:t>spaces.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Promoting sustainable urban agriculture and local food production.</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biodiversity and ecological connectivity.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276600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10F2C-CEB2-2011-8B9C-987A38E980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CE499E-9605-8CB5-ABF8-25C21699FDF6}"/>
              </a:ext>
            </a:extLst>
          </p:cNvPr>
          <p:cNvSpPr>
            <a:spLocks noChangeArrowheads="1"/>
          </p:cNvSpPr>
          <p:nvPr/>
        </p:nvSpPr>
        <p:spPr bwMode="auto">
          <a:xfrm>
            <a:off x="2415396" y="2007408"/>
            <a:ext cx="8643668"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Results</a:t>
            </a:r>
            <a:r>
              <a:rPr lang="el-GR" sz="2000" dirty="0">
                <a:solidFill>
                  <a:srgbClr val="000000"/>
                </a:solidFill>
                <a:latin typeface="Open Sans" panose="020B0606030504020204" pitchFamily="34" charset="0"/>
              </a:rPr>
              <a:t>: Improving air quality and reducing temperatures locally.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social cohesion through citizen participation.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Increasing accessibility to green spaces.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557492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08007-D259-47F5-8D3E-631E00D18E3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8648F13-86F3-1C81-CD59-20960585FB2F}"/>
              </a:ext>
            </a:extLst>
          </p:cNvPr>
          <p:cNvSpPr>
            <a:spLocks noChangeArrowheads="1"/>
          </p:cNvSpPr>
          <p:nvPr/>
        </p:nvSpPr>
        <p:spPr bwMode="auto">
          <a:xfrm>
            <a:off x="1979967" y="1854733"/>
            <a:ext cx="8643668"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2. Municipality of Athens (Greece) – Program “</a:t>
            </a:r>
            <a:r>
              <a:rPr lang="el-GR" sz="2000" b="1" dirty="0" err="1">
                <a:solidFill>
                  <a:srgbClr val="000000"/>
                </a:solidFill>
                <a:latin typeface="Open Sans" panose="020B0606030504020204" pitchFamily="34" charset="0"/>
              </a:rPr>
              <a:t>Cool</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Athens</a:t>
            </a:r>
            <a:r>
              <a:rPr lang="el-GR" sz="2000" b="1" dirty="0">
                <a:solidFill>
                  <a:srgbClr val="000000"/>
                </a:solidFill>
                <a:latin typeface="Open Sans" panose="020B0606030504020204" pitchFamily="34" charset="0"/>
              </a:rPr>
              <a:t>"for Heatwaves"</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Frame</a:t>
            </a:r>
            <a:r>
              <a:rPr lang="el-GR" sz="2000" dirty="0">
                <a:solidFill>
                  <a:srgbClr val="000000"/>
                </a:solidFill>
                <a:latin typeface="Open Sans" panose="020B0606030504020204" pitchFamily="34" charset="0"/>
              </a:rPr>
              <a:t>: LIFE Programme “</a:t>
            </a:r>
            <a:r>
              <a:rPr lang="el-GR" sz="2000" dirty="0" err="1">
                <a:solidFill>
                  <a:srgbClr val="000000"/>
                </a:solidFill>
                <a:latin typeface="Open Sans" panose="020B0606030504020204" pitchFamily="34" charset="0"/>
              </a:rPr>
              <a:t>Cool</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Athens</a:t>
            </a:r>
            <a:r>
              <a:rPr lang="el-GR" sz="2000" dirty="0">
                <a:solidFill>
                  <a:srgbClr val="000000"/>
                </a:solidFill>
                <a:latin typeface="Open Sans" panose="020B0606030504020204" pitchFamily="34" charset="0"/>
              </a:rPr>
              <a:t>"to deal with the effects of heat waves."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Interventions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Categorization of heat waves based on risk, sending warning messages.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Creating an application for navigating cool routes.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Extended operating hours “</a:t>
            </a:r>
            <a:r>
              <a:rPr lang="el-GR" sz="2000" dirty="0" err="1">
                <a:solidFill>
                  <a:srgbClr val="000000"/>
                </a:solidFill>
                <a:latin typeface="Open Sans" panose="020B0606030504020204" pitchFamily="34" charset="0"/>
              </a:rPr>
              <a:t>Cool</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Centers</a:t>
            </a:r>
            <a:r>
              <a:rPr lang="el-GR" sz="2000" dirty="0">
                <a:solidFill>
                  <a:srgbClr val="000000"/>
                </a:solidFill>
                <a:latin typeface="Open Sans" panose="020B0606030504020204" pitchFamily="34" charset="0"/>
              </a:rPr>
              <a:t>” and support for vulnerable groups.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4385102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53BC-3BB0-A865-B14E-AF5277B9163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A5EF39D-BD34-42BE-3234-B048D74419F1}"/>
              </a:ext>
            </a:extLst>
          </p:cNvPr>
          <p:cNvSpPr>
            <a:spLocks noChangeArrowheads="1"/>
          </p:cNvSpPr>
          <p:nvPr/>
        </p:nvSpPr>
        <p:spPr bwMode="auto">
          <a:xfrm>
            <a:off x="2415396" y="1776576"/>
            <a:ext cx="8643668"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Results</a:t>
            </a:r>
            <a:r>
              <a:rPr lang="el-GR" sz="2000" dirty="0">
                <a:solidFill>
                  <a:srgbClr val="000000"/>
                </a:solidFill>
                <a:latin typeface="Open Sans" panose="020B0606030504020204" pitchFamily="34" charset="0"/>
              </a:rPr>
              <a:t>: Reduction in energy demand by 15% during the summer months.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Improved quality of life, reduced heat stress.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Enhanced resistance to extreme temperatures.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462919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2D0B1-CF85-552B-412F-DE2D4A6F19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21BFA8-B4AC-CC97-82D2-28B12D498FFC}"/>
              </a:ext>
            </a:extLst>
          </p:cNvPr>
          <p:cNvSpPr>
            <a:spLocks noChangeArrowheads="1"/>
          </p:cNvSpPr>
          <p:nvPr/>
        </p:nvSpPr>
        <p:spPr bwMode="auto">
          <a:xfrm>
            <a:off x="1774166" y="1691447"/>
            <a:ext cx="8643668"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3. Municipality of Rome (Italy) – Natural Solutions for Flooding</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Frame</a:t>
            </a:r>
            <a:r>
              <a:rPr lang="el-GR" sz="2000" dirty="0">
                <a:solidFill>
                  <a:srgbClr val="000000"/>
                </a:solidFill>
                <a:latin typeface="Open Sans" panose="020B0606030504020204" pitchFamily="34" charset="0"/>
              </a:rPr>
              <a:t>: LIFE Programme –</a:t>
            </a:r>
            <a:r>
              <a:rPr lang="el-GR" sz="2000" dirty="0" err="1">
                <a:solidFill>
                  <a:srgbClr val="000000"/>
                </a:solidFill>
                <a:latin typeface="Open Sans" panose="020B0606030504020204" pitchFamily="34" charset="0"/>
              </a:rPr>
              <a:t>UrbanAdapt</a:t>
            </a:r>
            <a:r>
              <a:rPr lang="el-GR" sz="2000" dirty="0">
                <a:solidFill>
                  <a:srgbClr val="000000"/>
                </a:solidFill>
                <a:latin typeface="Open Sans" panose="020B0606030504020204" pitchFamily="34" charset="0"/>
              </a:rPr>
              <a:t>for natural flood control solutions.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Interventions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Upgrading of Tiber riverside areas with high water absorption areas.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green infrastructure for management</a:t>
            </a:r>
            <a:r>
              <a:rPr lang="el-GR" sz="2000" dirty="0" err="1">
                <a:solidFill>
                  <a:srgbClr val="000000"/>
                </a:solidFill>
                <a:latin typeface="Open Sans" panose="020B0606030504020204" pitchFamily="34" charset="0"/>
              </a:rPr>
              <a:t>rain</a:t>
            </a:r>
            <a:r>
              <a:rPr lang="el-GR" sz="2000" dirty="0">
                <a:solidFill>
                  <a:srgbClr val="000000"/>
                </a:solidFill>
                <a:latin typeface="Open Sans" panose="020B0606030504020204" pitchFamily="34" charset="0"/>
              </a:rPr>
              <a:t>waters.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biodiversity and ecological connectivity.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447863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3D294-7BF0-F1E4-F48A-CFCE2818D09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77A97F8-F497-281C-A3B6-728A15E9DEB1}"/>
              </a:ext>
            </a:extLst>
          </p:cNvPr>
          <p:cNvSpPr>
            <a:spLocks noChangeArrowheads="1"/>
          </p:cNvSpPr>
          <p:nvPr/>
        </p:nvSpPr>
        <p:spPr bwMode="auto">
          <a:xfrm>
            <a:off x="2415396" y="2238240"/>
            <a:ext cx="8643668"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Results</a:t>
            </a:r>
            <a:r>
              <a:rPr lang="el-GR" sz="2000" dirty="0">
                <a:solidFill>
                  <a:srgbClr val="000000"/>
                </a:solidFill>
                <a:latin typeface="Open Sans" panose="020B0606030504020204" pitchFamily="34" charset="0"/>
              </a:rPr>
              <a:t>: Reduction of flash flood risk by 30%.</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Improving quality of life and urban environment.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resilience to climate change.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1302456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4F78-163E-FD6A-653F-480FC47596B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7CD4525-A097-44B7-7852-F0F118D2E8E8}"/>
              </a:ext>
            </a:extLst>
          </p:cNvPr>
          <p:cNvSpPr>
            <a:spLocks noChangeArrowheads="1"/>
          </p:cNvSpPr>
          <p:nvPr/>
        </p:nvSpPr>
        <p:spPr bwMode="auto">
          <a:xfrm>
            <a:off x="1774166" y="1602128"/>
            <a:ext cx="8643668"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4. Municipality of Copenhagen (Denmark) – Heavy Rainfall Management Plan</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Frame</a:t>
            </a:r>
            <a:r>
              <a:rPr lang="el-GR" sz="2000" dirty="0">
                <a:solidFill>
                  <a:srgbClr val="000000"/>
                </a:solidFill>
                <a:latin typeface="Open Sans" panose="020B0606030504020204" pitchFamily="34" charset="0"/>
              </a:rPr>
              <a:t>: After the 2011 floods, a comprehensive heavy rainfall management plan (</a:t>
            </a:r>
            <a:r>
              <a:rPr lang="el-GR" sz="2000" dirty="0" err="1">
                <a:solidFill>
                  <a:srgbClr val="000000"/>
                </a:solidFill>
                <a:latin typeface="Open Sans" panose="020B0606030504020204" pitchFamily="34" charset="0"/>
              </a:rPr>
              <a:t>Cloudburst</a:t>
            </a:r>
            <a:r>
              <a:rPr lang="el-GR" sz="2000" dirty="0">
                <a:solidFill>
                  <a:srgbClr val="000000"/>
                </a:solidFill>
                <a:latin typeface="Open Sans" panose="020B0606030504020204" pitchFamily="34" charset="0"/>
              </a:rPr>
              <a:t>Management</a:t>
            </a:r>
            <a:r>
              <a:rPr lang="el-GR" sz="2000" dirty="0" err="1">
                <a:solidFill>
                  <a:srgbClr val="000000"/>
                </a:solidFill>
                <a:latin typeface="Open Sans" panose="020B0606030504020204" pitchFamily="34" charset="0"/>
              </a:rPr>
              <a:t>Plan</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Interventions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Configuring roads as temporary rainwater conduits.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Construction of underground tanks and water storage areas.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green infrastructure and parks for water absorption.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5605092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57D9D-6605-836B-3D70-DF11F00E45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DA463D4-CE88-F6E6-8855-443AC03FF487}"/>
              </a:ext>
            </a:extLst>
          </p:cNvPr>
          <p:cNvSpPr>
            <a:spLocks noChangeArrowheads="1"/>
          </p:cNvSpPr>
          <p:nvPr/>
        </p:nvSpPr>
        <p:spPr bwMode="auto">
          <a:xfrm>
            <a:off x="2415396" y="2007408"/>
            <a:ext cx="8643668"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Results</a:t>
            </a:r>
            <a:r>
              <a:rPr lang="el-GR" sz="2000" dirty="0">
                <a:solidFill>
                  <a:srgbClr val="000000"/>
                </a:solidFill>
                <a:latin typeface="Open Sans" panose="020B0606030504020204" pitchFamily="34" charset="0"/>
              </a:rPr>
              <a:t>: Reduction of flood damage, saving millions of euros.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Increase in property value, improvement in quality of life.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resilience to climate change.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6159363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5039-576E-AB7B-9CA0-7211A349766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81C17F-1C7F-62F5-CE45-E05A18F1A6A2}"/>
              </a:ext>
            </a:extLst>
          </p:cNvPr>
          <p:cNvSpPr>
            <a:spLocks noChangeArrowheads="1"/>
          </p:cNvSpPr>
          <p:nvPr/>
        </p:nvSpPr>
        <p:spPr bwMode="auto">
          <a:xfrm>
            <a:off x="2415396" y="1545743"/>
            <a:ext cx="864366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Conclusion Examples</a:t>
            </a:r>
            <a:r>
              <a:rPr lang="el-GR" sz="2000" dirty="0">
                <a:solidFill>
                  <a:srgbClr val="000000"/>
                </a:solidFill>
                <a:latin typeface="Open Sans" panose="020B0606030504020204" pitchFamily="34" charset="0"/>
              </a:rPr>
              <a:t>They show the diversity and effectiveness of urban interventions for climate change.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Keys to success: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Incorporating natural solutions.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Active citizen participation.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Utilization of financial tools.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0903129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D15FA-3F74-AA21-8E2F-886901799E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37349A-CDB1-6734-B47C-306D4332A96E}"/>
              </a:ext>
            </a:extLst>
          </p:cNvPr>
          <p:cNvSpPr>
            <a:spLocks noChangeArrowheads="1"/>
          </p:cNvSpPr>
          <p:nvPr/>
        </p:nvSpPr>
        <p:spPr bwMode="auto">
          <a:xfrm>
            <a:off x="1049547" y="1387468"/>
            <a:ext cx="10092906"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Good practices demonstrate that adaptation can be: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Efficient.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Innovative.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Socially fair.</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Inspiration from successful examples strengthens municipalities' capacity to act by: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Local adaptation.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European perspective.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90828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DA2BB-BE10-F912-85A4-FFE4497144C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400974-BE26-1698-2C3C-8F155E75FB38}"/>
              </a:ext>
            </a:extLst>
          </p:cNvPr>
          <p:cNvSpPr>
            <a:spLocks noChangeArrowheads="1"/>
          </p:cNvSpPr>
          <p:nvPr/>
        </p:nvSpPr>
        <p:spPr bwMode="auto">
          <a:xfrm>
            <a:off x="652462" y="1329931"/>
            <a:ext cx="10887075"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Communication and reporting of environmental performance</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Learning techniques for writing environmental performance reports, according to international standards, such as</a:t>
            </a:r>
            <a:r>
              <a:rPr kumimoji="0" lang="el-GR" altLang="el-GR" sz="2000" b="1" i="0" u="none" strike="noStrike" cap="none" normalizeH="0" baseline="0" dirty="0">
                <a:ln>
                  <a:noFill/>
                </a:ln>
                <a:solidFill>
                  <a:srgbClr val="000000"/>
                </a:solidFill>
                <a:effectLst/>
                <a:latin typeface="Open Sans" panose="020B0606030504020204" pitchFamily="34" charset="0"/>
              </a:rPr>
              <a:t>Global</a:t>
            </a:r>
            <a:r>
              <a:rPr kumimoji="0" lang="el-GR" altLang="el-GR" sz="2000" b="1" i="0" u="none" strike="noStrike" cap="none" normalizeH="0" baseline="0" dirty="0" err="1">
                <a:ln>
                  <a:noFill/>
                </a:ln>
                <a:solidFill>
                  <a:srgbClr val="000000"/>
                </a:solidFill>
                <a:effectLst/>
                <a:latin typeface="Open Sans" panose="020B0606030504020204" pitchFamily="34" charset="0"/>
              </a:rPr>
              <a:t>Reporting</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Initiative</a:t>
            </a:r>
            <a:r>
              <a:rPr kumimoji="0" lang="el-GR" altLang="el-GR" sz="2000" b="1" i="0" u="none" strike="noStrike" cap="none" normalizeH="0" baseline="0" dirty="0">
                <a:ln>
                  <a:noFill/>
                </a:ln>
                <a:solidFill>
                  <a:srgbClr val="000000"/>
                </a:solidFill>
                <a:effectLst/>
                <a:latin typeface="Open Sans" panose="020B0606030504020204" pitchFamily="34" charset="0"/>
              </a:rPr>
              <a:t>(GRI)</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Development of communication skills to present environmental achievements to citizens, investors and international organizations.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Example: The Municipality of Heraklion, Crete publishes annual environmental performance reports, attracting funding from the NSRF for green projects.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639919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3934-852E-38E2-C366-9C272137D8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3055B1-5019-8C28-C993-AC59CD70D030}"/>
              </a:ext>
            </a:extLst>
          </p:cNvPr>
          <p:cNvSpPr>
            <a:spLocks noChangeArrowheads="1"/>
          </p:cNvSpPr>
          <p:nvPr/>
        </p:nvSpPr>
        <p:spPr bwMode="auto">
          <a:xfrm>
            <a:off x="1049547" y="2262789"/>
            <a:ext cx="10092906"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Introduction of Monitoring and Evaluation Indicators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 critical prerequisite for measuring the effectiveness of interventions and improving policy adaptation.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Indicators offer measurable data for:</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Progress documentation.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Social/environmental impact assessment.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Identification of adaptation needs.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382228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FCE1-F907-3A53-19EC-246627EAD1A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5FBCD83-E202-5170-0B6A-616121671B32}"/>
              </a:ext>
            </a:extLst>
          </p:cNvPr>
          <p:cNvSpPr>
            <a:spLocks noChangeArrowheads="1"/>
          </p:cNvSpPr>
          <p:nvPr/>
        </p:nvSpPr>
        <p:spPr bwMode="auto">
          <a:xfrm>
            <a:off x="2380891" y="1673057"/>
            <a:ext cx="9074989"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Indicative Indicators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Reduction of heat island effect (°C).</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Number of citizens in awareness-raising actions (% of population).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Annual water/energy savings in municipal buildings (m³ or kWh).</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Green area per inhabitant (m²/person).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8258748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F3CF-9B15-282A-A177-AECA864647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26A22E3-5F7B-59BD-562A-C3DA56F2398F}"/>
              </a:ext>
            </a:extLst>
          </p:cNvPr>
          <p:cNvSpPr>
            <a:spLocks noChangeArrowheads="1"/>
          </p:cNvSpPr>
          <p:nvPr/>
        </p:nvSpPr>
        <p:spPr bwMode="auto">
          <a:xfrm>
            <a:off x="2380891" y="2134721"/>
            <a:ext cx="9074989"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Useful Tools</a:t>
            </a:r>
            <a:r>
              <a:rPr lang="el-GR" sz="2000" dirty="0">
                <a:solidFill>
                  <a:srgbClr val="000000"/>
                </a:solidFill>
                <a:latin typeface="Open Sans" panose="020B0606030504020204" pitchFamily="34" charset="0"/>
              </a:rPr>
              <a:t>:</a:t>
            </a:r>
            <a:r>
              <a:rPr lang="en-US" sz="2000" dirty="0">
                <a:solidFill>
                  <a:srgbClr val="000000"/>
                </a:solidFill>
                <a:latin typeface="Open Sans" panose="020B0606030504020204" pitchFamily="34" charset="0"/>
              </a:rPr>
              <a:t>GIS</a:t>
            </a:r>
            <a:r>
              <a:rPr lang="el-GR" sz="2000" dirty="0">
                <a:solidFill>
                  <a:srgbClr val="000000"/>
                </a:solidFill>
                <a:latin typeface="Open Sans" panose="020B0606030504020204" pitchFamily="34" charset="0"/>
              </a:rPr>
              <a:t>for monitoring spatial changes.</a:t>
            </a:r>
          </a:p>
          <a:p>
            <a:pPr algn="ctr" rtl="0">
              <a:lnSpc>
                <a:spcPct val="150000"/>
              </a:lnSpc>
              <a:buFont typeface="Arial" panose="020B0604020202020204" pitchFamily="34" charset="0"/>
              <a:buChar char="•"/>
            </a:pPr>
            <a:r>
              <a:rPr lang="en-US" sz="2000" dirty="0">
                <a:solidFill>
                  <a:srgbClr val="000000"/>
                </a:solidFill>
                <a:latin typeface="Open Sans" panose="020B0606030504020204" pitchFamily="34" charset="0"/>
              </a:rPr>
              <a:t>Covenant of Mayors Reporting Framework (</a:t>
            </a:r>
            <a:r>
              <a:rPr lang="en-US" sz="2000" dirty="0" err="1">
                <a:solidFill>
                  <a:srgbClr val="000000"/>
                </a:solidFill>
                <a:latin typeface="Open Sans" panose="020B0606030504020204" pitchFamily="34" charset="0"/>
              </a:rPr>
              <a:t>MyCovenant</a:t>
            </a:r>
            <a:r>
              <a:rPr lang="en-US"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n-US" sz="2000" dirty="0">
                <a:solidFill>
                  <a:srgbClr val="000000"/>
                </a:solidFill>
                <a:latin typeface="Open Sans" panose="020B0606030504020204" pitchFamily="34" charset="0"/>
              </a:rPr>
              <a:t>SECAP Monitoring Tools</a:t>
            </a:r>
            <a:r>
              <a:rPr lang="el-GR" sz="2000" dirty="0">
                <a:solidFill>
                  <a:srgbClr val="000000"/>
                </a:solidFill>
                <a:latin typeface="Open Sans" panose="020B0606030504020204" pitchFamily="34" charset="0"/>
              </a:rPr>
              <a:t>for recording/evaluating measures.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2631639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7A43F-EB8C-698D-A346-45EF36C62B8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A714BED-1EE2-D819-0072-928639935ED1}"/>
              </a:ext>
            </a:extLst>
          </p:cNvPr>
          <p:cNvSpPr>
            <a:spLocks noChangeArrowheads="1"/>
          </p:cNvSpPr>
          <p:nvPr/>
        </p:nvSpPr>
        <p:spPr bwMode="auto">
          <a:xfrm>
            <a:off x="783771" y="2471260"/>
            <a:ext cx="10421737"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Interconnection with Municipal Development Strategy</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adaptation actions must be aligned with municipal development planning for:</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Funding support.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Acceptance.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Political synergy.</a:t>
            </a:r>
          </a:p>
        </p:txBody>
      </p:sp>
    </p:spTree>
    <p:extLst>
      <p:ext uri="{BB962C8B-B14F-4D97-AF65-F5344CB8AC3E}">
        <p14:creationId xmlns:p14="http://schemas.microsoft.com/office/powerpoint/2010/main" val="382743571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73ED-78EC-2B07-63A4-61098936BF3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B272D38-D92F-8B54-B4C2-360406432583}"/>
              </a:ext>
            </a:extLst>
          </p:cNvPr>
          <p:cNvSpPr>
            <a:spLocks noChangeArrowheads="1"/>
          </p:cNvSpPr>
          <p:nvPr/>
        </p:nvSpPr>
        <p:spPr bwMode="auto">
          <a:xfrm>
            <a:off x="783771" y="2932924"/>
            <a:ext cx="10421737"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Interconnection Points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SUMP</a:t>
            </a:r>
            <a:r>
              <a:rPr lang="el-GR" sz="2000" dirty="0">
                <a:solidFill>
                  <a:srgbClr val="000000"/>
                </a:solidFill>
                <a:latin typeface="Open Sans" panose="020B0606030504020204" pitchFamily="34" charset="0"/>
              </a:rPr>
              <a:t>: Development of cycle paths, green routes.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SVAP</a:t>
            </a:r>
            <a:r>
              <a:rPr lang="el-GR" sz="2000" dirty="0">
                <a:solidFill>
                  <a:srgbClr val="000000"/>
                </a:solidFill>
                <a:latin typeface="Open Sans" panose="020B0606030504020204" pitchFamily="34" charset="0"/>
              </a:rPr>
              <a:t>: Green projects that strengthen the local economy.</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Local Spatial Plans</a:t>
            </a:r>
            <a:r>
              <a:rPr lang="el-GR" sz="2000" dirty="0">
                <a:solidFill>
                  <a:srgbClr val="000000"/>
                </a:solidFill>
                <a:latin typeface="Open Sans" panose="020B0606030504020204" pitchFamily="34" charset="0"/>
              </a:rPr>
              <a:t>: Promotion of green infrastructure in urban areas.</a:t>
            </a:r>
          </a:p>
        </p:txBody>
      </p:sp>
    </p:spTree>
    <p:extLst>
      <p:ext uri="{BB962C8B-B14F-4D97-AF65-F5344CB8AC3E}">
        <p14:creationId xmlns:p14="http://schemas.microsoft.com/office/powerpoint/2010/main" val="32335826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F80F-3CBC-04FC-03E8-5CDD8B167A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9885CF6-379C-055F-D2D8-C7F307251BED}"/>
              </a:ext>
            </a:extLst>
          </p:cNvPr>
          <p:cNvSpPr>
            <a:spLocks noChangeArrowheads="1"/>
          </p:cNvSpPr>
          <p:nvPr/>
        </p:nvSpPr>
        <p:spPr bwMode="auto">
          <a:xfrm>
            <a:off x="2380891" y="1903889"/>
            <a:ext cx="9074989"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a:t>
            </a:r>
            <a:r>
              <a:rPr lang="el-GR" sz="2000" dirty="0">
                <a:solidFill>
                  <a:srgbClr val="000000"/>
                </a:solidFill>
                <a:latin typeface="Open Sans" panose="020B0606030504020204" pitchFamily="34" charset="0"/>
              </a:rPr>
              <a:t>: Water absorption park can: Improve biodiversity.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functions as a magnet for residents.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Increase the attractiveness of the area for investment.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4747592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186C-EBD2-CDE1-E7A1-2D2FA0F685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2AEAADC-398E-C726-D9B2-50E710DC5D68}"/>
              </a:ext>
            </a:extLst>
          </p:cNvPr>
          <p:cNvSpPr>
            <a:spLocks noChangeArrowheads="1"/>
          </p:cNvSpPr>
          <p:nvPr/>
        </p:nvSpPr>
        <p:spPr bwMode="auto">
          <a:xfrm>
            <a:off x="1558505" y="2267308"/>
            <a:ext cx="9074989"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Economic Dimension – Costs and Benefits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Economic impact documentation is critical for decision-making, especially in municipalities with limited resources.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Estimates should combine: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Environmental benefits.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 benefits.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Economic cost.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149103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921C-93A4-EE50-0867-29933B6A32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6AEAF5-2EC8-7CD7-537A-E983EE4E3170}"/>
              </a:ext>
            </a:extLst>
          </p:cNvPr>
          <p:cNvSpPr>
            <a:spLocks noChangeArrowheads="1"/>
          </p:cNvSpPr>
          <p:nvPr/>
        </p:nvSpPr>
        <p:spPr bwMode="auto">
          <a:xfrm>
            <a:off x="1066800" y="1819173"/>
            <a:ext cx="10058400"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Replacement</a:t>
            </a:r>
            <a:r>
              <a:rPr kumimoji="0" lang="el-GR" altLang="el-GR" sz="2000" b="0" i="0" u="none" strike="noStrike" cap="none" normalizeH="0" baseline="0" dirty="0" err="1">
                <a:ln>
                  <a:noFill/>
                </a:ln>
                <a:solidFill>
                  <a:srgbClr val="000000"/>
                </a:solidFill>
                <a:effectLst/>
                <a:latin typeface="Open Sans" panose="020B0606030504020204" pitchFamily="34" charset="0"/>
              </a:rPr>
              <a:t>street lighting</a:t>
            </a:r>
            <a:r>
              <a:rPr kumimoji="0" lang="el-GR" altLang="el-GR" sz="2000" b="0" i="0" u="none" strike="noStrike" cap="none" normalizeH="0" baseline="0" dirty="0">
                <a:ln>
                  <a:noFill/>
                </a:ln>
                <a:solidFill>
                  <a:srgbClr val="000000"/>
                </a:solidFill>
                <a:effectLst/>
                <a:latin typeface="Open Sans" panose="020B0606030504020204" pitchFamily="34" charset="0"/>
              </a:rPr>
              <a:t>with LED: Reduce bills by 40-60%.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Green roof in a school: Reduction in cooling costs up to 25%.</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Rainwater absorption infrastructure: Reducing flood damage, saving resources.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Tools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CBA (</a:t>
            </a:r>
            <a:r>
              <a:rPr kumimoji="0" lang="el-GR" altLang="el-GR" sz="2000" b="0" i="0" u="none" strike="noStrike" cap="none" normalizeH="0" baseline="0" dirty="0" err="1">
                <a:ln>
                  <a:noFill/>
                </a:ln>
                <a:solidFill>
                  <a:srgbClr val="000000"/>
                </a:solidFill>
                <a:effectLst/>
                <a:latin typeface="Open Sans" panose="020B0606030504020204" pitchFamily="34" charset="0"/>
              </a:rPr>
              <a:t>Cost-Benefit</a:t>
            </a:r>
            <a:r>
              <a:rPr kumimoji="0" lang="el-GR" altLang="el-GR" sz="2000" b="0" i="0" u="none" strike="noStrike" cap="none" normalizeH="0" baseline="0" dirty="0">
                <a:ln>
                  <a:noFill/>
                </a:ln>
                <a:solidFill>
                  <a:srgbClr val="000000"/>
                </a:solidFill>
                <a:effectLst/>
                <a:latin typeface="Open Sans" panose="020B0606030504020204" pitchFamily="34" charset="0"/>
              </a:rPr>
              <a:t>Analysis) for cost/benefit assessment.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EU</a:t>
            </a:r>
            <a:r>
              <a:rPr kumimoji="0" lang="el-GR" altLang="el-GR" sz="2000" b="0" i="0" u="none" strike="noStrike" cap="none" normalizeH="0" baseline="0" dirty="0" err="1">
                <a:ln>
                  <a:noFill/>
                </a:ln>
                <a:solidFill>
                  <a:srgbClr val="000000"/>
                </a:solidFill>
                <a:effectLst/>
                <a:latin typeface="Open Sans" panose="020B0606030504020204" pitchFamily="34" charset="0"/>
              </a:rPr>
              <a:t>Urban</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Adaptation</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Support</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Tools</a:t>
            </a:r>
            <a:r>
              <a:rPr kumimoji="0" lang="el-GR" altLang="el-GR" sz="2000" b="0" i="0" u="none" strike="noStrike" cap="none" normalizeH="0" baseline="0" dirty="0">
                <a:ln>
                  <a:noFill/>
                </a:ln>
                <a:solidFill>
                  <a:srgbClr val="000000"/>
                </a:solidFill>
                <a:effectLst/>
                <a:latin typeface="Open Sans" panose="020B0606030504020204" pitchFamily="34" charset="0"/>
              </a:rPr>
              <a:t>for small municipalities.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5588228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0B909-40A8-2E0B-7C87-89012F5CB5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A2491C-A115-0C00-C005-EFAFCD7AFE8B}"/>
              </a:ext>
            </a:extLst>
          </p:cNvPr>
          <p:cNvSpPr>
            <a:spLocks noChangeArrowheads="1"/>
          </p:cNvSpPr>
          <p:nvPr/>
        </p:nvSpPr>
        <p:spPr bwMode="auto">
          <a:xfrm>
            <a:off x="1066800" y="1914912"/>
            <a:ext cx="1005840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Funding Tools and Sources</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Finding funding is a timeless challenge.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Familiarity with technical assistance sources and tools is required.</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Main Sources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Recovery and Resilience Fund (RRF).</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NSRF 2021–2027 (Regional &amp; Sectoral Programs).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LIFE Programme (Environment &amp; Climate Action).</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Horizon</a:t>
            </a:r>
            <a:r>
              <a:rPr lang="el-GR" sz="2000" dirty="0">
                <a:solidFill>
                  <a:srgbClr val="000000"/>
                </a:solidFill>
                <a:latin typeface="Open Sans" panose="020B0606030504020204" pitchFamily="34" charset="0"/>
              </a:rPr>
              <a:t>Europe (Green innovation).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URBACT IV, Interreg Europe (Intermunicipal Partnerships).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7204593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9BDF-C309-2092-94F2-130EC93DCF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766F826-93DB-8BEF-32E9-5EF632B2F924}"/>
              </a:ext>
            </a:extLst>
          </p:cNvPr>
          <p:cNvSpPr>
            <a:spLocks noChangeArrowheads="1"/>
          </p:cNvSpPr>
          <p:nvPr/>
        </p:nvSpPr>
        <p:spPr bwMode="auto">
          <a:xfrm>
            <a:off x="963283" y="1280405"/>
            <a:ext cx="10265434"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Support Platforms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JASPERS (for mature projects).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EYDEP (Special Emergency Management Service).</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EASME (European Agency for</a:t>
            </a:r>
            <a:r>
              <a:rPr kumimoji="0" lang="el-GR" altLang="el-GR" sz="2000" b="0" i="0" u="none" strike="noStrike" cap="none" normalizeH="0" baseline="0" dirty="0" err="1">
                <a:ln>
                  <a:noFill/>
                </a:ln>
                <a:solidFill>
                  <a:srgbClr val="000000"/>
                </a:solidFill>
                <a:effectLst/>
                <a:latin typeface="Open Sans" panose="020B0606030504020204" pitchFamily="34" charset="0"/>
              </a:rPr>
              <a:t>SMEs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Localization – “Not everything for everyone”</a:t>
            </a: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 solutions are not suitable for every municipality.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99857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24899-A0A1-BED0-7884-8D0571350A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1A3C75B-E626-A4EA-1937-953A6466040B}"/>
              </a:ext>
            </a:extLst>
          </p:cNvPr>
          <p:cNvSpPr>
            <a:spLocks noChangeArrowheads="1"/>
          </p:cNvSpPr>
          <p:nvPr/>
        </p:nvSpPr>
        <p:spPr bwMode="auto">
          <a:xfrm>
            <a:off x="652462" y="1599841"/>
            <a:ext cx="10887075"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Additional Dimensions and Connection to Circular Economy</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Integrating circular economy</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program can be enriched with training in circular practices, such as material reuse and waste management.</a:t>
            </a:r>
            <a:r>
              <a:rPr lang="el-GR" sz="2000" dirty="0" err="1">
                <a:solidFill>
                  <a:srgbClr val="000000"/>
                </a:solidFill>
                <a:latin typeface="Open Sans" panose="020B0606030504020204" pitchFamily="34" charset="0"/>
              </a:rPr>
              <a:t>biowaste</a:t>
            </a:r>
            <a:r>
              <a:rPr lang="el-GR" sz="2000" dirty="0">
                <a:solidFill>
                  <a:srgbClr val="000000"/>
                </a:solidFill>
                <a:latin typeface="Open Sans" panose="020B0606030504020204" pitchFamily="34" charset="0"/>
              </a:rPr>
              <a:t>, which enhance climate resilience.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The utilization</a:t>
            </a:r>
            <a:r>
              <a:rPr lang="el-GR" sz="2000" dirty="0" err="1">
                <a:solidFill>
                  <a:srgbClr val="000000"/>
                </a:solidFill>
                <a:latin typeface="Open Sans" panose="020B0606030504020204" pitchFamily="34" charset="0"/>
              </a:rPr>
              <a:t>biowaste</a:t>
            </a:r>
            <a:r>
              <a:rPr lang="el-GR" sz="2000" dirty="0">
                <a:solidFill>
                  <a:srgbClr val="000000"/>
                </a:solidFill>
                <a:latin typeface="Open Sans" panose="020B0606030504020204" pitchFamily="34" charset="0"/>
              </a:rPr>
              <a:t>for biogas production, as in the program</a:t>
            </a:r>
            <a:r>
              <a:rPr lang="el-GR" sz="2000" b="1" dirty="0">
                <a:solidFill>
                  <a:srgbClr val="000000"/>
                </a:solidFill>
                <a:latin typeface="Open Sans" panose="020B0606030504020204" pitchFamily="34" charset="0"/>
              </a:rPr>
              <a:t>BIOREGIO</a:t>
            </a:r>
            <a:r>
              <a:rPr lang="en-US" sz="2000" b="0" i="0" dirty="0">
                <a:solidFill>
                  <a:srgbClr val="000000"/>
                </a:solidFill>
                <a:effectLst/>
                <a:latin typeface="Open Sans" panose="020B0606030504020204" pitchFamily="34" charset="0"/>
              </a:rPr>
              <a:t>"Regional circular economy models and best available technologies for biological streams" ("</a:t>
            </a:r>
            <a:r>
              <a:rPr lang="el-GR" sz="2000" b="0" i="0" dirty="0">
                <a:solidFill>
                  <a:srgbClr val="000000"/>
                </a:solidFill>
                <a:effectLst/>
                <a:latin typeface="Open Sans" panose="020B0606030504020204" pitchFamily="34" charset="0"/>
              </a:rPr>
              <a:t>Regional circular economy models and best available technologies for bio-streams"</a:t>
            </a:r>
            <a:r>
              <a:rPr lang="el-GR" sz="2000" dirty="0">
                <a:solidFill>
                  <a:srgbClr val="000000"/>
                </a:solidFill>
                <a:latin typeface="Open Sans" panose="020B0606030504020204" pitchFamily="34" charset="0"/>
              </a:rPr>
              <a:t>of the Region of Central Macedonia, reduces emissions by 10%.</a:t>
            </a:r>
          </a:p>
        </p:txBody>
      </p:sp>
    </p:spTree>
    <p:extLst>
      <p:ext uri="{BB962C8B-B14F-4D97-AF65-F5344CB8AC3E}">
        <p14:creationId xmlns:p14="http://schemas.microsoft.com/office/powerpoint/2010/main" val="9979603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8D45E-C440-8FD2-0B08-007F9DAF89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1FDD91-229E-7A2F-9074-610D593BAEED}"/>
              </a:ext>
            </a:extLst>
          </p:cNvPr>
          <p:cNvSpPr>
            <a:spLocks noChangeArrowheads="1"/>
          </p:cNvSpPr>
          <p:nvPr/>
        </p:nvSpPr>
        <p:spPr bwMode="auto">
          <a:xfrm>
            <a:off x="787879" y="621765"/>
            <a:ext cx="10529695"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Climate adaptation must take into account: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Local climate data (island)</a:t>
            </a:r>
            <a:r>
              <a:rPr kumimoji="0" lang="el-GR" altLang="el-GR" sz="2000" b="0" i="0" u="none" strike="noStrike" cap="none" normalizeH="0" baseline="0" dirty="0" err="1">
                <a:ln>
                  <a:noFill/>
                </a:ln>
                <a:solidFill>
                  <a:srgbClr val="000000"/>
                </a:solidFill>
                <a:effectLst/>
                <a:latin typeface="Open Sans" panose="020B0606030504020204" pitchFamily="34" charset="0"/>
              </a:rPr>
              <a:t>vs.</a:t>
            </a:r>
            <a:r>
              <a:rPr kumimoji="0" lang="el-GR" altLang="el-GR" sz="2000" b="0" i="0" u="none" strike="noStrike" cap="none" normalizeH="0" baseline="0" dirty="0">
                <a:ln>
                  <a:noFill/>
                </a:ln>
                <a:solidFill>
                  <a:srgbClr val="000000"/>
                </a:solidFill>
                <a:effectLst/>
                <a:latin typeface="Open Sans" panose="020B0606030504020204" pitchFamily="34" charset="0"/>
              </a:rPr>
              <a:t>. semi-mountainous area).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Administrative/technical capacity (small municipalities need inter-municipal partnerships).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Availability of ecosystems/space (actions adapted to natural elements).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Mountainous municipality: Investment in the protection of forest ecosystems.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Coastal municipality: Emphasis on anti-erosion dams.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9752378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00BF-B6C0-BDA9-ADA2-D103672089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A612DA2-79AF-5979-CD25-4E690B16D8A8}"/>
              </a:ext>
            </a:extLst>
          </p:cNvPr>
          <p:cNvSpPr>
            <a:spLocks noChangeArrowheads="1"/>
          </p:cNvSpPr>
          <p:nvPr/>
        </p:nvSpPr>
        <p:spPr bwMode="auto">
          <a:xfrm>
            <a:off x="1374475" y="2422372"/>
            <a:ext cx="9443049"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err="1">
                <a:solidFill>
                  <a:srgbClr val="000000"/>
                </a:solidFill>
                <a:effectLst/>
                <a:latin typeface="Open Sans" panose="020B0606030504020204" pitchFamily="34" charset="0"/>
              </a:rPr>
              <a:t>Cross-sectoral</a:t>
            </a:r>
            <a:r>
              <a:rPr lang="el-GR" sz="2000" b="1" dirty="0">
                <a:solidFill>
                  <a:srgbClr val="000000"/>
                </a:solidFill>
                <a:effectLst/>
                <a:latin typeface="Open Sans" panose="020B0606030504020204" pitchFamily="34" charset="0"/>
              </a:rPr>
              <a:t>Collaboration &amp; Participatory Governance</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Successful implementation of interventions requires synergies within a municipality and with citizens.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Internal Collaboration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Department of Technical Services &amp; Environment: Joint infrastructure planning.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 Structures: Protection of vulnerable populations from heat waves.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724638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E52D-30B6-6114-9015-49443451336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E8C6254-90FB-3716-16DD-1C7560ABC8CE}"/>
              </a:ext>
            </a:extLst>
          </p:cNvPr>
          <p:cNvSpPr>
            <a:spLocks noChangeArrowheads="1"/>
          </p:cNvSpPr>
          <p:nvPr/>
        </p:nvSpPr>
        <p:spPr bwMode="auto">
          <a:xfrm>
            <a:off x="1012166" y="1738733"/>
            <a:ext cx="858040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Participatory Approaches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Citizen consultations on green projects.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Climate action councils with NGOs, schools, clubs.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Co-creation workshops (e.g. green participatory budgeting).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Barcelona Municipality: Citizen involvement in the design of parks for a thermal island.</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38514391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DB568-D284-9ABC-B1AA-8611478EC4E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D8C2FA4-7973-1EB9-1E87-37B5F16CEE59}"/>
              </a:ext>
            </a:extLst>
          </p:cNvPr>
          <p:cNvSpPr>
            <a:spLocks noChangeArrowheads="1"/>
          </p:cNvSpPr>
          <p:nvPr/>
        </p:nvSpPr>
        <p:spPr bwMode="auto">
          <a:xfrm>
            <a:off x="1012166" y="1738733"/>
            <a:ext cx="858040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Good Strategic Planning Practice</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Systematic preparation of municipalities for the utilization of financial tools (e.g. NSRF 2021–2027) is a leading practice.</a:t>
            </a: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Successful municipalities are distinguished by: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Structured preparation.</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Cross-sectoral</a:t>
            </a:r>
            <a:r>
              <a:rPr lang="el-GR" sz="2000" dirty="0">
                <a:solidFill>
                  <a:srgbClr val="000000"/>
                </a:solidFill>
                <a:latin typeface="Open Sans" panose="020B0606030504020204" pitchFamily="34" charset="0"/>
              </a:rPr>
              <a:t>cooperation.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Administrative maturity.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5753984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0AAE-8DB0-1578-CCB7-1F787B01055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CCAE7E5-DD2D-6051-6065-DBEB53801D71}"/>
              </a:ext>
            </a:extLst>
          </p:cNvPr>
          <p:cNvSpPr>
            <a:spLocks noChangeArrowheads="1"/>
          </p:cNvSpPr>
          <p:nvPr/>
        </p:nvSpPr>
        <p:spPr bwMode="auto">
          <a:xfrm>
            <a:off x="506083" y="1396988"/>
            <a:ext cx="11179834"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Nine Steps to Prepare for NSRF</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 Municipality Information and Commitment – ​​Designation of Responsible Persons</a:t>
            </a:r>
            <a:r>
              <a:rPr lang="el-GR" sz="2000" dirty="0">
                <a:solidFill>
                  <a:srgbClr val="000000"/>
                </a:solidFill>
                <a:latin typeface="Open Sans" panose="020B0606030504020204" pitchFamily="34" charset="0"/>
              </a:rPr>
              <a:t> </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Understanding of the framework of the program period by executives/elected officials.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Actions: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Informative seminars, workshops.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Cooperation with Managing Authorities, P.E.A.S.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Definition of involved services (Programming, Technical, DEYA).</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 with the Financial Service for fund management.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Internal mobilization, clear distribution of roles.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6502462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7A45F-FDE5-E232-A555-336CCA67BA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016D0DC-FF36-8F6A-0825-76ED91F6F0F5}"/>
              </a:ext>
            </a:extLst>
          </p:cNvPr>
          <p:cNvSpPr>
            <a:spLocks noChangeArrowheads="1"/>
          </p:cNvSpPr>
          <p:nvPr/>
        </p:nvSpPr>
        <p:spPr bwMode="auto">
          <a:xfrm>
            <a:off x="1805796" y="2353440"/>
            <a:ext cx="858040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Monitoring Program Specialization</a:t>
            </a:r>
            <a:r>
              <a:rPr lang="el-GR" sz="2000" dirty="0">
                <a:solidFill>
                  <a:srgbClr val="000000"/>
                </a:solidFill>
                <a:latin typeface="Open Sans" panose="020B0606030504020204" pitchFamily="34" charset="0"/>
              </a:rPr>
              <a:t>Monitoring the specialization of Sectoral and Regional Operational Programs.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Identification of eligible projects and planning of actions in real time.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Timely knowledge of invitations and eligible expenses.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580378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4D72-2DCE-72A0-BA5D-3A4CF74C8D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DDC043-F4B6-6D76-EC75-03ACD9458C3E}"/>
              </a:ext>
            </a:extLst>
          </p:cNvPr>
          <p:cNvSpPr>
            <a:spLocks noChangeArrowheads="1"/>
          </p:cNvSpPr>
          <p:nvPr/>
        </p:nvSpPr>
        <p:spPr bwMode="auto">
          <a:xfrm>
            <a:off x="1098635" y="2217987"/>
            <a:ext cx="109728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Prioritization of Needs – Link to Business Plan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based on:</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Local development strategy.</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Business plan and sectoral plans (SVAP, SVAK).</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Identification of priorities and interventions of high added value.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Target</a:t>
            </a:r>
            <a:r>
              <a:rPr kumimoji="0" lang="el-GR" altLang="el-GR" sz="2000" b="0"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err="1">
                <a:ln>
                  <a:noFill/>
                </a:ln>
                <a:solidFill>
                  <a:srgbClr val="000000"/>
                </a:solidFill>
                <a:effectLst/>
                <a:latin typeface="Open Sans" panose="020B0606030504020204" pitchFamily="34" charset="0"/>
              </a:rPr>
              <a:t>Targeted</a:t>
            </a:r>
            <a:r>
              <a:rPr kumimoji="0" lang="el-GR" altLang="el-GR" sz="2000" b="0" i="0" u="none" strike="noStrike" cap="none" normalizeH="0" baseline="0" dirty="0">
                <a:ln>
                  <a:noFill/>
                </a:ln>
                <a:solidFill>
                  <a:srgbClr val="000000"/>
                </a:solidFill>
                <a:effectLst/>
                <a:latin typeface="Open Sans" panose="020B0606030504020204" pitchFamily="34" charset="0"/>
              </a:rPr>
              <a:t>, documented project design.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048945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AB6CF-A3F1-9D0D-C809-EF07D513D7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6423F27-E7AA-5F7B-EED2-73D4791196A4}"/>
              </a:ext>
            </a:extLst>
          </p:cNvPr>
          <p:cNvSpPr>
            <a:spLocks noChangeArrowheads="1"/>
          </p:cNvSpPr>
          <p:nvPr/>
        </p:nvSpPr>
        <p:spPr bwMode="auto">
          <a:xfrm>
            <a:off x="609600" y="2163559"/>
            <a:ext cx="109728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Funding Opportunity Assessment</a:t>
            </a:r>
            <a:r>
              <a:rPr lang="el-GR" sz="2000" dirty="0">
                <a:solidFill>
                  <a:srgbClr val="000000"/>
                </a:solidFill>
                <a:latin typeface="Open Sans" panose="020B0606030504020204" pitchFamily="34" charset="0"/>
              </a:rPr>
              <a:t>Comparing area needs with program opportunities.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Questions: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Which actions are eligible?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Are there thematic priorities that match a local vision?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Identifying projects with high chances of funding.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79243883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4DD30-7D08-B554-156A-CC4DBE9F5E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80BDB6-9E91-186B-C7B8-3FC89BD1B99D}"/>
              </a:ext>
            </a:extLst>
          </p:cNvPr>
          <p:cNvSpPr>
            <a:spLocks noChangeArrowheads="1"/>
          </p:cNvSpPr>
          <p:nvPr/>
        </p:nvSpPr>
        <p:spPr bwMode="auto">
          <a:xfrm>
            <a:off x="1000664" y="1832798"/>
            <a:ext cx="10972800"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Selection of Specific Projects</a:t>
            </a:r>
            <a:r>
              <a:rPr lang="el-GR" sz="2000" dirty="0">
                <a:solidFill>
                  <a:srgbClr val="000000"/>
                </a:solidFill>
                <a:latin typeface="Open Sans" panose="020B0606030504020204" pitchFamily="34" charset="0"/>
              </a:rPr>
              <a:t>Preparation of a priority list of projects.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Selection of mature or strategically important projects.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Focus on feasible and beneficial projects.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621401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1A89F-B668-9A19-A032-7DF25A182C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09D62F-18FE-6683-3BE0-8857C3BD2E8F}"/>
              </a:ext>
            </a:extLst>
          </p:cNvPr>
          <p:cNvSpPr>
            <a:spLocks noChangeArrowheads="1"/>
          </p:cNvSpPr>
          <p:nvPr/>
        </p:nvSpPr>
        <p:spPr bwMode="auto">
          <a:xfrm>
            <a:off x="609600" y="2381274"/>
            <a:ext cx="109728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Preparation of Studies – Technical Maturity</a:t>
            </a:r>
            <a:r>
              <a:rPr lang="el-GR" sz="2000" dirty="0">
                <a:solidFill>
                  <a:srgbClr val="000000"/>
                </a:solidFill>
                <a:latin typeface="Open Sans" panose="020B0606030504020204" pitchFamily="34" charset="0"/>
              </a:rPr>
              <a:t>Proposal success depends on project maturity: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Ready studies and permits.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Legality of space/property.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Clear budget, technical specifications.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Completeness of the file,</a:t>
            </a:r>
            <a:r>
              <a:rPr lang="el-GR" sz="2000" dirty="0" err="1">
                <a:solidFill>
                  <a:srgbClr val="000000"/>
                </a:solidFill>
                <a:latin typeface="Open Sans" panose="020B0606030504020204" pitchFamily="34" charset="0"/>
              </a:rPr>
              <a:t>eligibility</a:t>
            </a:r>
            <a:r>
              <a:rPr lang="el-GR" sz="2000" dirty="0">
                <a:solidFill>
                  <a:srgbClr val="000000"/>
                </a:solidFill>
                <a:latin typeface="Open Sans" panose="020B0606030504020204" pitchFamily="34" charset="0"/>
              </a:rPr>
              <a:t>expenses.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1755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4F43-17BB-2694-1F77-E9BC768236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A39690-9482-2EC3-FE66-295C0544B44D}"/>
              </a:ext>
            </a:extLst>
          </p:cNvPr>
          <p:cNvSpPr>
            <a:spLocks noChangeArrowheads="1"/>
          </p:cNvSpPr>
          <p:nvPr/>
        </p:nvSpPr>
        <p:spPr bwMode="auto">
          <a:xfrm>
            <a:off x="652462" y="1791596"/>
            <a:ext cx="1088707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Financing opportunities</a:t>
            </a:r>
            <a:r>
              <a:rPr lang="el-GR" sz="2000" dirty="0">
                <a:solidFill>
                  <a:srgbClr val="000000"/>
                </a:solidFill>
                <a:latin typeface="Open Sans" panose="020B0606030504020204" pitchFamily="34" charset="0"/>
              </a:rPr>
              <a:t>: Training of executives in the utilization of European funds (e.g.</a:t>
            </a:r>
            <a:r>
              <a:rPr lang="el-GR" sz="2000" dirty="0" err="1">
                <a:solidFill>
                  <a:srgbClr val="000000"/>
                </a:solidFill>
                <a:latin typeface="Open Sans" panose="020B0606030504020204" pitchFamily="34" charset="0"/>
              </a:rPr>
              <a:t>Horizon</a:t>
            </a:r>
            <a:r>
              <a:rPr lang="el-GR" sz="2000" dirty="0">
                <a:solidFill>
                  <a:srgbClr val="000000"/>
                </a:solidFill>
                <a:latin typeface="Open Sans" panose="020B0606030504020204" pitchFamily="34" charset="0"/>
              </a:rPr>
              <a:t>Europe, Recovery Fund) for financing climate projects.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The program</a:t>
            </a:r>
            <a:r>
              <a:rPr lang="el-GR" sz="2000" b="1" dirty="0">
                <a:solidFill>
                  <a:srgbClr val="000000"/>
                </a:solidFill>
                <a:latin typeface="Open Sans" panose="020B0606030504020204" pitchFamily="34" charset="0"/>
              </a:rPr>
              <a:t>LIFE</a:t>
            </a:r>
            <a:r>
              <a:rPr lang="el-GR" sz="2000" dirty="0">
                <a:solidFill>
                  <a:srgbClr val="000000"/>
                </a:solidFill>
                <a:latin typeface="Open Sans" panose="020B0606030504020204" pitchFamily="34" charset="0"/>
              </a:rPr>
              <a:t>finances adaptation projects in Greece, such as the restoration of wetlands in Lake Karla, at a cost</a:t>
            </a:r>
            <a:r>
              <a:rPr lang="el-GR" sz="2000" b="1" dirty="0">
                <a:solidFill>
                  <a:srgbClr val="000000"/>
                </a:solidFill>
                <a:latin typeface="Open Sans" panose="020B0606030504020204" pitchFamily="34" charset="0"/>
              </a:rPr>
              <a:t>€15 million</a:t>
            </a:r>
            <a:r>
              <a:rPr lang="el-GR" sz="2000" dirty="0">
                <a:solidFill>
                  <a:srgbClr val="000000"/>
                </a:solidFill>
                <a:latin typeface="Open Sans" panose="020B0606030504020204" pitchFamily="34" charset="0"/>
              </a:rPr>
              <a:t>and reduction</a:t>
            </a:r>
            <a:r>
              <a:rPr lang="el-GR" sz="2000" dirty="0" err="1">
                <a:solidFill>
                  <a:srgbClr val="000000"/>
                </a:solidFill>
                <a:latin typeface="Open Sans" panose="020B0606030504020204" pitchFamily="34" charset="0"/>
              </a:rPr>
              <a:t>flood</a:t>
            </a:r>
            <a:r>
              <a:rPr lang="el-GR" sz="2000" dirty="0">
                <a:solidFill>
                  <a:srgbClr val="000000"/>
                </a:solidFill>
                <a:latin typeface="Open Sans" panose="020B0606030504020204" pitchFamily="34" charset="0"/>
              </a:rPr>
              <a:t>risks by 30%.</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44330465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FF88-5037-01F1-235D-87FA224E45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34DD35-F4F1-607D-FC9F-416E370B524C}"/>
              </a:ext>
            </a:extLst>
          </p:cNvPr>
          <p:cNvSpPr>
            <a:spLocks noChangeArrowheads="1"/>
          </p:cNvSpPr>
          <p:nvPr/>
        </p:nvSpPr>
        <p:spPr bwMode="auto">
          <a:xfrm>
            <a:off x="989778" y="2022429"/>
            <a:ext cx="10972800"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Systematic Invitation Monitoring</a:t>
            </a:r>
            <a:r>
              <a:rPr lang="el-GR" sz="2000" dirty="0">
                <a:solidFill>
                  <a:srgbClr val="000000"/>
                </a:solidFill>
                <a:latin typeface="Open Sans" panose="020B0606030504020204" pitchFamily="34" charset="0"/>
              </a:rPr>
              <a:t>Constant vigilance for new invitations from:</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Sectoral Programs (Ministry of Education, Ministry of Interior).</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Regional Programs (</a:t>
            </a:r>
            <a:r>
              <a:rPr lang="el-GR" sz="2000" dirty="0" err="1">
                <a:solidFill>
                  <a:srgbClr val="000000"/>
                </a:solidFill>
                <a:latin typeface="Open Sans" panose="020B0606030504020204" pitchFamily="34" charset="0"/>
              </a:rPr>
              <a:t>P.E.</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Immediate response, file preparation.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2893836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4E227-6F95-20FF-0D20-8317DA3DA4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BE61EC-8EDF-5227-24EA-C4743D79D336}"/>
              </a:ext>
            </a:extLst>
          </p:cNvPr>
          <p:cNvSpPr>
            <a:spLocks noChangeArrowheads="1"/>
          </p:cNvSpPr>
          <p:nvPr/>
        </p:nvSpPr>
        <p:spPr bwMode="auto">
          <a:xfrm>
            <a:off x="1033321" y="1913187"/>
            <a:ext cx="109728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Drafting and Submission of Proposals</a:t>
            </a:r>
            <a:r>
              <a:rPr lang="el-GR" sz="2000" dirty="0">
                <a:solidFill>
                  <a:srgbClr val="000000"/>
                </a:solidFill>
                <a:latin typeface="Open Sans" panose="020B0606030504020204" pitchFamily="34" charset="0"/>
              </a:rPr>
              <a:t>Submit proposals with:</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Completion of a Technical Operation Sheet (TDS).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Collection of supporting documents.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Securing signatures.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Possible help from external consultants.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Complete, high-quality, on-time submission.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65894874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E7B5-3561-26C0-D70E-92EDDF4E84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FB8896-6A0B-9956-45D8-D34ECFE087FF}"/>
              </a:ext>
            </a:extLst>
          </p:cNvPr>
          <p:cNvSpPr>
            <a:spLocks noChangeArrowheads="1"/>
          </p:cNvSpPr>
          <p:nvPr/>
        </p:nvSpPr>
        <p:spPr bwMode="auto">
          <a:xfrm>
            <a:off x="1000664" y="1601967"/>
            <a:ext cx="10972800"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Monitoring the Evaluation Process</a:t>
            </a:r>
            <a:r>
              <a:rPr lang="el-GR" sz="2000" dirty="0">
                <a:solidFill>
                  <a:srgbClr val="000000"/>
                </a:solidFill>
                <a:latin typeface="Open Sans" panose="020B0606030504020204" pitchFamily="34" charset="0"/>
              </a:rPr>
              <a:t>Monitoring the evaluation process.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Response to questions/clarifications from the Managing Authority.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Preparation for signing the Integration Decision.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a:t>
            </a:r>
            <a:r>
              <a:rPr lang="el-GR" sz="2000" dirty="0">
                <a:solidFill>
                  <a:srgbClr val="000000"/>
                </a:solidFill>
                <a:latin typeface="Open Sans" panose="020B0606030504020204" pitchFamily="34" charset="0"/>
              </a:rPr>
              <a:t>: Successful completion of a process, integration of an act.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392498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297B1-B5CA-8E64-5325-1BB35277C3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48AD00-212A-C724-668E-8B3B0812B42D}"/>
              </a:ext>
            </a:extLst>
          </p:cNvPr>
          <p:cNvSpPr>
            <a:spLocks noChangeArrowheads="1"/>
          </p:cNvSpPr>
          <p:nvPr/>
        </p:nvSpPr>
        <p:spPr bwMode="auto">
          <a:xfrm>
            <a:off x="728521" y="1099099"/>
            <a:ext cx="1097280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In conclusion</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Successful preparation for NSRF requires: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Political commitment.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Executive readiness.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Technical maturity.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Continuous monitoring of opportunities.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resource absorption capacity through:</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Creation of a project team within a municipality.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Utilization of technical assistance.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Developing partnerships with local authorities or specialized bodies.</a:t>
            </a:r>
          </a:p>
        </p:txBody>
      </p:sp>
    </p:spTree>
    <p:extLst>
      <p:ext uri="{BB962C8B-B14F-4D97-AF65-F5344CB8AC3E}">
        <p14:creationId xmlns:p14="http://schemas.microsoft.com/office/powerpoint/2010/main" val="24531002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F1EEE-48DA-CE66-7F48-522906B9B3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FF5C03-B6D7-9ECC-1394-06082AE1DBAF}"/>
              </a:ext>
            </a:extLst>
          </p:cNvPr>
          <p:cNvSpPr txBox="1"/>
          <p:nvPr/>
        </p:nvSpPr>
        <p:spPr>
          <a:xfrm>
            <a:off x="1033295" y="1554066"/>
            <a:ext cx="10125410" cy="4659802"/>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1.4 Basic Principles and Strategies for Climate Change Mitigation</a:t>
            </a:r>
          </a:p>
          <a:p>
            <a:pPr algn="ctr" rtl="0">
              <a:lnSpc>
                <a:spcPct val="150000"/>
              </a:lnSpc>
              <a:buNone/>
            </a:pPr>
            <a:endParaRPr lang="el-GR" sz="2000" b="1" dirty="0">
              <a:solidFill>
                <a:srgbClr val="000000"/>
              </a:solidFill>
              <a:latin typeface="Open Sans" panose="020B0606030504020204" pitchFamily="34" charset="0"/>
            </a:endParaRPr>
          </a:p>
          <a:p>
            <a:pPr algn="ctr" rtl="0">
              <a:lnSpc>
                <a:spcPct val="150000"/>
              </a:lnSpc>
              <a:buNone/>
            </a:pPr>
            <a:r>
              <a:rPr lang="el-GR" sz="2000" b="1" dirty="0">
                <a:solidFill>
                  <a:srgbClr val="000000"/>
                </a:solidFill>
                <a:latin typeface="Open Sans" panose="020B0606030504020204" pitchFamily="34" charset="0"/>
              </a:rPr>
              <a:t>Introduction to Climate Change Mitigation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change mitigation includes actions to reduce or limit greenhouse gas emissions (</a:t>
            </a:r>
            <a:r>
              <a:rPr lang="el-GR" sz="2000" dirty="0" err="1">
                <a:solidFill>
                  <a:srgbClr val="000000"/>
                </a:solidFill>
                <a:latin typeface="Open Sans" panose="020B0606030504020204" pitchFamily="34" charset="0"/>
              </a:rPr>
              <a:t>AtTh</a:t>
            </a:r>
            <a:r>
              <a:rPr lang="el-GR" sz="2000" dirty="0">
                <a:solidFill>
                  <a:srgbClr val="000000"/>
                </a:solidFill>
                <a:latin typeface="Open Sans" panose="020B0606030504020204" pitchFamily="34" charset="0"/>
              </a:rPr>
              <a:t>), such as carbon dioxide (CO₂), methane (CH₄) and</a:t>
            </a:r>
            <a:r>
              <a:rPr lang="el-GR" sz="2000" dirty="0" err="1">
                <a:solidFill>
                  <a:srgbClr val="000000"/>
                </a:solidFill>
                <a:latin typeface="Open Sans" panose="020B0606030504020204" pitchFamily="34" charset="0"/>
              </a:rPr>
              <a:t>hypooxide</a:t>
            </a:r>
            <a:r>
              <a:rPr lang="el-GR" sz="2000" dirty="0">
                <a:solidFill>
                  <a:srgbClr val="000000"/>
                </a:solidFill>
                <a:latin typeface="Open Sans" panose="020B0606030504020204" pitchFamily="34" charset="0"/>
              </a:rPr>
              <a:t>of nitrogen (N₂O).</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Goal: Stabilizing the global climate and limiting global warming.</a:t>
            </a:r>
          </a:p>
        </p:txBody>
      </p:sp>
    </p:spTree>
    <p:extLst>
      <p:ext uri="{BB962C8B-B14F-4D97-AF65-F5344CB8AC3E}">
        <p14:creationId xmlns:p14="http://schemas.microsoft.com/office/powerpoint/2010/main" val="33555530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37579-67FB-74AE-AD29-4CC46AB58A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B57166-A75D-CB69-AA7B-6C4438A2E9EE}"/>
              </a:ext>
            </a:extLst>
          </p:cNvPr>
          <p:cNvSpPr txBox="1"/>
          <p:nvPr/>
        </p:nvSpPr>
        <p:spPr>
          <a:xfrm>
            <a:off x="3035508" y="2140086"/>
            <a:ext cx="6100996" cy="281314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Addressing the greatest environmental challenge of the 21st century.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Protecting health, ecosystems, the economy and social cohesion.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Reducing risks from extreme weather events (e.g. heat waves, floods).</a:t>
            </a:r>
          </a:p>
        </p:txBody>
      </p:sp>
    </p:spTree>
    <p:extLst>
      <p:ext uri="{BB962C8B-B14F-4D97-AF65-F5344CB8AC3E}">
        <p14:creationId xmlns:p14="http://schemas.microsoft.com/office/powerpoint/2010/main" val="31426484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E0881-500A-77B8-4F94-3DA1EBE4AABF}"/>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7137A5A8-F604-CA87-929F-E4729180597B}"/>
              </a:ext>
            </a:extLst>
          </p:cNvPr>
          <p:cNvSpPr>
            <a:spLocks noChangeArrowheads="1"/>
          </p:cNvSpPr>
          <p:nvPr/>
        </p:nvSpPr>
        <p:spPr bwMode="auto">
          <a:xfrm>
            <a:off x="1471534" y="1274869"/>
            <a:ext cx="9248931" cy="558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Pillars of addressing climate change</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Mitigation</a:t>
            </a:r>
            <a:r>
              <a:rPr kumimoji="0" lang="el-GR" altLang="el-GR" sz="2000" b="0" i="0" u="none" strike="noStrike" cap="none" normalizeH="0" baseline="0" dirty="0">
                <a:ln>
                  <a:noFill/>
                </a:ln>
                <a:solidFill>
                  <a:srgbClr val="000000"/>
                </a:solidFill>
                <a:effectLst/>
                <a:latin typeface="Open Sans" panose="020B0606030504020204" pitchFamily="34" charset="0"/>
              </a:rPr>
              <a:t>: Emission reduction</a:t>
            </a:r>
            <a:r>
              <a:rPr kumimoji="0" lang="el-GR" altLang="el-GR" sz="2000" b="0" i="0" u="none" strike="noStrike" cap="none" normalizeH="0" baseline="0" dirty="0" err="1">
                <a:ln>
                  <a:noFill/>
                </a:ln>
                <a:solidFill>
                  <a:srgbClr val="000000"/>
                </a:solidFill>
                <a:effectLst/>
                <a:latin typeface="Open Sans" panose="020B0606030504020204" pitchFamily="34" charset="0"/>
              </a:rPr>
              <a:t>AtTh</a:t>
            </a:r>
            <a:r>
              <a:rPr kumimoji="0" lang="el-GR" altLang="el-GR" sz="2000" b="0" i="0" u="none" strike="noStrike" cap="none" normalizeH="0" baseline="0" dirty="0">
                <a:ln>
                  <a:noFill/>
                </a:ln>
                <a:solidFill>
                  <a:srgbClr val="000000"/>
                </a:solidFill>
                <a:effectLst/>
                <a:latin typeface="Open Sans" panose="020B0606030504020204" pitchFamily="34" charset="0"/>
              </a:rPr>
              <a:t>and enhancing carbon sequestration.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Adjustment</a:t>
            </a:r>
            <a:r>
              <a:rPr kumimoji="0" lang="el-GR" altLang="el-GR" sz="2000" b="0" i="0" u="none" strike="noStrike" cap="none" normalizeH="0" baseline="0" dirty="0">
                <a:ln>
                  <a:noFill/>
                </a:ln>
                <a:solidFill>
                  <a:srgbClr val="000000"/>
                </a:solidFill>
                <a:effectLst/>
                <a:latin typeface="Open Sans" panose="020B0606030504020204" pitchFamily="34" charset="0"/>
              </a:rPr>
              <a:t>: Strengthening resilience to climate impacts.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Need for coordinated action</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International level: Agreements such as the Paris Agreement (2015).</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National level: National plans and legislation (e.g. NSEK in Greece).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Local level: Role of Local Government Organizations (LGOs).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Application areas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Energy, transportation, buildings, industry, agriculture, land use, urban planning.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2369780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7DEC-EDE1-F26A-1AB4-2DFDDE13DF2B}"/>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1756A8C1-6513-B6DE-9B03-88A1D94A0784}"/>
              </a:ext>
            </a:extLst>
          </p:cNvPr>
          <p:cNvSpPr>
            <a:spLocks noChangeArrowheads="1"/>
          </p:cNvSpPr>
          <p:nvPr/>
        </p:nvSpPr>
        <p:spPr bwMode="auto">
          <a:xfrm>
            <a:off x="0" y="1736533"/>
            <a:ext cx="11409835"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Basic Principles of Climate Change Mitigation</a:t>
            </a:r>
          </a:p>
          <a:p>
            <a:pPr marL="342900" indent="-342900"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Decarbonization</a:t>
            </a:r>
            <a:r>
              <a:rPr lang="el-GR" sz="2000" dirty="0">
                <a:solidFill>
                  <a:srgbClr val="000000"/>
                </a:solidFill>
                <a:latin typeface="Open Sans" panose="020B0606030504020204" pitchFamily="34" charset="0"/>
              </a:rPr>
              <a:t>:</a:t>
            </a:r>
          </a:p>
          <a:p>
            <a:pPr marL="800100" lvl="1" indent="-34290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 Drastic reduction in the use of fossil fuels (coal, oil, natural gas) and transition to renewable energy sources (RES).</a:t>
            </a:r>
          </a:p>
          <a:p>
            <a:pPr marL="800100" lvl="1" indent="-34290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1257300" lvl="2" indent="-3429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Installation</a:t>
            </a:r>
            <a:r>
              <a:rPr lang="el-GR" sz="2000" dirty="0" err="1">
                <a:solidFill>
                  <a:srgbClr val="000000"/>
                </a:solidFill>
                <a:latin typeface="Open Sans" panose="020B0606030504020204" pitchFamily="34" charset="0"/>
              </a:rPr>
              <a:t>photovoltaic</a:t>
            </a:r>
            <a:r>
              <a:rPr lang="el-GR" sz="2000" dirty="0">
                <a:solidFill>
                  <a:srgbClr val="000000"/>
                </a:solidFill>
                <a:latin typeface="Open Sans" panose="020B0606030504020204" pitchFamily="34" charset="0"/>
              </a:rPr>
              <a:t>and wind farms.</a:t>
            </a:r>
          </a:p>
          <a:p>
            <a:pPr marL="1257300" lvl="2" indent="-3429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hydroelectric and geothermal units.</a:t>
            </a:r>
          </a:p>
          <a:p>
            <a:pPr marL="1257300" lvl="2" indent="-3429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Research and use of hydrogen as an alternative fuel (e.g. green hydrogen).</a:t>
            </a:r>
          </a:p>
          <a:p>
            <a:pPr marL="1257300" lvl="2" indent="-34290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Offshore</a:t>
            </a:r>
            <a:r>
              <a:rPr lang="el-GR" sz="2000" dirty="0">
                <a:solidFill>
                  <a:srgbClr val="000000"/>
                </a:solidFill>
                <a:latin typeface="Open Sans" panose="020B0606030504020204" pitchFamily="34" charset="0"/>
              </a:rPr>
              <a:t>wind installations for higher efficiency.</a:t>
            </a:r>
          </a:p>
          <a:p>
            <a:pPr marL="342900" marR="0" lvl="0" indent="-342900" algn="ctr"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342900" marR="0" lvl="0" indent="-342900" algn="ctr"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9442653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0EC34-879E-1C73-B1B3-99AE208CAF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B6D42D-EB36-940A-5BFA-A148F9F6815D}"/>
              </a:ext>
            </a:extLst>
          </p:cNvPr>
          <p:cNvSpPr>
            <a:spLocks noChangeArrowheads="1"/>
          </p:cNvSpPr>
          <p:nvPr/>
        </p:nvSpPr>
        <p:spPr bwMode="auto">
          <a:xfrm>
            <a:off x="1222947" y="2020463"/>
            <a:ext cx="9953469"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Denmark covers &gt;50% of its electricity from wind energy.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Greece aims for 80% RES in the energy mix by 2030 (ESEK).</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High initial cost of investments in 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Need to upgrade energy distribution networks.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Resistance from traditional energy sectors (e.g. lignite).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92673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C73C-BFB2-624A-28A8-039CF17C914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947F10F-3DE2-92A9-5E9A-6AE4DD9698A9}"/>
              </a:ext>
            </a:extLst>
          </p:cNvPr>
          <p:cNvSpPr>
            <a:spLocks noChangeArrowheads="1"/>
          </p:cNvSpPr>
          <p:nvPr/>
        </p:nvSpPr>
        <p:spPr bwMode="auto">
          <a:xfrm>
            <a:off x="826957" y="1283765"/>
            <a:ext cx="10538085"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Creation of thousands of jobs in the renewable energy sector.</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Reducing dependence on fossil fuel imports.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Improving air quality and reducing pollution.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Global importance</a:t>
            </a:r>
            <a:r>
              <a:rPr kumimoji="0" lang="el-GR" altLang="el-GR" sz="2000" b="0" i="0" u="none" strike="noStrike" cap="none" normalizeH="0" baseline="0">
                <a:ln>
                  <a:noFill/>
                </a:ln>
                <a:solidFill>
                  <a:srgbClr val="000000"/>
                </a:solidFill>
                <a:effectLst/>
                <a:latin typeface="Open Sans" panose="020B0606030504020204" pitchFamily="34" charset="0"/>
              </a:rPr>
              <a:t>: Core of the EU Green Deal and the Paris Agreement.</a:t>
            </a:r>
          </a:p>
        </p:txBody>
      </p:sp>
    </p:spTree>
    <p:extLst>
      <p:ext uri="{BB962C8B-B14F-4D97-AF65-F5344CB8AC3E}">
        <p14:creationId xmlns:p14="http://schemas.microsoft.com/office/powerpoint/2010/main" val="19636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BD27-5ED0-CB4F-A62C-BA7032FD6D0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C348DDC-22FF-2A7C-213F-4968F039B377}"/>
              </a:ext>
            </a:extLst>
          </p:cNvPr>
          <p:cNvSpPr txBox="1"/>
          <p:nvPr/>
        </p:nvSpPr>
        <p:spPr>
          <a:xfrm>
            <a:off x="399797" y="1329931"/>
            <a:ext cx="11392405"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Purpose of the Program</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Main goal</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Empowering Local Government (LG) executives with knowledge, skills and tools for the design, implementation and monitoring of policies and actions that enhance the resilience of local societies to climate change.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the capacity of local authorities to respond to the environmental, social and economic challenges of climate change, in line with national and European commitments (e.g. European Green Deal, National Energy and Climate Plan).</a:t>
            </a:r>
          </a:p>
        </p:txBody>
      </p:sp>
    </p:spTree>
    <p:extLst>
      <p:ext uri="{BB962C8B-B14F-4D97-AF65-F5344CB8AC3E}">
        <p14:creationId xmlns:p14="http://schemas.microsoft.com/office/powerpoint/2010/main" val="372277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BEFD4-BFFE-CF29-C12B-BACA29BD75F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117DD5D-97F6-09E2-8033-44184E3D775B}"/>
              </a:ext>
            </a:extLst>
          </p:cNvPr>
          <p:cNvSpPr>
            <a:spLocks noChangeArrowheads="1"/>
          </p:cNvSpPr>
          <p:nvPr/>
        </p:nvSpPr>
        <p:spPr bwMode="auto">
          <a:xfrm>
            <a:off x="652462" y="1560764"/>
            <a:ext cx="10887075"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International examples</a:t>
            </a:r>
            <a:r>
              <a:rPr lang="el-GR" sz="2000" dirty="0">
                <a:solidFill>
                  <a:srgbClr val="000000"/>
                </a:solidFill>
                <a:latin typeface="Open Sans" panose="020B0606030504020204" pitchFamily="34" charset="0"/>
              </a:rPr>
              <a:t>: In Copenhagen, the program</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Plan</a:t>
            </a:r>
            <a:r>
              <a:rPr lang="el-GR" sz="2000" b="1" dirty="0">
                <a:solidFill>
                  <a:srgbClr val="000000"/>
                </a:solidFill>
                <a:latin typeface="Open Sans" panose="020B0606030504020204" pitchFamily="34" charset="0"/>
              </a:rPr>
              <a:t>2025</a:t>
            </a:r>
            <a:r>
              <a:rPr lang="el-GR" sz="2000" dirty="0">
                <a:solidFill>
                  <a:srgbClr val="000000"/>
                </a:solidFill>
                <a:latin typeface="Open Sans" panose="020B0606030504020204" pitchFamily="34" charset="0"/>
              </a:rPr>
              <a:t>includes training of local government executives to reduce emissions through sustainable mobility and energy efficiency, resulting in a 61% reduction in emissions (2012-2022).</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 Barcelona, ​​the</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Emergency</a:t>
            </a:r>
            <a:r>
              <a:rPr lang="el-GR" sz="2000" b="1" dirty="0" err="1">
                <a:solidFill>
                  <a:srgbClr val="000000"/>
                </a:solidFill>
                <a:latin typeface="Open Sans" panose="020B0606030504020204" pitchFamily="34" charset="0"/>
              </a:rPr>
              <a:t>Plan</a:t>
            </a:r>
            <a:r>
              <a:rPr lang="el-GR" sz="2000" dirty="0">
                <a:solidFill>
                  <a:srgbClr val="000000"/>
                </a:solidFill>
                <a:latin typeface="Open Sans" panose="020B0606030504020204" pitchFamily="34" charset="0"/>
              </a:rPr>
              <a:t>incorporates emissions inventory tools and participatory processes, reducing waste by 15% through circular practices.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826234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5C172-3981-DE8E-DA01-D178F2F0EEB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9883B93-B7D9-062E-CE87-D380DBAEF8D9}"/>
              </a:ext>
            </a:extLst>
          </p:cNvPr>
          <p:cNvSpPr>
            <a:spLocks noChangeArrowheads="1"/>
          </p:cNvSpPr>
          <p:nvPr/>
        </p:nvSpPr>
        <p:spPr bwMode="auto">
          <a:xfrm>
            <a:off x="718100" y="1923791"/>
            <a:ext cx="1053808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Energy Efficiency</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 Reducing energy consumption through technological innovations and improved practices.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energy-efficient devices (e.g. LED, class A+++ air conditioners).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buildings (insulation, double glazing, heat pumps).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energy management systems (BEMS) in buildings and industries.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efficiency standards in vehicles and industrial processes.</a:t>
            </a:r>
          </a:p>
        </p:txBody>
      </p:sp>
    </p:spTree>
    <p:extLst>
      <p:ext uri="{BB962C8B-B14F-4D97-AF65-F5344CB8AC3E}">
        <p14:creationId xmlns:p14="http://schemas.microsoft.com/office/powerpoint/2010/main" val="132093112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8BCE-755E-521C-2E1B-88E2AEC98D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890A29-AAD4-020A-2526-8DAEE84C452C}"/>
              </a:ext>
            </a:extLst>
          </p:cNvPr>
          <p:cNvSpPr>
            <a:spLocks noChangeArrowheads="1"/>
          </p:cNvSpPr>
          <p:nvPr/>
        </p:nvSpPr>
        <p:spPr bwMode="auto">
          <a:xfrm>
            <a:off x="1558977" y="919218"/>
            <a:ext cx="8619344"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 Save" program in Greece for energy upgrading of homes.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Energy efficient appliances with EU labels (A+++, 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Limited consumer awareness of energy-efficient choices.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High cost of upgrading old infrastructure.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financing for small and medium-sized enterprises (SMEs).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7025980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FB2EB-8FD7-0FA2-590D-B9FDD5343D3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C8FA5ED-991F-BAD4-375D-195B4E55025B}"/>
              </a:ext>
            </a:extLst>
          </p:cNvPr>
          <p:cNvSpPr>
            <a:spLocks noChangeArrowheads="1"/>
          </p:cNvSpPr>
          <p:nvPr/>
        </p:nvSpPr>
        <p:spPr bwMode="auto">
          <a:xfrm>
            <a:off x="1374098" y="1643926"/>
            <a:ext cx="9443803"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Reduced operating costs for households and businesses.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Reducing pressure on energy networks.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business competitiveness through savings.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Global importance</a:t>
            </a:r>
            <a:r>
              <a:rPr kumimoji="0" lang="el-GR" altLang="el-GR" sz="2000" b="0" i="0" u="none" strike="noStrike" cap="none" normalizeH="0" baseline="0">
                <a:ln>
                  <a:noFill/>
                </a:ln>
                <a:solidFill>
                  <a:srgbClr val="000000"/>
                </a:solidFill>
                <a:effectLst/>
                <a:latin typeface="Open Sans" panose="020B0606030504020204" pitchFamily="34" charset="0"/>
              </a:rPr>
              <a:t>: Critical for achieving energy efficiency goals (e.g. Fit for 55).</a:t>
            </a:r>
          </a:p>
        </p:txBody>
      </p:sp>
    </p:spTree>
    <p:extLst>
      <p:ext uri="{BB962C8B-B14F-4D97-AF65-F5344CB8AC3E}">
        <p14:creationId xmlns:p14="http://schemas.microsoft.com/office/powerpoint/2010/main" val="261756559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7FEE-404A-D489-9F2C-96196237625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DB133E-0033-8A19-5F95-13081FB6E695}"/>
              </a:ext>
            </a:extLst>
          </p:cNvPr>
          <p:cNvSpPr>
            <a:spLocks noChangeArrowheads="1"/>
          </p:cNvSpPr>
          <p:nvPr/>
        </p:nvSpPr>
        <p:spPr bwMode="auto">
          <a:xfrm>
            <a:off x="339955" y="1953718"/>
            <a:ext cx="1114447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Circular Economy</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 Minimizing waste through reuse, recycling and</a:t>
            </a:r>
            <a:r>
              <a:rPr lang="el-GR" sz="2000" dirty="0" err="1">
                <a:solidFill>
                  <a:srgbClr val="000000"/>
                </a:solidFill>
                <a:latin typeface="Open Sans" panose="020B0606030504020204" pitchFamily="34" charset="0"/>
              </a:rPr>
              <a:t>re-importation</a:t>
            </a:r>
            <a:r>
              <a:rPr lang="el-GR" sz="2000" dirty="0">
                <a:solidFill>
                  <a:srgbClr val="000000"/>
                </a:solidFill>
                <a:latin typeface="Open Sans" panose="020B0606030504020204" pitchFamily="34" charset="0"/>
              </a:rPr>
              <a:t>materials in production.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Recycling of plastics, metals, paper and organic waste.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Composting for management</a:t>
            </a:r>
            <a:r>
              <a:rPr lang="el-GR" sz="2000" dirty="0" err="1">
                <a:solidFill>
                  <a:srgbClr val="000000"/>
                </a:solidFill>
                <a:latin typeface="Open Sans" panose="020B0606030504020204" pitchFamily="34" charset="0"/>
              </a:rPr>
              <a:t>biowaste</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Designing products with a longer life cycle (e.g. reusable packaging).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Models «</a:t>
            </a:r>
            <a:r>
              <a:rPr lang="el-GR" sz="2000" dirty="0" err="1">
                <a:solidFill>
                  <a:srgbClr val="000000"/>
                </a:solidFill>
                <a:latin typeface="Open Sans" panose="020B0606030504020204" pitchFamily="34" charset="0"/>
              </a:rPr>
              <a:t>sharing</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economy</a:t>
            </a:r>
            <a:r>
              <a:rPr lang="el-GR" sz="2000" dirty="0">
                <a:solidFill>
                  <a:srgbClr val="000000"/>
                </a:solidFill>
                <a:latin typeface="Open Sans" panose="020B0606030504020204" pitchFamily="34" charset="0"/>
              </a:rPr>
              <a:t>» (e.g. sharing cars, tools).</a:t>
            </a:r>
          </a:p>
        </p:txBody>
      </p:sp>
    </p:spTree>
    <p:extLst>
      <p:ext uri="{BB962C8B-B14F-4D97-AF65-F5344CB8AC3E}">
        <p14:creationId xmlns:p14="http://schemas.microsoft.com/office/powerpoint/2010/main" val="53415646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C8CE-8CCC-5E21-3016-2D70FD8CB0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84E4A2-2F89-BCA3-22A8-2D9D3BF36D0F}"/>
              </a:ext>
            </a:extLst>
          </p:cNvPr>
          <p:cNvSpPr>
            <a:spLocks noChangeArrowheads="1"/>
          </p:cNvSpPr>
          <p:nvPr/>
        </p:nvSpPr>
        <p:spPr bwMode="auto">
          <a:xfrm>
            <a:off x="849442" y="1168788"/>
            <a:ext cx="10493115"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Recycling 50% of municipal waste in the EU by 2030 (Green Deal target).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Plastic bottle return programs in supermarkets (e.g. Germany).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Insufficient recycling infrastructure in many areas.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Low environmental awareness in some societies.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legislative incentives and sanctions.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0920292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7CB7-282F-C6FD-D2EC-373095662F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6971B3-9089-E1C1-F79C-2FCA4FA2E0A9}"/>
              </a:ext>
            </a:extLst>
          </p:cNvPr>
          <p:cNvSpPr>
            <a:spLocks noChangeArrowheads="1"/>
          </p:cNvSpPr>
          <p:nvPr/>
        </p:nvSpPr>
        <p:spPr bwMode="auto">
          <a:xfrm>
            <a:off x="1074295" y="2028408"/>
            <a:ext cx="10043410"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Reducing dependence on virgin materials (e.g. metals, oil).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Creation of new business models (e.g. recycling companies).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local economies through waste management.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Global importance</a:t>
            </a:r>
            <a:r>
              <a:rPr kumimoji="0" lang="el-GR" altLang="el-GR" sz="2000" b="0" i="0" u="none" strike="noStrike" cap="none" normalizeH="0" baseline="0">
                <a:ln>
                  <a:noFill/>
                </a:ln>
                <a:solidFill>
                  <a:srgbClr val="000000"/>
                </a:solidFill>
                <a:effectLst/>
                <a:latin typeface="Open Sans" panose="020B0606030504020204" pitchFamily="34" charset="0"/>
              </a:rPr>
              <a:t>: A key element of the EU's circular economy.</a:t>
            </a:r>
          </a:p>
        </p:txBody>
      </p:sp>
    </p:spTree>
    <p:extLst>
      <p:ext uri="{BB962C8B-B14F-4D97-AF65-F5344CB8AC3E}">
        <p14:creationId xmlns:p14="http://schemas.microsoft.com/office/powerpoint/2010/main" val="183564409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73D6B-522E-48D1-18DB-DE15A642A5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090D62A-3360-EF70-050E-FD96748375A7}"/>
              </a:ext>
            </a:extLst>
          </p:cNvPr>
          <p:cNvSpPr>
            <a:spLocks noChangeArrowheads="1"/>
          </p:cNvSpPr>
          <p:nvPr/>
        </p:nvSpPr>
        <p:spPr bwMode="auto">
          <a:xfrm>
            <a:off x="1074295" y="2087027"/>
            <a:ext cx="1004341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Land Use Changes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 Protecting and restoring natural ecosystems to sequester carbon and reduce emissions.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Reforestation and restoration of forests, wetlands and grasslands.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sustainable agricultural practices (e.g. organic farming,</a:t>
            </a:r>
            <a:r>
              <a:rPr lang="el-GR" sz="2000" dirty="0" err="1">
                <a:solidFill>
                  <a:srgbClr val="000000"/>
                </a:solidFill>
                <a:latin typeface="Open Sans" panose="020B0606030504020204" pitchFamily="34" charset="0"/>
              </a:rPr>
              <a:t>agroforestry</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Creation of urban parks, green roofs and vertical gardens.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Soil management to increase organic matter (</a:t>
            </a:r>
            <a:r>
              <a:rPr lang="el-GR" sz="2000" dirty="0" err="1">
                <a:solidFill>
                  <a:srgbClr val="000000"/>
                </a:solidFill>
                <a:latin typeface="Open Sans" panose="020B0606030504020204" pitchFamily="34" charset="0"/>
              </a:rPr>
              <a:t>carbon</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sequestration</a:t>
            </a:r>
            <a:r>
              <a:rPr lang="el-GR" sz="2000" dirty="0">
                <a:solidFill>
                  <a:srgbClr val="000000"/>
                </a:solidFill>
                <a:latin typeface="Open Sans" panose="020B0606030504020204" pitchFamily="34" charset="0"/>
              </a:rPr>
              <a:t>).</a:t>
            </a:r>
          </a:p>
        </p:txBody>
      </p:sp>
    </p:spTree>
    <p:extLst>
      <p:ext uri="{BB962C8B-B14F-4D97-AF65-F5344CB8AC3E}">
        <p14:creationId xmlns:p14="http://schemas.microsoft.com/office/powerpoint/2010/main" val="206704089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04F6C-214A-A259-E67F-7F5B3709E3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1423F6-6AC2-C9D0-211D-E998BC413738}"/>
              </a:ext>
            </a:extLst>
          </p:cNvPr>
          <p:cNvSpPr>
            <a:spLocks noChangeArrowheads="1"/>
          </p:cNvSpPr>
          <p:nvPr/>
        </p:nvSpPr>
        <p:spPr bwMode="auto">
          <a:xfrm>
            <a:off x="2068643" y="1138808"/>
            <a:ext cx="9323882"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Reforestation program in Greece after the 2021 fires.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"4 per 1000" initiative to increase carbon in the soil.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Competition between agriculture, urban development and natural ecosystems.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Limited funding for ecosystem restoration.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Climatic impacts on vulnerable areas (e.g. droughts).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9350812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6A2D-E85B-F7FB-9EFB-2788F15F026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1E18F1-1FBD-C761-B56A-0E3262C3C645}"/>
              </a:ext>
            </a:extLst>
          </p:cNvPr>
          <p:cNvSpPr>
            <a:spLocks noChangeArrowheads="1"/>
          </p:cNvSpPr>
          <p:nvPr/>
        </p:nvSpPr>
        <p:spPr bwMode="auto">
          <a:xfrm>
            <a:off x="959370" y="2254095"/>
            <a:ext cx="11092721" cy="234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biodiversity and ecosystem resilience.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Improving quality of life in urban areas.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Reducing risks from natural disasters (e.g. floods).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Global importance</a:t>
            </a:r>
            <a:r>
              <a:rPr kumimoji="0" lang="el-GR" altLang="el-GR" sz="2000" b="0" i="0" u="none" strike="noStrike" cap="none" normalizeH="0" baseline="0">
                <a:ln>
                  <a:noFill/>
                </a:ln>
                <a:solidFill>
                  <a:srgbClr val="000000"/>
                </a:solidFill>
                <a:effectLst/>
                <a:latin typeface="Open Sans" panose="020B0606030504020204" pitchFamily="34" charset="0"/>
              </a:rPr>
              <a:t>: Critical for CO₂ sequestration and nature protection.</a:t>
            </a:r>
          </a:p>
        </p:txBody>
      </p:sp>
    </p:spTree>
    <p:extLst>
      <p:ext uri="{BB962C8B-B14F-4D97-AF65-F5344CB8AC3E}">
        <p14:creationId xmlns:p14="http://schemas.microsoft.com/office/powerpoint/2010/main" val="20321955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F6EC-6741-0288-9FDF-A80F97659AE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59E2E03-81AF-4D4D-771D-CFB9B1952B8E}"/>
              </a:ext>
            </a:extLst>
          </p:cNvPr>
          <p:cNvSpPr>
            <a:spLocks noChangeArrowheads="1"/>
          </p:cNvSpPr>
          <p:nvPr/>
        </p:nvSpPr>
        <p:spPr bwMode="auto">
          <a:xfrm>
            <a:off x="959370" y="1791597"/>
            <a:ext cx="11092721"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Use of Innovation and Digital Technology</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 Use of advanced technologies to optimize energy and emissions management.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AI for energy demand forecasting and consumption optimization.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Smart grids (</a:t>
            </a:r>
            <a:r>
              <a:rPr lang="el-GR" sz="2000" dirty="0" err="1">
                <a:solidFill>
                  <a:srgbClr val="000000"/>
                </a:solidFill>
                <a:latin typeface="Open Sans" panose="020B0606030504020204" pitchFamily="34" charset="0"/>
              </a:rPr>
              <a:t>smart</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grids</a:t>
            </a:r>
            <a:r>
              <a:rPr lang="el-GR" sz="2000" dirty="0">
                <a:solidFill>
                  <a:srgbClr val="000000"/>
                </a:solidFill>
                <a:latin typeface="Open Sans" panose="020B0606030504020204" pitchFamily="34" charset="0"/>
              </a:rPr>
              <a:t>) for efficient energy distribution.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Blockchain for transparent emissions tracking</a:t>
            </a:r>
            <a:r>
              <a:rPr lang="el-GR" sz="2000" dirty="0" err="1">
                <a:solidFill>
                  <a:srgbClr val="000000"/>
                </a:solidFill>
                <a:latin typeface="Open Sans" panose="020B0606030504020204" pitchFamily="34" charset="0"/>
              </a:rPr>
              <a:t>AtTh</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IoT</a:t>
            </a:r>
            <a:r>
              <a:rPr lang="el-GR" sz="2000" dirty="0">
                <a:solidFill>
                  <a:srgbClr val="000000"/>
                </a:solidFill>
                <a:latin typeface="Open Sans" panose="020B0606030504020204" pitchFamily="34" charset="0"/>
              </a:rPr>
              <a:t>for automated management of buildings, transportation and industries.</a:t>
            </a:r>
          </a:p>
        </p:txBody>
      </p:sp>
    </p:spTree>
    <p:extLst>
      <p:ext uri="{BB962C8B-B14F-4D97-AF65-F5344CB8AC3E}">
        <p14:creationId xmlns:p14="http://schemas.microsoft.com/office/powerpoint/2010/main" val="168973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84BE7-A141-8FB1-4D07-8AEFFC977E1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66F5A8-0729-F3F6-EF6A-79A391C15785}"/>
              </a:ext>
            </a:extLst>
          </p:cNvPr>
          <p:cNvSpPr>
            <a:spLocks noChangeArrowheads="1"/>
          </p:cNvSpPr>
          <p:nvPr/>
        </p:nvSpPr>
        <p:spPr bwMode="auto">
          <a:xfrm>
            <a:off x="652462" y="2022429"/>
            <a:ext cx="10887075"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Economic and social impact</a:t>
            </a:r>
            <a:r>
              <a:rPr lang="el-GR" sz="2000" dirty="0">
                <a:solidFill>
                  <a:srgbClr val="000000"/>
                </a:solidFill>
                <a:latin typeface="Open Sans" panose="020B0606030504020204" pitchFamily="34" charset="0"/>
              </a:rPr>
              <a:t>: Strengthening the local economy through the creation</a:t>
            </a:r>
            <a:r>
              <a:rPr lang="el-GR" sz="2000" b="1" dirty="0">
                <a:solidFill>
                  <a:srgbClr val="000000"/>
                </a:solidFill>
                <a:latin typeface="Open Sans" panose="020B0606030504020204" pitchFamily="34" charset="0"/>
              </a:rPr>
              <a:t>5,000-10,000 jobs</a:t>
            </a:r>
            <a:r>
              <a:rPr lang="el-GR" sz="2000" dirty="0">
                <a:solidFill>
                  <a:srgbClr val="000000"/>
                </a:solidFill>
                <a:latin typeface="Open Sans" panose="020B0606030504020204" pitchFamily="34" charset="0"/>
              </a:rPr>
              <a:t>in areas such as waste management and energy efficiency (ESDKO estimate, 2023).</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Improving the quality of life through the reduction of air pollution and the enhancement of urban greenery.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2026474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F7B6B-188B-F88B-8965-02AEF35C91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E9A025-523C-CE8B-3071-008BB7A3F7C1}"/>
              </a:ext>
            </a:extLst>
          </p:cNvPr>
          <p:cNvSpPr>
            <a:spLocks noChangeArrowheads="1"/>
          </p:cNvSpPr>
          <p:nvPr/>
        </p:nvSpPr>
        <p:spPr bwMode="auto">
          <a:xfrm>
            <a:off x="647075" y="1309680"/>
            <a:ext cx="10897849"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Smart energy meters in households (e.g. PPC in Greece).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GIS for mapping emissions in urban areas.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High cost of developing and adopting technologies.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staff training in new technologies.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Cybersecurity and data protection issues.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9865353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6F97-EB14-C23C-EC3B-93E571D2850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61E40E-47CB-2018-E06D-0E05AF2BEC53}"/>
              </a:ext>
            </a:extLst>
          </p:cNvPr>
          <p:cNvSpPr>
            <a:spLocks noChangeArrowheads="1"/>
          </p:cNvSpPr>
          <p:nvPr/>
        </p:nvSpPr>
        <p:spPr bwMode="auto">
          <a:xfrm>
            <a:off x="1454046" y="1465560"/>
            <a:ext cx="987851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Opportunities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Increased energy and resource efficiency.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Scaling solutions globally.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transparency and accountability.</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Global importance</a:t>
            </a:r>
            <a:r>
              <a:rPr kumimoji="0" lang="el-GR" altLang="el-GR" sz="2000" b="0" i="0" u="none" strike="noStrike" cap="none" normalizeH="0" baseline="0" dirty="0">
                <a:ln>
                  <a:noFill/>
                </a:ln>
                <a:solidFill>
                  <a:srgbClr val="000000"/>
                </a:solidFill>
                <a:effectLst/>
                <a:latin typeface="Open Sans" panose="020B0606030504020204" pitchFamily="34" charset="0"/>
              </a:rPr>
              <a:t>: Enhances the accuracy and effectiveness of mitigation measures.</a:t>
            </a:r>
          </a:p>
        </p:txBody>
      </p:sp>
    </p:spTree>
    <p:extLst>
      <p:ext uri="{BB962C8B-B14F-4D97-AF65-F5344CB8AC3E}">
        <p14:creationId xmlns:p14="http://schemas.microsoft.com/office/powerpoint/2010/main" val="292621099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27A80-3A86-B952-796F-34378F9A74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F6AB559-8B1B-BCF0-852F-D8B73E7D555D}"/>
              </a:ext>
            </a:extLst>
          </p:cNvPr>
          <p:cNvSpPr>
            <a:spLocks noChangeArrowheads="1"/>
          </p:cNvSpPr>
          <p:nvPr/>
        </p:nvSpPr>
        <p:spPr bwMode="auto">
          <a:xfrm>
            <a:off x="424542" y="1716462"/>
            <a:ext cx="10853593"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Mitigation Strategies in Various Sectors</a:t>
            </a:r>
          </a:p>
          <a:p>
            <a:pPr algn="ctr" rtl="0">
              <a:lnSpc>
                <a:spcPct val="150000"/>
              </a:lnSpc>
              <a:buFont typeface="+mj-lt"/>
              <a:buAutoNum type="arabicPeriod"/>
            </a:pPr>
            <a:r>
              <a:rPr lang="el-GR" sz="2000" b="1" dirty="0">
                <a:solidFill>
                  <a:srgbClr val="000000"/>
                </a:solidFill>
                <a:latin typeface="Open Sans" panose="020B0606030504020204" pitchFamily="34" charset="0"/>
              </a:rPr>
              <a:t>Energy</a:t>
            </a:r>
            <a:r>
              <a:rPr lang="el-GR" sz="2000" dirty="0">
                <a:solidFill>
                  <a:srgbClr val="000000"/>
                </a:solidFill>
                <a:latin typeface="Open Sans" panose="020B0606030504020204" pitchFamily="34" charset="0"/>
              </a:rPr>
              <a:t>:</a:t>
            </a:r>
          </a:p>
          <a:p>
            <a:pPr marL="742950" lvl="1" indent="-285750" algn="ctr" rtl="0">
              <a:lnSpc>
                <a:spcPct val="150000"/>
              </a:lnSpc>
              <a:buFont typeface="+mj-lt"/>
              <a:buAutoNum type="arabicPeriod"/>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Responsible for the largest percentage of emissions</a:t>
            </a:r>
            <a:r>
              <a:rPr lang="el-GR" sz="2000" dirty="0" err="1">
                <a:solidFill>
                  <a:srgbClr val="000000"/>
                </a:solidFill>
                <a:latin typeface="Open Sans" panose="020B0606030504020204" pitchFamily="34" charset="0"/>
              </a:rPr>
              <a:t>AtTh</a:t>
            </a:r>
            <a:r>
              <a:rPr lang="el-GR" sz="2000" dirty="0">
                <a:solidFill>
                  <a:srgbClr val="000000"/>
                </a:solidFill>
                <a:latin typeface="Open Sans" panose="020B0606030504020204" pitchFamily="34" charset="0"/>
              </a:rPr>
              <a:t>worldwide.</a:t>
            </a:r>
          </a:p>
          <a:p>
            <a:pPr marL="742950" lvl="1" indent="-285750" algn="ctr" rtl="0">
              <a:lnSpc>
                <a:spcPct val="150000"/>
              </a:lnSpc>
              <a:buFont typeface="+mj-lt"/>
              <a:buAutoNum type="arabicPeriod"/>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1143000" lvl="2" indent="-228600" algn="ctr" rtl="0">
              <a:lnSpc>
                <a:spcPct val="150000"/>
              </a:lnSpc>
              <a:buFont typeface="+mj-lt"/>
              <a:buAutoNum type="arabicPeriod"/>
            </a:pPr>
            <a:r>
              <a:rPr lang="el-GR" sz="2000" dirty="0">
                <a:solidFill>
                  <a:srgbClr val="000000"/>
                </a:solidFill>
                <a:latin typeface="Open Sans" panose="020B0606030504020204" pitchFamily="34" charset="0"/>
              </a:rPr>
              <a:t>Investment in RES (solar, wind, hydroelectric, geothermal).</a:t>
            </a:r>
          </a:p>
          <a:p>
            <a:pPr marL="1143000" lvl="2" indent="-228600" algn="ctr" rtl="0">
              <a:lnSpc>
                <a:spcPct val="150000"/>
              </a:lnSpc>
              <a:buFont typeface="+mj-lt"/>
              <a:buAutoNum type="arabicPeriod"/>
            </a:pPr>
            <a:r>
              <a:rPr lang="el-GR" sz="2000" dirty="0">
                <a:solidFill>
                  <a:srgbClr val="000000"/>
                </a:solidFill>
                <a:latin typeface="Open Sans" panose="020B0606030504020204" pitchFamily="34" charset="0"/>
              </a:rPr>
              <a:t>Phase out lignite and coal with worker support (</a:t>
            </a:r>
            <a:r>
              <a:rPr lang="el-GR" sz="2000" dirty="0" err="1">
                <a:solidFill>
                  <a:srgbClr val="000000"/>
                </a:solidFill>
                <a:latin typeface="Open Sans" panose="020B0606030504020204" pitchFamily="34" charset="0"/>
              </a:rPr>
              <a:t>just</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transition</a:t>
            </a:r>
            <a:r>
              <a:rPr lang="el-GR" sz="2000" dirty="0">
                <a:solidFill>
                  <a:srgbClr val="000000"/>
                </a:solidFill>
                <a:latin typeface="Open Sans" panose="020B0606030504020204" pitchFamily="34" charset="0"/>
              </a:rPr>
              <a:t>).</a:t>
            </a:r>
          </a:p>
          <a:p>
            <a:pPr marL="1143000" lvl="2" indent="-228600" algn="ctr" rtl="0">
              <a:lnSpc>
                <a:spcPct val="150000"/>
              </a:lnSpc>
              <a:buFont typeface="+mj-lt"/>
              <a:buAutoNum type="arabicPeriod"/>
            </a:pPr>
            <a:r>
              <a:rPr lang="el-GR" sz="2000" dirty="0">
                <a:solidFill>
                  <a:srgbClr val="000000"/>
                </a:solidFill>
                <a:latin typeface="Open Sans" panose="020B0606030504020204" pitchFamily="34" charset="0"/>
              </a:rPr>
              <a:t>Development of interconnected networks and storage technologies (e.g. batteries).</a:t>
            </a:r>
          </a:p>
        </p:txBody>
      </p:sp>
    </p:spTree>
    <p:extLst>
      <p:ext uri="{BB962C8B-B14F-4D97-AF65-F5344CB8AC3E}">
        <p14:creationId xmlns:p14="http://schemas.microsoft.com/office/powerpoint/2010/main" val="407597427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DC37D-5096-3D53-FA40-D862A8EFA3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57669F-2D3B-C82E-334D-9C80A3ADB970}"/>
              </a:ext>
            </a:extLst>
          </p:cNvPr>
          <p:cNvSpPr>
            <a:spLocks noChangeArrowheads="1"/>
          </p:cNvSpPr>
          <p:nvPr/>
        </p:nvSpPr>
        <p:spPr bwMode="auto">
          <a:xfrm>
            <a:off x="764498" y="1283765"/>
            <a:ext cx="10103370"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Greece: Delignification by 2028, 80% RES by 2030 (ESEK).</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Germany: Energiewende for transition to 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 High cost, technical difficulties, social resistance.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 Job creation, energy independence, cleaner air.</a:t>
            </a:r>
          </a:p>
        </p:txBody>
      </p:sp>
    </p:spTree>
    <p:extLst>
      <p:ext uri="{BB962C8B-B14F-4D97-AF65-F5344CB8AC3E}">
        <p14:creationId xmlns:p14="http://schemas.microsoft.com/office/powerpoint/2010/main" val="14525504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CF35C-00C6-741C-05AA-DCC82494A5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8B34DB-3AC7-DCED-D836-D0EAA13BF5C0}"/>
              </a:ext>
            </a:extLst>
          </p:cNvPr>
          <p:cNvSpPr>
            <a:spLocks noChangeArrowheads="1"/>
          </p:cNvSpPr>
          <p:nvPr/>
        </p:nvSpPr>
        <p:spPr bwMode="auto">
          <a:xfrm>
            <a:off x="851584" y="2252593"/>
            <a:ext cx="10103370"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Transportation</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Significant source of emissions, especially in urban centers.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Promotion of electromobility (EV, electric buses, trains).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Expansion of zero-emission public transport.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Creation of cycle paths, pedestrian paths and low emission zones (LEZ).</a:t>
            </a:r>
          </a:p>
        </p:txBody>
      </p:sp>
    </p:spTree>
    <p:extLst>
      <p:ext uri="{BB962C8B-B14F-4D97-AF65-F5344CB8AC3E}">
        <p14:creationId xmlns:p14="http://schemas.microsoft.com/office/powerpoint/2010/main" val="196001158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16E1F-B1FB-FFB8-8DDD-55D0FAB564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673638D-F3D4-A6DA-6196-9DEC7EACC6AE}"/>
              </a:ext>
            </a:extLst>
          </p:cNvPr>
          <p:cNvSpPr>
            <a:spLocks noChangeArrowheads="1"/>
          </p:cNvSpPr>
          <p:nvPr/>
        </p:nvSpPr>
        <p:spPr bwMode="auto">
          <a:xfrm>
            <a:off x="804472" y="1212244"/>
            <a:ext cx="10583056"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Greece: "I Drive Electric" program for EV subsidy.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Copenhagen: &gt;50% of residents use bicycles for daily commute.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 Insufficient charging network, high EV costs, resistance to changing habits.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 Reduction of pollution, improvement of quality of life, reduction of traffic congestion.</a:t>
            </a:r>
          </a:p>
        </p:txBody>
      </p:sp>
    </p:spTree>
    <p:extLst>
      <p:ext uri="{BB962C8B-B14F-4D97-AF65-F5344CB8AC3E}">
        <p14:creationId xmlns:p14="http://schemas.microsoft.com/office/powerpoint/2010/main" val="331415428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48798-A1DA-58A1-A2AC-8022E2B753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C918E5-9684-B515-4E8E-82FCF95D2341}"/>
              </a:ext>
            </a:extLst>
          </p:cNvPr>
          <p:cNvSpPr>
            <a:spLocks noChangeArrowheads="1"/>
          </p:cNvSpPr>
          <p:nvPr/>
        </p:nvSpPr>
        <p:spPr bwMode="auto">
          <a:xfrm>
            <a:off x="804472" y="1688898"/>
            <a:ext cx="10583056"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Buildings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Responsible for a significant percentage of energy consumption (heating, cooling, lighting).</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upgrade (insulation, double glazing, heat pumps).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Design of passive buildings with minimal energy needs.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smart systems (</a:t>
            </a:r>
            <a:r>
              <a:rPr lang="el-GR" sz="2000" dirty="0" err="1">
                <a:solidFill>
                  <a:srgbClr val="000000"/>
                </a:solidFill>
                <a:latin typeface="Open Sans" panose="020B0606030504020204" pitchFamily="34" charset="0"/>
              </a:rPr>
              <a:t>smart</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thermostats</a:t>
            </a:r>
            <a:r>
              <a:rPr lang="el-GR" sz="2000" dirty="0">
                <a:solidFill>
                  <a:srgbClr val="000000"/>
                </a:solidFill>
                <a:latin typeface="Open Sans" panose="020B0606030504020204" pitchFamily="34" charset="0"/>
              </a:rPr>
              <a:t>,</a:t>
            </a:r>
            <a:r>
              <a:rPr lang="el-GR" sz="2000" dirty="0" err="1">
                <a:solidFill>
                  <a:srgbClr val="000000"/>
                </a:solidFill>
                <a:latin typeface="Open Sans" panose="020B0606030504020204" pitchFamily="34" charset="0"/>
              </a:rPr>
              <a:t>IoT</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sensors</a:t>
            </a:r>
            <a:r>
              <a:rPr lang="el-GR" sz="2000" dirty="0">
                <a:solidFill>
                  <a:srgbClr val="000000"/>
                </a:solidFill>
                <a:latin typeface="Open Sans" panose="020B0606030504020204" pitchFamily="34" charset="0"/>
              </a:rPr>
              <a:t>).</a:t>
            </a:r>
          </a:p>
        </p:txBody>
      </p:sp>
    </p:spTree>
    <p:extLst>
      <p:ext uri="{BB962C8B-B14F-4D97-AF65-F5344CB8AC3E}">
        <p14:creationId xmlns:p14="http://schemas.microsoft.com/office/powerpoint/2010/main" val="5516995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A72F4-BA3C-FB7A-580B-334BC7F075E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23CF68-6061-9DC6-3500-A907EA46C494}"/>
              </a:ext>
            </a:extLst>
          </p:cNvPr>
          <p:cNvSpPr>
            <a:spLocks noChangeArrowheads="1"/>
          </p:cNvSpPr>
          <p:nvPr/>
        </p:nvSpPr>
        <p:spPr bwMode="auto">
          <a:xfrm>
            <a:off x="419725" y="2476040"/>
            <a:ext cx="10478124"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Greece: "I Save" program for housing.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EU: Nearly Zero Energy Buildings (NZEB) standard for new buildings.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 High renovation costs, lack of technical expertise.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 Reduction of energy costs, improvement of comfort, increase in property value.</a:t>
            </a:r>
          </a:p>
        </p:txBody>
      </p:sp>
    </p:spTree>
    <p:extLst>
      <p:ext uri="{BB962C8B-B14F-4D97-AF65-F5344CB8AC3E}">
        <p14:creationId xmlns:p14="http://schemas.microsoft.com/office/powerpoint/2010/main" val="355111530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5C422-8332-5A3B-E91C-D7C0FC4BF49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59EC1F-AC2D-3F39-9207-CDBD7EB89766}"/>
              </a:ext>
            </a:extLst>
          </p:cNvPr>
          <p:cNvSpPr>
            <a:spLocks noChangeArrowheads="1"/>
          </p:cNvSpPr>
          <p:nvPr/>
        </p:nvSpPr>
        <p:spPr bwMode="auto">
          <a:xfrm>
            <a:off x="419725" y="2014376"/>
            <a:ext cx="10478124"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Industry</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Heavy industries (cement, steel) produce high emissions.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Adoption of low-emission technologies (e.g. electric furnaces, CCS).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alternative materials (e.g. green cement, hydrogen in steelmaking).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Transition to RES for powering industrial units.</a:t>
            </a:r>
          </a:p>
        </p:txBody>
      </p:sp>
    </p:spTree>
    <p:extLst>
      <p:ext uri="{BB962C8B-B14F-4D97-AF65-F5344CB8AC3E}">
        <p14:creationId xmlns:p14="http://schemas.microsoft.com/office/powerpoint/2010/main" val="180332569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63188-1C1F-39FF-E863-EE04AD6F753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8355BBD-ADF8-98AD-6F8D-FEB687873FB7}"/>
              </a:ext>
            </a:extLst>
          </p:cNvPr>
          <p:cNvSpPr>
            <a:spLocks noChangeArrowheads="1"/>
          </p:cNvSpPr>
          <p:nvPr/>
        </p:nvSpPr>
        <p:spPr bwMode="auto">
          <a:xfrm>
            <a:off x="959371" y="1585641"/>
            <a:ext cx="10043410"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EU: Innovation Fund for decarbonizing industries.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ArcelorMittal: Pilot projects with hydrogen in the steel industry.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 High cost of technologies, technical difficulties, global competition.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 Innovation, emission reduction, enhanced competitiveness.</a:t>
            </a:r>
          </a:p>
        </p:txBody>
      </p:sp>
    </p:spTree>
    <p:extLst>
      <p:ext uri="{BB962C8B-B14F-4D97-AF65-F5344CB8AC3E}">
        <p14:creationId xmlns:p14="http://schemas.microsoft.com/office/powerpoint/2010/main" val="3791541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BDA0D-04B1-9E71-E960-EEDB1AEEF502}"/>
            </a:ext>
          </a:extLst>
        </p:cNvPr>
        <p:cNvGrpSpPr/>
        <p:nvPr/>
      </p:nvGrpSpPr>
      <p:grpSpPr>
        <a:xfrm>
          <a:off x="0" y="0"/>
          <a:ext cx="0" cy="0"/>
          <a:chOff x="0" y="0"/>
          <a:chExt cx="0" cy="0"/>
        </a:xfrm>
      </p:grpSpPr>
      <p:pic>
        <p:nvPicPr>
          <p:cNvPr id="4" name="Εικόνα 3" descr="Εικόνα που περιέχει κείμενο, στιγμιότυπο οθόνης, γραμματοσειρά, διάγραμμα  Το περιεχόμενο που δημιουργείται από τεχνολογία AI ενδέχεται να είναι εσφαλμένο.">
            <a:extLst>
              <a:ext uri="{FF2B5EF4-FFF2-40B4-BE49-F238E27FC236}">
                <a16:creationId xmlns:a16="http://schemas.microsoft.com/office/drawing/2014/main" id="{3DD7D582-F630-B2F2-FAB0-A78C37F7C9DA}"/>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0" y="1953652"/>
            <a:ext cx="7200000" cy="5040000"/>
          </a:xfrm>
          <a:prstGeom prst="rect">
            <a:avLst/>
          </a:prstGeom>
        </p:spPr>
      </p:pic>
      <p:sp>
        <p:nvSpPr>
          <p:cNvPr id="6" name="TextBox 5">
            <a:extLst>
              <a:ext uri="{FF2B5EF4-FFF2-40B4-BE49-F238E27FC236}">
                <a16:creationId xmlns:a16="http://schemas.microsoft.com/office/drawing/2014/main" id="{80A73197-C4B0-A558-F977-69F3F3733EA6}"/>
              </a:ext>
            </a:extLst>
          </p:cNvPr>
          <p:cNvSpPr txBox="1"/>
          <p:nvPr/>
        </p:nvSpPr>
        <p:spPr>
          <a:xfrm>
            <a:off x="7309291" y="1623875"/>
            <a:ext cx="4882709" cy="4659802"/>
          </a:xfrm>
          <a:prstGeom prst="rect">
            <a:avLst/>
          </a:prstGeom>
          <a:noFill/>
        </p:spPr>
        <p:txBody>
          <a:bodyPr wrap="square">
            <a:spAutoFit/>
          </a:bodyPr>
          <a:lstStyle/>
          <a:p>
            <a:pPr algn="ctr" rtl="0">
              <a:lnSpc>
                <a:spcPct val="150000"/>
              </a:lnSpc>
            </a:pPr>
            <a:r>
              <a:rPr lang="el-GR" sz="2000" dirty="0">
                <a:solidFill>
                  <a:srgbClr val="000000"/>
                </a:solidFill>
                <a:effectLst/>
                <a:latin typeface="Open Sans" panose="020B0606030504020204" pitchFamily="34" charset="0"/>
              </a:rPr>
              <a:t>Pie (</a:t>
            </a:r>
            <a:r>
              <a:rPr lang="el-GR" sz="2000" dirty="0" err="1">
                <a:solidFill>
                  <a:srgbClr val="000000"/>
                </a:solidFill>
                <a:effectLst/>
                <a:latin typeface="Open Sans" panose="020B0606030504020204" pitchFamily="34" charset="0"/>
              </a:rPr>
              <a:t>pie</a:t>
            </a:r>
            <a:r>
              <a:rPr lang="el-GR" sz="2000" dirty="0">
                <a:solidFill>
                  <a:srgbClr val="000000"/>
                </a:solidFill>
                <a:effectLst/>
                <a:latin typeface="Open Sans" panose="020B0606030504020204" pitchFamily="34" charset="0"/>
              </a:rPr>
              <a:t> </a:t>
            </a:r>
            <a:r>
              <a:rPr lang="el-GR" sz="2000" dirty="0" err="1">
                <a:solidFill>
                  <a:srgbClr val="000000"/>
                </a:solidFill>
                <a:effectLst/>
                <a:latin typeface="Open Sans" panose="020B0606030504020204" pitchFamily="34" charset="0"/>
              </a:rPr>
              <a:t>chart</a:t>
            </a:r>
            <a:r>
              <a:rPr lang="el-GR" sz="2000" dirty="0">
                <a:solidFill>
                  <a:srgbClr val="000000"/>
                </a:solidFill>
                <a:effectLst/>
                <a:latin typeface="Open Sans" panose="020B0606030504020204" pitchFamily="34" charset="0"/>
              </a:rPr>
              <a:t>) showing the distribution of learning outcomes per thematic unit (Adaptation and Mitigation, Sustainable Mobility, Emissions Assessment). The percentage distributions (40%, 30%, 30%) are estimates based on a balanced emphasis across the three units.</a:t>
            </a:r>
          </a:p>
          <a:p>
            <a:pPr algn="ctr" rtl="0">
              <a:lnSpc>
                <a:spcPct val="150000"/>
              </a:lnSpc>
            </a:pPr>
            <a:endParaRPr lang="el-GR" sz="200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94300843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5537-114F-EE82-8E2F-145A365171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0BB5AF3-0872-86AF-2596-9157BD57C889}"/>
              </a:ext>
            </a:extLst>
          </p:cNvPr>
          <p:cNvSpPr>
            <a:spLocks noChangeArrowheads="1"/>
          </p:cNvSpPr>
          <p:nvPr/>
        </p:nvSpPr>
        <p:spPr bwMode="auto">
          <a:xfrm>
            <a:off x="959371" y="1586475"/>
            <a:ext cx="10043410" cy="28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Agriculture and Land Use</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Emissions from fertilizers, livestock farming and deforestation.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Reducing the use of nitrogen fertilizers through precision agriculture.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Implementation of organic farming and</a:t>
            </a:r>
            <a:r>
              <a:rPr lang="el-GR" sz="2000" dirty="0" err="1">
                <a:solidFill>
                  <a:srgbClr val="000000"/>
                </a:solidFill>
                <a:latin typeface="Open Sans" panose="020B0606030504020204" pitchFamily="34" charset="0"/>
              </a:rPr>
              <a:t>agroforestry</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Reforestation and soil restoration for CO₂ sequestration.</a:t>
            </a:r>
          </a:p>
        </p:txBody>
      </p:sp>
    </p:spTree>
    <p:extLst>
      <p:ext uri="{BB962C8B-B14F-4D97-AF65-F5344CB8AC3E}">
        <p14:creationId xmlns:p14="http://schemas.microsoft.com/office/powerpoint/2010/main" val="330438827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7093-FBE2-DF11-6E5B-E224B7A034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85D8B0-B926-9412-157F-511D4F3D93D3}"/>
              </a:ext>
            </a:extLst>
          </p:cNvPr>
          <p:cNvSpPr>
            <a:spLocks noChangeArrowheads="1"/>
          </p:cNvSpPr>
          <p:nvPr/>
        </p:nvSpPr>
        <p:spPr bwMode="auto">
          <a:xfrm>
            <a:off x="509666" y="2183732"/>
            <a:ext cx="10927829"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"4 per 1000" initiative to increase organic carbon in the soil.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Greece: Reforestation in burned areas (e.g. Evia, Attica).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 Competition for land use, limited funding.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 Enhancing biodiversity, improving soil productivity.</a:t>
            </a:r>
          </a:p>
        </p:txBody>
      </p:sp>
    </p:spTree>
    <p:extLst>
      <p:ext uri="{BB962C8B-B14F-4D97-AF65-F5344CB8AC3E}">
        <p14:creationId xmlns:p14="http://schemas.microsoft.com/office/powerpoint/2010/main" val="154527019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B959A-A4FC-E424-6A98-BD27B1E785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1DBC2D-BA2D-9E47-501A-EA9F565FB7A0}"/>
              </a:ext>
            </a:extLst>
          </p:cNvPr>
          <p:cNvSpPr txBox="1"/>
          <p:nvPr/>
        </p:nvSpPr>
        <p:spPr>
          <a:xfrm>
            <a:off x="3035508" y="1863087"/>
            <a:ext cx="6100996" cy="6968126"/>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Role of Local Government Organizations (LGOs)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 Local authorities are close to citizens and manage local resources and infrastructure.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Responsibilities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Design of local climate plans (e.g. SUMP).</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municipal buildings.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Promotion of public transport and cycling infrastructure.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Waste management and promotion of recycling.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citizen awareness through campaigns.</a:t>
            </a:r>
          </a:p>
        </p:txBody>
      </p:sp>
    </p:spTree>
    <p:extLst>
      <p:ext uri="{BB962C8B-B14F-4D97-AF65-F5344CB8AC3E}">
        <p14:creationId xmlns:p14="http://schemas.microsoft.com/office/powerpoint/2010/main" val="351281230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C9FC1-C53C-FC24-8FB6-8E83B7F3AC7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AA06B6E-6960-B8CB-A50A-F6D245174B96}"/>
              </a:ext>
            </a:extLst>
          </p:cNvPr>
          <p:cNvSpPr>
            <a:spLocks noChangeArrowheads="1"/>
          </p:cNvSpPr>
          <p:nvPr/>
        </p:nvSpPr>
        <p:spPr bwMode="auto">
          <a:xfrm>
            <a:off x="219855" y="744598"/>
            <a:ext cx="11752289"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Municipality of Athens: Implementation of low-emission zones and green roofs.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Municipality of Trikala: Smart city pilot programs with IoT.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Limited funding and technical expertise.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cooperation with national and international bodies.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Improving quality of life at the local level.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Attracting investment in green projects.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the local economy through sustainable practices.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872012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A866-39A7-D194-9679-ED9F03E4FF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E06742-8184-547B-C152-0C114457AE82}"/>
              </a:ext>
            </a:extLst>
          </p:cNvPr>
          <p:cNvSpPr txBox="1"/>
          <p:nvPr/>
        </p:nvSpPr>
        <p:spPr>
          <a:xfrm>
            <a:off x="815089" y="782827"/>
            <a:ext cx="10561821" cy="5583131"/>
          </a:xfrm>
          <a:prstGeom prst="rect">
            <a:avLst/>
          </a:prstGeom>
          <a:noFill/>
        </p:spPr>
        <p:txBody>
          <a:bodyPr wrap="square">
            <a:spAutoFit/>
          </a:bodyPr>
          <a:lstStyle/>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Policy Framework</a:t>
            </a:r>
          </a:p>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European Level</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European Green Deal</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Goal: Climate neutrality by 2050.</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Investments in RES, circular economy, green transport.</a:t>
            </a:r>
          </a:p>
          <a:p>
            <a:pPr marL="742950" lvl="1" indent="-285750"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Fit</a:t>
            </a:r>
            <a:r>
              <a:rPr lang="el-GR" sz="2000" b="1" dirty="0">
                <a:solidFill>
                  <a:srgbClr val="000000"/>
                </a:solidFill>
                <a:latin typeface="Open Sans" panose="020B0606030504020204" pitchFamily="34" charset="0"/>
              </a:rPr>
              <a:t>for 55</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Reduce emissions by 55% by 2030.</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Measures: EU ETS revision, CBAM, promotion of electromobility.</a:t>
            </a:r>
          </a:p>
          <a:p>
            <a:pPr marL="1200150" lvl="2"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Covenant of Mayors</a:t>
            </a:r>
            <a:r>
              <a:rPr lang="el-GR" sz="2000" dirty="0">
                <a:solidFill>
                  <a:srgbClr val="000000"/>
                </a:solidFill>
                <a:latin typeface="Open Sans" panose="020B0606030504020204" pitchFamily="34" charset="0"/>
              </a:rPr>
              <a:t>: Commitment of thousands of local governments to local climate plans.</a:t>
            </a:r>
          </a:p>
          <a:p>
            <a:pPr marL="285750"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Support for mitigation and adaptation.</a:t>
            </a:r>
          </a:p>
          <a:p>
            <a:pPr marL="1143000" lvl="2" indent="-228600" algn="ctr" rtl="0">
              <a:lnSpc>
                <a:spcPct val="150000"/>
              </a:lnSpc>
              <a:buFont typeface="+mj-lt"/>
              <a:buAutoNum type="arabicPeriod"/>
            </a:pPr>
            <a:endParaRPr lang="el-GR" sz="20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142765961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F6288-481F-BD89-1605-86AAA85EBB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447E88-DF7E-CE5C-9F10-DD681CB7AE44}"/>
              </a:ext>
            </a:extLst>
          </p:cNvPr>
          <p:cNvSpPr txBox="1"/>
          <p:nvPr/>
        </p:nvSpPr>
        <p:spPr>
          <a:xfrm>
            <a:off x="1001485" y="2034243"/>
            <a:ext cx="10189029"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National Level (Greece)</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National Climate Law (Law 4936/2022)</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Binding targets for emission reduction.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Obligations for local authorities and businesses.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NECP (National Energy and Climate Plan)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Targets: 80% RES,</a:t>
            </a:r>
            <a:r>
              <a:rPr lang="el-GR" sz="2000" dirty="0" err="1">
                <a:solidFill>
                  <a:srgbClr val="000000"/>
                </a:solidFill>
                <a:latin typeface="Open Sans" panose="020B0606030504020204" pitchFamily="34" charset="0"/>
              </a:rPr>
              <a:t>delignification</a:t>
            </a:r>
            <a:r>
              <a:rPr lang="el-GR" sz="2000" dirty="0">
                <a:solidFill>
                  <a:srgbClr val="000000"/>
                </a:solidFill>
                <a:latin typeface="Open Sans" panose="020B0606030504020204" pitchFamily="34" charset="0"/>
              </a:rPr>
              <a:t>until 2028.</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Boosting electromobility and energy efficiency.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Ministry of Interior</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Financial tools (e.g. Recovery Fund).</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Technical support for local authorities and businesses.</a:t>
            </a:r>
          </a:p>
        </p:txBody>
      </p:sp>
    </p:spTree>
    <p:extLst>
      <p:ext uri="{BB962C8B-B14F-4D97-AF65-F5344CB8AC3E}">
        <p14:creationId xmlns:p14="http://schemas.microsoft.com/office/powerpoint/2010/main" val="859523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ACDC-D463-3387-EA2C-B5824F4B37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C5A7F94-8538-7188-AB92-271A38AC2683}"/>
              </a:ext>
            </a:extLst>
          </p:cNvPr>
          <p:cNvSpPr txBox="1"/>
          <p:nvPr/>
        </p:nvSpPr>
        <p:spPr>
          <a:xfrm>
            <a:off x="152400" y="2001586"/>
            <a:ext cx="11495314"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Local Level</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Net Plans</a:t>
            </a:r>
            <a:r>
              <a:rPr lang="el-GR" sz="2000" b="1" dirty="0" err="1">
                <a:solidFill>
                  <a:srgbClr val="000000"/>
                </a:solidFill>
                <a:latin typeface="Open Sans" panose="020B0606030504020204" pitchFamily="34" charset="0"/>
              </a:rPr>
              <a:t>Zero</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neutrality target by 2030 in pioneering municipalities.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Examples: Municipalities of Athens, Thessaloniki,</a:t>
            </a:r>
            <a:r>
              <a:rPr lang="el-GR" sz="2000" dirty="0" err="1">
                <a:solidFill>
                  <a:srgbClr val="000000"/>
                </a:solidFill>
                <a:latin typeface="Open Sans" panose="020B0606030504020204" pitchFamily="34" charset="0"/>
              </a:rPr>
              <a:t>Trikala</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Program 100</a:t>
            </a:r>
            <a:r>
              <a:rPr lang="el-GR" sz="2000" b="1" dirty="0" err="1">
                <a:solidFill>
                  <a:srgbClr val="000000"/>
                </a:solidFill>
                <a:latin typeface="Open Sans" panose="020B0606030504020204" pitchFamily="34" charset="0"/>
              </a:rPr>
              <a:t>Climate-Neutral</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Cities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Greek municipalities participate in a European program for zero footprint.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Inter-municipal collaborations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Exchange of good practices and know-how.</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Examples: City networks for sustainable mobility.</a:t>
            </a:r>
          </a:p>
        </p:txBody>
      </p:sp>
    </p:spTree>
    <p:extLst>
      <p:ext uri="{BB962C8B-B14F-4D97-AF65-F5344CB8AC3E}">
        <p14:creationId xmlns:p14="http://schemas.microsoft.com/office/powerpoint/2010/main" val="35467853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FCEBB-4E71-7D96-0432-856D98E13E2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EEFB916-1B93-1C43-3570-3E7D70AD44A3}"/>
              </a:ext>
            </a:extLst>
          </p:cNvPr>
          <p:cNvSpPr txBox="1"/>
          <p:nvPr/>
        </p:nvSpPr>
        <p:spPr>
          <a:xfrm>
            <a:off x="217715" y="1379096"/>
            <a:ext cx="11549742" cy="4659802"/>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Local Implementation of International Goals: Net</a:t>
            </a:r>
            <a:r>
              <a:rPr lang="el-GR" sz="2000" b="1" dirty="0" err="1">
                <a:solidFill>
                  <a:srgbClr val="000000"/>
                </a:solidFill>
                <a:latin typeface="Open Sans" panose="020B0606030504020204" pitchFamily="34" charset="0"/>
              </a:rPr>
              <a:t>Zero</a:t>
            </a:r>
            <a:r>
              <a:rPr lang="el-GR" sz="2000" b="1" dirty="0">
                <a:solidFill>
                  <a:srgbClr val="000000"/>
                </a:solidFill>
                <a:latin typeface="Open Sans" panose="020B0606030504020204" pitchFamily="34" charset="0"/>
              </a:rPr>
              <a:t>2030</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Mapping local emissions using GIS and indicators.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Development of local climate plans with a horizon of 2030.</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technologies (AI,</a:t>
            </a:r>
            <a:r>
              <a:rPr lang="el-GR" sz="2000" dirty="0" err="1">
                <a:solidFill>
                  <a:srgbClr val="000000"/>
                </a:solidFill>
                <a:latin typeface="Open Sans" panose="020B0606030504020204" pitchFamily="34" charset="0"/>
              </a:rPr>
              <a:t>IoT</a:t>
            </a:r>
            <a:r>
              <a:rPr lang="el-GR" sz="2000" dirty="0">
                <a:solidFill>
                  <a:srgbClr val="000000"/>
                </a:solidFill>
                <a:latin typeface="Open Sans" panose="020B0606030504020204" pitchFamily="34" charset="0"/>
              </a:rPr>
              <a:t>) for energy, transport and pollutant management.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Participatory processes for transparency and accountability.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Municipality of Chania: Program for zero emissions through RES and cycling infrastructure.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Municipality of Larissa: Implementation of SUMP for sustainable urban mobility.</a:t>
            </a:r>
          </a:p>
        </p:txBody>
      </p:sp>
    </p:spTree>
    <p:extLst>
      <p:ext uri="{BB962C8B-B14F-4D97-AF65-F5344CB8AC3E}">
        <p14:creationId xmlns:p14="http://schemas.microsoft.com/office/powerpoint/2010/main" val="214386136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10DE-041B-779D-8F10-F794E6515BA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77DECF0-2AD7-B3EB-DC66-3B0CF91A9F47}"/>
              </a:ext>
            </a:extLst>
          </p:cNvPr>
          <p:cNvSpPr>
            <a:spLocks noChangeArrowheads="1"/>
          </p:cNvSpPr>
          <p:nvPr/>
        </p:nvSpPr>
        <p:spPr bwMode="auto">
          <a:xfrm>
            <a:off x="854439" y="1560765"/>
            <a:ext cx="9938479"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Limited resources and technical support in small municipalities.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to raise awareness among citizens to change behaviors.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local resilience and quality of life.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Attracting European funds for green projects.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Creating model zero-footprint cities.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72808139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FADFC-B190-BD6A-1F32-DB9FFD2C774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BE096B4-85AA-9052-6C0D-ADBD63490817}"/>
              </a:ext>
            </a:extLst>
          </p:cNvPr>
          <p:cNvSpPr>
            <a:spLocks noChangeArrowheads="1"/>
          </p:cNvSpPr>
          <p:nvPr/>
        </p:nvSpPr>
        <p:spPr bwMode="auto">
          <a:xfrm>
            <a:off x="854439" y="1791597"/>
            <a:ext cx="9938479"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Conclusion</a:t>
            </a:r>
          </a:p>
          <a:p>
            <a:pPr algn="ctr" rtl="0">
              <a:lnSpc>
                <a:spcPct val="150000"/>
              </a:lnSpc>
              <a:buNone/>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Basic principles</a:t>
            </a:r>
            <a:r>
              <a:rPr lang="el-GR" sz="2000" dirty="0">
                <a:solidFill>
                  <a:srgbClr val="000000"/>
                </a:solidFill>
                <a:latin typeface="Open Sans" panose="020B0606030504020204" pitchFamily="34" charset="0"/>
              </a:rPr>
              <a:t>:</a:t>
            </a:r>
            <a:r>
              <a:rPr lang="el-GR" sz="2000" dirty="0" err="1">
                <a:solidFill>
                  <a:srgbClr val="000000"/>
                </a:solidFill>
                <a:latin typeface="Open Sans" panose="020B0606030504020204" pitchFamily="34" charset="0"/>
              </a:rPr>
              <a:t>Decarbonization</a:t>
            </a:r>
            <a:r>
              <a:rPr lang="el-GR" sz="2000" dirty="0">
                <a:solidFill>
                  <a:srgbClr val="000000"/>
                </a:solidFill>
                <a:latin typeface="Open Sans" panose="020B0606030504020204" pitchFamily="34" charset="0"/>
              </a:rPr>
              <a:t>, energy efficiency, circular economy, land use changes, and use of digital technology constitute the framework for climate change mitigation.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Application areas</a:t>
            </a:r>
            <a:r>
              <a:rPr lang="el-GR" sz="2000" dirty="0">
                <a:solidFill>
                  <a:srgbClr val="000000"/>
                </a:solidFill>
                <a:latin typeface="Open Sans" panose="020B0606030504020204" pitchFamily="34" charset="0"/>
              </a:rPr>
              <a:t>: Energy, transport, buildings, industry and agriculture require tailored strategies.</a:t>
            </a:r>
          </a:p>
        </p:txBody>
      </p:sp>
    </p:spTree>
    <p:extLst>
      <p:ext uri="{BB962C8B-B14F-4D97-AF65-F5344CB8AC3E}">
        <p14:creationId xmlns:p14="http://schemas.microsoft.com/office/powerpoint/2010/main" val="23983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3899D-72D5-4EC0-CFFF-E6065400B1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93088E-A7DE-08E8-30AC-C6120974647E}"/>
              </a:ext>
            </a:extLst>
          </p:cNvPr>
          <p:cNvSpPr txBox="1"/>
          <p:nvPr/>
        </p:nvSpPr>
        <p:spPr>
          <a:xfrm>
            <a:off x="653143" y="1588956"/>
            <a:ext cx="10885713" cy="465980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1.1 Scientific and Institutional Map of Climate Change: Basic Concepts and Policies for Adaptation in the EU and Greece</a:t>
            </a:r>
          </a:p>
          <a:p>
            <a:pPr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Main goal</a:t>
            </a:r>
            <a:r>
              <a:rPr lang="el-GR" sz="2000" dirty="0">
                <a:solidFill>
                  <a:srgbClr val="000000"/>
                </a:solidFill>
                <a:latin typeface="Open Sans" panose="020B0606030504020204" pitchFamily="34" charset="0"/>
              </a:rPr>
              <a:t>: Familiarization of participants with the scientific concepts, policy directions and tools related to climate change adaptation and mitigation, with an emphasis on implementation at the Local Government (LG) level.</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Providing a comprehensive theoretical and institutional framework for understanding climate change at the global, European and national levels, so that executives can design and implement local strategies.</a:t>
            </a:r>
          </a:p>
        </p:txBody>
      </p:sp>
    </p:spTree>
    <p:extLst>
      <p:ext uri="{BB962C8B-B14F-4D97-AF65-F5344CB8AC3E}">
        <p14:creationId xmlns:p14="http://schemas.microsoft.com/office/powerpoint/2010/main" val="209977787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A3F3-342C-DF10-D546-2905447953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A5DE449-20B4-DF90-2362-8A9972395D32}"/>
              </a:ext>
            </a:extLst>
          </p:cNvPr>
          <p:cNvSpPr>
            <a:spLocks noChangeArrowheads="1"/>
          </p:cNvSpPr>
          <p:nvPr/>
        </p:nvSpPr>
        <p:spPr bwMode="auto">
          <a:xfrm>
            <a:off x="854439" y="1099100"/>
            <a:ext cx="9938479"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Conclusion</a:t>
            </a:r>
          </a:p>
          <a:p>
            <a:pPr algn="ctr" rtl="0">
              <a:lnSpc>
                <a:spcPct val="150000"/>
              </a:lnSpc>
              <a:buNone/>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Role of local government</a:t>
            </a:r>
            <a:r>
              <a:rPr lang="el-GR" sz="2000" dirty="0">
                <a:solidFill>
                  <a:srgbClr val="000000"/>
                </a:solidFill>
                <a:latin typeface="Open Sans" panose="020B0606030504020204" pitchFamily="34" charset="0"/>
              </a:rPr>
              <a:t>: Critical for the local implementation of measures through urban planning, energy upgrading and awareness-raising.</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Policy framework</a:t>
            </a:r>
            <a:r>
              <a:rPr lang="el-GR" sz="2000" dirty="0">
                <a:solidFill>
                  <a:srgbClr val="000000"/>
                </a:solidFill>
                <a:latin typeface="Open Sans" panose="020B0606030504020204" pitchFamily="34" charset="0"/>
              </a:rPr>
              <a:t>: The Green Deal, the</a:t>
            </a:r>
            <a:r>
              <a:rPr lang="el-GR" sz="2000" dirty="0" err="1">
                <a:solidFill>
                  <a:srgbClr val="000000"/>
                </a:solidFill>
                <a:latin typeface="Open Sans" panose="020B0606030504020204" pitchFamily="34" charset="0"/>
              </a:rPr>
              <a:t>Fit</a:t>
            </a:r>
            <a:r>
              <a:rPr lang="el-GR" sz="2000" dirty="0">
                <a:solidFill>
                  <a:srgbClr val="000000"/>
                </a:solidFill>
                <a:latin typeface="Open Sans" panose="020B0606030504020204" pitchFamily="34" charset="0"/>
              </a:rPr>
              <a:t>for 55, the National Climate Law and the National Energy Strategy guide efforts at European and national levels.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Net</a:t>
            </a:r>
            <a:r>
              <a:rPr lang="el-GR" sz="2000" b="1" dirty="0" err="1">
                <a:solidFill>
                  <a:srgbClr val="000000"/>
                </a:solidFill>
                <a:latin typeface="Open Sans" panose="020B0606030504020204" pitchFamily="34" charset="0"/>
              </a:rPr>
              <a:t>Zero</a:t>
            </a:r>
            <a:r>
              <a:rPr lang="el-GR" sz="2000" b="1" dirty="0">
                <a:solidFill>
                  <a:srgbClr val="000000"/>
                </a:solidFill>
                <a:latin typeface="Open Sans" panose="020B0606030504020204" pitchFamily="34" charset="0"/>
              </a:rPr>
              <a:t>2030</a:t>
            </a:r>
            <a:r>
              <a:rPr lang="el-GR" sz="2000" dirty="0">
                <a:solidFill>
                  <a:srgbClr val="000000"/>
                </a:solidFill>
                <a:latin typeface="Open Sans" panose="020B0606030504020204" pitchFamily="34" charset="0"/>
              </a:rPr>
              <a:t>: Local governments can align with international goals through local plans, technology and participatory processes.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5668368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1516-4F4D-B14E-8F06-08A4295659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677E8C-BB1C-DAD4-D5A5-4608D84C955F}"/>
              </a:ext>
            </a:extLst>
          </p:cNvPr>
          <p:cNvSpPr txBox="1"/>
          <p:nvPr/>
        </p:nvSpPr>
        <p:spPr>
          <a:xfrm>
            <a:off x="70758" y="1336351"/>
            <a:ext cx="12050484" cy="5121467"/>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1.5 Promotion of Renewable Energy Sources and Energy Efficiency in Municipalities</a:t>
            </a:r>
          </a:p>
          <a:p>
            <a:pPr algn="ctr" rtl="0">
              <a:lnSpc>
                <a:spcPct val="150000"/>
              </a:lnSpc>
              <a:buNone/>
            </a:pPr>
            <a:endParaRPr lang="el-GR" sz="2000" b="1" dirty="0">
              <a:solidFill>
                <a:srgbClr val="000000"/>
              </a:solidFill>
              <a:latin typeface="Open Sans" panose="020B0606030504020204" pitchFamily="34" charset="0"/>
            </a:endParaRPr>
          </a:p>
          <a:p>
            <a:pPr algn="ctr" rtl="0">
              <a:lnSpc>
                <a:spcPct val="150000"/>
              </a:lnSpc>
              <a:buNone/>
            </a:pPr>
            <a:r>
              <a:rPr lang="el-GR" sz="2000" b="1" dirty="0">
                <a:solidFill>
                  <a:srgbClr val="000000"/>
                </a:solidFill>
                <a:latin typeface="Open Sans" panose="020B0606030504020204" pitchFamily="34" charset="0"/>
              </a:rPr>
              <a:t>Introduction to the Promotion of RES and Energy Efficiency in Municipalities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change is a critical challenge of the 21st century, affecting the environment, society and economy.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Municipalities are key pillars for reducing greenhouse gas emissions (</a:t>
            </a:r>
            <a:r>
              <a:rPr lang="el-GR" sz="2000" dirty="0" err="1">
                <a:solidFill>
                  <a:srgbClr val="000000"/>
                </a:solidFill>
                <a:latin typeface="Open Sans" panose="020B0606030504020204" pitchFamily="34" charset="0"/>
              </a:rPr>
              <a:t>AtTh</a:t>
            </a:r>
            <a:r>
              <a:rPr lang="el-GR" sz="2000" dirty="0">
                <a:solidFill>
                  <a:srgbClr val="000000"/>
                </a:solidFill>
                <a:latin typeface="Open Sans" panose="020B0606030504020204" pitchFamily="34" charset="0"/>
              </a:rPr>
              <a:t>) and adaptation to climate change.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Promoting RES and energy efficiency enhances energy autonomy and reduces the environmental footprint.</a:t>
            </a:r>
          </a:p>
        </p:txBody>
      </p:sp>
    </p:spTree>
    <p:extLst>
      <p:ext uri="{BB962C8B-B14F-4D97-AF65-F5344CB8AC3E}">
        <p14:creationId xmlns:p14="http://schemas.microsoft.com/office/powerpoint/2010/main" val="286207051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F76D-53AC-5D26-1AE9-CB3A9A4186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C4ADF7-760A-10A4-2397-28CDF537DD06}"/>
              </a:ext>
            </a:extLst>
          </p:cNvPr>
          <p:cNvSpPr txBox="1"/>
          <p:nvPr/>
        </p:nvSpPr>
        <p:spPr>
          <a:xfrm>
            <a:off x="3035508" y="1724587"/>
            <a:ext cx="6100996" cy="327480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Goals</a:t>
            </a:r>
            <a:r>
              <a:rPr lang="el-GR" sz="2000" dirty="0">
                <a:solidFill>
                  <a:srgbClr val="000000"/>
                </a:solidFill>
                <a:latin typeface="Open Sans" panose="020B0606030504020204" pitchFamily="34" charset="0"/>
              </a:rPr>
              <a:t>: Contribution to national and European climate goals (e.g. Green Deal, climate neutrality by 2050).</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Reduction of energy costs and CO₂ emissions.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Creating jobs and strengthening the local economy.</a:t>
            </a:r>
          </a:p>
        </p:txBody>
      </p:sp>
    </p:spTree>
    <p:extLst>
      <p:ext uri="{BB962C8B-B14F-4D97-AF65-F5344CB8AC3E}">
        <p14:creationId xmlns:p14="http://schemas.microsoft.com/office/powerpoint/2010/main" val="313398048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C5C1-9E9C-A42B-6F91-9F9DB2D9DC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DA83E0-3B20-7277-F5EF-03A36FDA94A1}"/>
              </a:ext>
            </a:extLst>
          </p:cNvPr>
          <p:cNvSpPr>
            <a:spLocks noChangeArrowheads="1"/>
          </p:cNvSpPr>
          <p:nvPr/>
        </p:nvSpPr>
        <p:spPr bwMode="auto">
          <a:xfrm>
            <a:off x="1006839" y="1339699"/>
            <a:ext cx="10178321"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Limited funding and technical expertise.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Bureaucratic obstacles and lack of citizen awareness.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Opportunities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Financial tools (EXOIKONOMO, NSRF, Interreg, Recovery Fund).</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Collaborations with private entities and local communities.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Legislation for energy communities (Law 4513/2018, Law 5037/2023).</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926155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752F-6F1E-11B6-19BB-03D6252D35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8F04D90-9C80-3D45-7606-F479100BE74A}"/>
              </a:ext>
            </a:extLst>
          </p:cNvPr>
          <p:cNvSpPr>
            <a:spLocks noChangeArrowheads="1"/>
          </p:cNvSpPr>
          <p:nvPr/>
        </p:nvSpPr>
        <p:spPr bwMode="auto">
          <a:xfrm>
            <a:off x="1006839" y="1570530"/>
            <a:ext cx="10178321"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Strategies for Promoting RES and Energy Efficiency</a:t>
            </a:r>
          </a:p>
          <a:p>
            <a:pPr algn="ctr" rtl="0">
              <a:lnSpc>
                <a:spcPct val="150000"/>
              </a:lnSpc>
              <a:buFont typeface="+mj-lt"/>
              <a:buAutoNum type="arabicPeriod"/>
            </a:pPr>
            <a:r>
              <a:rPr lang="el-GR" sz="2000" b="1" dirty="0">
                <a:solidFill>
                  <a:srgbClr val="000000"/>
                </a:solidFill>
                <a:latin typeface="Open Sans" panose="020B0606030504020204" pitchFamily="34" charset="0"/>
              </a:rPr>
              <a:t>Local Energy Communities</a:t>
            </a:r>
            <a:r>
              <a:rPr lang="el-GR" sz="2000" dirty="0">
                <a:solidFill>
                  <a:srgbClr val="000000"/>
                </a:solidFill>
                <a:latin typeface="Open Sans" panose="020B0606030504020204" pitchFamily="34" charset="0"/>
              </a:rPr>
              <a:t>:</a:t>
            </a:r>
          </a:p>
          <a:p>
            <a:pPr marL="742950" lvl="1" indent="-285750" algn="ctr" rtl="0">
              <a:lnSpc>
                <a:spcPct val="150000"/>
              </a:lnSpc>
              <a:buFont typeface="+mj-lt"/>
              <a:buAutoNum type="arabicPeriod"/>
            </a:pP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1143000" lvl="2" indent="-228600" algn="ctr" rtl="0">
              <a:lnSpc>
                <a:spcPct val="150000"/>
              </a:lnSpc>
              <a:buFont typeface="+mj-lt"/>
              <a:buAutoNum type="arabicPeriod"/>
            </a:pPr>
            <a:r>
              <a:rPr lang="el-GR" sz="2000" dirty="0">
                <a:solidFill>
                  <a:srgbClr val="000000"/>
                </a:solidFill>
                <a:latin typeface="Open Sans" panose="020B0606030504020204" pitchFamily="34" charset="0"/>
              </a:rPr>
              <a:t>Cooperative schemes for the production, storage and distribution of clean energy, based on Law 4513/2018 and Law 5037/2023.</a:t>
            </a:r>
          </a:p>
          <a:p>
            <a:pPr marL="1143000" lvl="2" indent="-228600" algn="ctr" rtl="0">
              <a:lnSpc>
                <a:spcPct val="150000"/>
              </a:lnSpc>
              <a:buFont typeface="+mj-lt"/>
              <a:buAutoNum type="arabicPeriod"/>
            </a:pPr>
            <a:r>
              <a:rPr lang="el-GR" sz="2000" dirty="0">
                <a:solidFill>
                  <a:srgbClr val="000000"/>
                </a:solidFill>
                <a:latin typeface="Open Sans" panose="020B0606030504020204" pitchFamily="34" charset="0"/>
              </a:rPr>
              <a:t>Municipalities, citizens, businesses and local bodies participate.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51323245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7631-DCD8-6A7E-967B-5B2DB7C5E0C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A4B2317-D89D-9F85-534B-5A8CAA01777B}"/>
              </a:ext>
            </a:extLst>
          </p:cNvPr>
          <p:cNvSpPr>
            <a:spLocks noChangeArrowheads="1"/>
          </p:cNvSpPr>
          <p:nvPr/>
        </p:nvSpPr>
        <p:spPr bwMode="auto">
          <a:xfrm>
            <a:off x="1006839" y="1894919"/>
            <a:ext cx="10178321"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Practical applications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Installation</a:t>
            </a:r>
            <a:r>
              <a:rPr kumimoji="0" lang="el-GR" altLang="el-GR" sz="2000" b="0" i="0" u="none" strike="noStrike" cap="none" normalizeH="0" baseline="0" dirty="0" err="1">
                <a:ln>
                  <a:noFill/>
                </a:ln>
                <a:solidFill>
                  <a:srgbClr val="000000"/>
                </a:solidFill>
                <a:effectLst/>
                <a:latin typeface="Open Sans" panose="020B0606030504020204" pitchFamily="34" charset="0"/>
              </a:rPr>
              <a:t>photovoltaic</a:t>
            </a:r>
            <a:r>
              <a:rPr kumimoji="0" lang="el-GR" altLang="el-GR" sz="2000" b="0" i="0" u="none" strike="noStrike" cap="none" normalizeH="0" baseline="0" dirty="0">
                <a:ln>
                  <a:noFill/>
                </a:ln>
                <a:solidFill>
                  <a:srgbClr val="000000"/>
                </a:solidFill>
                <a:effectLst/>
                <a:latin typeface="Open Sans" panose="020B0606030504020204" pitchFamily="34" charset="0"/>
              </a:rPr>
              <a:t>parks on municipal lands.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Small wind turbines or biomass units for local energy production.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Energy distribution via</a:t>
            </a:r>
            <a:r>
              <a:rPr kumimoji="0" lang="el-GR" altLang="el-GR" sz="2000" b="0" i="0" u="none" strike="noStrike" cap="none" normalizeH="0" baseline="0" dirty="0" err="1">
                <a:ln>
                  <a:noFill/>
                </a:ln>
                <a:solidFill>
                  <a:srgbClr val="000000"/>
                </a:solidFill>
                <a:effectLst/>
                <a:latin typeface="Open Sans" panose="020B0606030504020204" pitchFamily="34" charset="0"/>
              </a:rPr>
              <a:t>microgrids</a:t>
            </a:r>
            <a:r>
              <a:rPr kumimoji="0" lang="el-GR" altLang="el-GR" sz="2000" b="0"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err="1">
                <a:ln>
                  <a:noFill/>
                </a:ln>
                <a:solidFill>
                  <a:srgbClr val="000000"/>
                </a:solidFill>
                <a:effectLst/>
                <a:latin typeface="Open Sans" panose="020B0606030504020204" pitchFamily="34" charset="0"/>
              </a:rPr>
              <a:t>microgrids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a:t>
            </a:r>
            <a:r>
              <a:rPr kumimoji="0" lang="el-GR" altLang="el-GR" sz="2000" b="1" i="0" u="none" strike="noStrike" cap="none" normalizeH="0" baseline="0" dirty="0" err="1">
                <a:ln>
                  <a:noFill/>
                </a:ln>
                <a:solidFill>
                  <a:srgbClr val="000000"/>
                </a:solidFill>
                <a:effectLst/>
                <a:latin typeface="Open Sans" panose="020B0606030504020204" pitchFamily="34" charset="0"/>
              </a:rPr>
              <a:t>Trikala</a:t>
            </a:r>
            <a:r>
              <a:rPr kumimoji="0" lang="el-GR" altLang="el-GR" sz="2000" b="0" i="0" u="none" strike="noStrike" cap="none" normalizeH="0" baseline="0" dirty="0">
                <a:ln>
                  <a:noFill/>
                </a:ln>
                <a:solidFill>
                  <a:srgbClr val="000000"/>
                </a:solidFill>
                <a:effectLst/>
                <a:latin typeface="Open Sans" panose="020B0606030504020204" pitchFamily="34" charset="0"/>
              </a:rPr>
              <a:t>: Energy community for supplying municipal buildings with solar energy.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Agios Dimitrios</a:t>
            </a:r>
            <a:r>
              <a:rPr kumimoji="0" lang="el-GR" altLang="el-GR" sz="2000" b="0" i="0" u="none" strike="noStrike" cap="none" normalizeH="0" baseline="0" dirty="0">
                <a:ln>
                  <a:noFill/>
                </a:ln>
                <a:solidFill>
                  <a:srgbClr val="000000"/>
                </a:solidFill>
                <a:effectLst/>
                <a:latin typeface="Open Sans" panose="020B0606030504020204" pitchFamily="34" charset="0"/>
              </a:rPr>
              <a:t>: Promoting citizen participation in energy communities.</a:t>
            </a:r>
          </a:p>
        </p:txBody>
      </p:sp>
    </p:spTree>
    <p:extLst>
      <p:ext uri="{BB962C8B-B14F-4D97-AF65-F5344CB8AC3E}">
        <p14:creationId xmlns:p14="http://schemas.microsoft.com/office/powerpoint/2010/main" val="24169123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B26D-7C2B-384D-D570-D0F764B2831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0A6EA94-9DB5-FFCE-0368-D076C039C0C1}"/>
              </a:ext>
            </a:extLst>
          </p:cNvPr>
          <p:cNvSpPr>
            <a:spLocks noChangeArrowheads="1"/>
          </p:cNvSpPr>
          <p:nvPr/>
        </p:nvSpPr>
        <p:spPr bwMode="auto">
          <a:xfrm>
            <a:off x="611552" y="1993165"/>
            <a:ext cx="10178321"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Benefits</a:t>
            </a:r>
            <a:r>
              <a:rPr lang="el-GR" sz="2000" dirty="0">
                <a:solidFill>
                  <a:srgbClr val="000000"/>
                </a:solidFill>
                <a:latin typeface="Open Sans" panose="020B0606030504020204" pitchFamily="34" charset="0"/>
              </a:rPr>
              <a:t>: Reduction of energy costs for municipalities and citizens.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energy autonomy and resilience.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Promoting social participation and environmental awareness.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9184468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9085-DFF8-42A6-89AF-9F5D3653D4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596E51-05C5-D633-9FA9-6817389F2021}"/>
              </a:ext>
            </a:extLst>
          </p:cNvPr>
          <p:cNvSpPr>
            <a:spLocks noChangeArrowheads="1"/>
          </p:cNvSpPr>
          <p:nvPr/>
        </p:nvSpPr>
        <p:spPr bwMode="auto">
          <a:xfrm>
            <a:off x="1111770" y="1264709"/>
            <a:ext cx="9968459"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High initial investment cost.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Complex legislative framework.</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technical support and training.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Solutions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Funding from European programs (e.g. Interreg, LIFE).</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Collaborations with private entities and technical consultants.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48160024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4D8BA-DC12-4830-4B7F-F3968F76CD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67A320-4F37-8213-6267-65065966ED46}"/>
              </a:ext>
            </a:extLst>
          </p:cNvPr>
          <p:cNvSpPr>
            <a:spLocks noChangeArrowheads="1"/>
          </p:cNvSpPr>
          <p:nvPr/>
        </p:nvSpPr>
        <p:spPr bwMode="auto">
          <a:xfrm>
            <a:off x="1111770" y="1379988"/>
            <a:ext cx="9968459"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Energy Renovations of Buildings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Upgrading municipal buildings (schools, administrative centers, cultural facilities) to reduce energy consumption.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Thermal insulation of walls and ceilings.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Replacement of frames with double or triple glazing.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Installation of high-efficiency cooling-heating systems (e.g. heat pumps).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RES (e.g. photovoltaics, solar water heaters).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3051179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94B1B-1D84-ABBE-2B17-D865BA53C5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E33978-4EB4-C806-525A-A960FDA26A2D}"/>
              </a:ext>
            </a:extLst>
          </p:cNvPr>
          <p:cNvSpPr>
            <a:spLocks noChangeArrowheads="1"/>
          </p:cNvSpPr>
          <p:nvPr/>
        </p:nvSpPr>
        <p:spPr bwMode="auto">
          <a:xfrm>
            <a:off x="1396583" y="1647669"/>
            <a:ext cx="9398833"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Athens</a:t>
            </a:r>
            <a:r>
              <a:rPr kumimoji="0" lang="el-GR" altLang="el-GR" sz="2000" b="0" i="0" u="none" strike="noStrike" cap="none" normalizeH="0" baseline="0" dirty="0">
                <a:ln>
                  <a:noFill/>
                </a:ln>
                <a:solidFill>
                  <a:srgbClr val="000000"/>
                </a:solidFill>
                <a:effectLst/>
                <a:latin typeface="Open Sans" panose="020B0606030504020204" pitchFamily="34" charset="0"/>
              </a:rPr>
              <a:t>: Energy upgrading of schools with geothermal pumps and photovoltaics.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Thessaloniki</a:t>
            </a:r>
            <a:r>
              <a:rPr kumimoji="0" lang="el-GR" altLang="el-GR" sz="2000" b="0" i="0" u="none" strike="noStrike" cap="none" normalizeH="0" baseline="0" dirty="0">
                <a:ln>
                  <a:noFill/>
                </a:ln>
                <a:solidFill>
                  <a:srgbClr val="000000"/>
                </a:solidFill>
                <a:effectLst/>
                <a:latin typeface="Open Sans" panose="020B0606030504020204" pitchFamily="34" charset="0"/>
              </a:rPr>
              <a:t>: Renovation of municipal buildings with a 40% reduction in consumption.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operating costs up to 60% (CRES studies).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Improving living and working conditions.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Contribution to the standard</a:t>
            </a:r>
            <a:r>
              <a:rPr kumimoji="0" lang="el-GR" altLang="el-GR" sz="2000" b="0" i="0" u="none" strike="noStrike" cap="none" normalizeH="0" baseline="0" dirty="0" err="1">
                <a:ln>
                  <a:noFill/>
                </a:ln>
                <a:solidFill>
                  <a:srgbClr val="000000"/>
                </a:solidFill>
                <a:effectLst/>
                <a:latin typeface="Open Sans" panose="020B0606030504020204" pitchFamily="34" charset="0"/>
              </a:rPr>
              <a:t>Almost</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Zero</a:t>
            </a:r>
            <a:r>
              <a:rPr kumimoji="0" lang="el-GR" altLang="el-GR" sz="2000" b="0" i="0" u="none" strike="noStrike" cap="none" normalizeH="0" baseline="0" dirty="0">
                <a:ln>
                  <a:noFill/>
                </a:ln>
                <a:solidFill>
                  <a:srgbClr val="000000"/>
                </a:solidFill>
                <a:effectLst/>
                <a:latin typeface="Open Sans" panose="020B0606030504020204" pitchFamily="34" charset="0"/>
              </a:rPr>
              <a:t>Energy</a:t>
            </a:r>
            <a:r>
              <a:rPr kumimoji="0" lang="el-GR" altLang="el-GR" sz="2000" b="0" i="0" u="none" strike="noStrike" cap="none" normalizeH="0" baseline="0" dirty="0" err="1">
                <a:ln>
                  <a:noFill/>
                </a:ln>
                <a:solidFill>
                  <a:srgbClr val="000000"/>
                </a:solidFill>
                <a:effectLst/>
                <a:latin typeface="Open Sans" panose="020B0606030504020204" pitchFamily="34" charset="0"/>
              </a:rPr>
              <a:t>Buildings</a:t>
            </a:r>
            <a:r>
              <a:rPr kumimoji="0" lang="el-GR" altLang="el-GR" sz="2000" b="0"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err="1">
                <a:ln>
                  <a:noFill/>
                </a:ln>
                <a:solidFill>
                  <a:srgbClr val="000000"/>
                </a:solidFill>
                <a:effectLst/>
                <a:latin typeface="Open Sans" panose="020B0606030504020204" pitchFamily="34" charset="0"/>
              </a:rPr>
              <a:t>nZEB</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4928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9DF5-B80D-99F7-BE6C-74181FB512E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C479039-B0FA-F0A4-5717-8F1EA19430D2}"/>
              </a:ext>
            </a:extLst>
          </p:cNvPr>
          <p:cNvSpPr txBox="1"/>
          <p:nvPr/>
        </p:nvSpPr>
        <p:spPr>
          <a:xfrm>
            <a:off x="1031601" y="1445209"/>
            <a:ext cx="10128798" cy="5121467"/>
          </a:xfrm>
          <a:prstGeom prst="rect">
            <a:avLst/>
          </a:prstGeom>
          <a:noFill/>
        </p:spPr>
        <p:txBody>
          <a:bodyPr wrap="square">
            <a:spAutoFit/>
          </a:bodyPr>
          <a:lstStyle/>
          <a:p>
            <a:pPr algn="ctr" rtl="0">
              <a:lnSpc>
                <a:spcPct val="150000"/>
              </a:lnSpc>
            </a:pPr>
            <a:r>
              <a:rPr lang="el-GR" sz="2000" dirty="0">
                <a:solidFill>
                  <a:srgbClr val="000000"/>
                </a:solidFill>
                <a:latin typeface="Open Sans" panose="020B0606030504020204" pitchFamily="34" charset="0"/>
              </a:rPr>
              <a:t>Introduction to the scientific principles of climate change, such as the increase in average global temperature (+1.1°C since pre-industrial times, IPCC 2023) and its impacts in Greece (e.g. 30% increase in heat waves from 2000-2020).</a:t>
            </a:r>
          </a:p>
          <a:p>
            <a:pPr algn="ctr" rtl="0">
              <a:lnSpc>
                <a:spcPct val="150000"/>
              </a:lnSpc>
            </a:pPr>
            <a:endParaRPr lang="el-GR" sz="2000" dirty="0">
              <a:solidFill>
                <a:srgbClr val="000000"/>
              </a:solidFill>
              <a:latin typeface="Open Sans" panose="020B0606030504020204" pitchFamily="34" charset="0"/>
            </a:endParaRPr>
          </a:p>
          <a:p>
            <a:pPr algn="ctr" rtl="0">
              <a:lnSpc>
                <a:spcPct val="150000"/>
              </a:lnSpc>
            </a:pPr>
            <a:r>
              <a:rPr lang="el-GR" sz="2000" dirty="0">
                <a:solidFill>
                  <a:srgbClr val="000000"/>
                </a:solidFill>
                <a:latin typeface="Open Sans" panose="020B0606030504020204" pitchFamily="34" charset="0"/>
              </a:rPr>
              <a:t>Analysis of European and national policies, such as the EU Climate Change Adaptation Strategy and the EU Climate Change Strategy, which aim to enhance resilience and reduce CO2 emissions. Strengthening the capacity of local authorities to implement adaptation and mitigation strategies, such as the creation of green infrastructure or the promotion of renewable energy sources.</a:t>
            </a:r>
          </a:p>
        </p:txBody>
      </p:sp>
    </p:spTree>
    <p:extLst>
      <p:ext uri="{BB962C8B-B14F-4D97-AF65-F5344CB8AC3E}">
        <p14:creationId xmlns:p14="http://schemas.microsoft.com/office/powerpoint/2010/main" val="347921083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13F2-1573-6C79-76F2-7771338A6D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7411A76-E77C-62D8-1EFC-B85DD180CAB7}"/>
              </a:ext>
            </a:extLst>
          </p:cNvPr>
          <p:cNvSpPr>
            <a:spLocks noChangeArrowheads="1"/>
          </p:cNvSpPr>
          <p:nvPr/>
        </p:nvSpPr>
        <p:spPr bwMode="auto">
          <a:xfrm>
            <a:off x="1603947" y="1360629"/>
            <a:ext cx="9233941"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High initial cost and need for specialized studies.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Limited access of small municipalities to financing.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Solutions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Financing through the National Strategic Reference Framework (NSRF), Recovery Fund and EXOIKONOMO.</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Collaboration with technical consultants for studies.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88905683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CA86-4E0C-BEAC-9B43-4AB9BDD7153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2628C36-8B28-756E-4FB8-F68A64BCB93D}"/>
              </a:ext>
            </a:extLst>
          </p:cNvPr>
          <p:cNvSpPr>
            <a:spLocks noChangeArrowheads="1"/>
          </p:cNvSpPr>
          <p:nvPr/>
        </p:nvSpPr>
        <p:spPr bwMode="auto">
          <a:xfrm>
            <a:off x="1603947" y="898965"/>
            <a:ext cx="9233941"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SAVE Programs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National funding program for energy upgrading of buildings, with an emphasis on municipal buildings.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Thermal insulation reinforcement and replacement of heating systems.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Installation of RES (e.g. photovoltaic, solar systems).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smart energy management systems (BEMS).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5349913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39880-C9CA-ABBB-2B18-116D19A5CE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3CB32C-CBCE-F96A-A14E-EC4A6D88445A}"/>
              </a:ext>
            </a:extLst>
          </p:cNvPr>
          <p:cNvSpPr>
            <a:spLocks noChangeArrowheads="1"/>
          </p:cNvSpPr>
          <p:nvPr/>
        </p:nvSpPr>
        <p:spPr bwMode="auto">
          <a:xfrm>
            <a:off x="1036819" y="1329933"/>
            <a:ext cx="10118361"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Municipality of Thessaloniki</a:t>
            </a:r>
            <a:r>
              <a:rPr kumimoji="0" lang="el-GR" altLang="el-GR" sz="2000" b="0" i="0" u="none" strike="noStrike" cap="none" normalizeH="0" baseline="0">
                <a:ln>
                  <a:noFill/>
                </a:ln>
                <a:solidFill>
                  <a:srgbClr val="000000"/>
                </a:solidFill>
                <a:effectLst/>
                <a:latin typeface="Open Sans" panose="020B0606030504020204" pitchFamily="34" charset="0"/>
              </a:rPr>
              <a:t>: Inclusion of buildings in EXOIKONOMO with a 40% reduction in consumption.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Municipality of Larissa</a:t>
            </a:r>
            <a:r>
              <a:rPr kumimoji="0" lang="el-GR" altLang="el-GR" sz="2000" b="0" i="0" u="none" strike="noStrike" cap="none" normalizeH="0" baseline="0">
                <a:ln>
                  <a:noFill/>
                </a:ln>
                <a:solidFill>
                  <a:srgbClr val="000000"/>
                </a:solidFill>
                <a:effectLst/>
                <a:latin typeface="Open Sans" panose="020B0606030504020204" pitchFamily="34" charset="0"/>
              </a:rPr>
              <a:t>: Upgrading primary schools with subsidies.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Benefits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Subsidies that cover a large part of the costs.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Reduction of CO₂ emissions and energy costs.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Strengthening the local economy through construction projects.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69936705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9347C-7BD1-A516-F498-3606CF17C7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EBE4A0-BCF0-6E03-6938-82894DBCDC39}"/>
              </a:ext>
            </a:extLst>
          </p:cNvPr>
          <p:cNvSpPr>
            <a:spLocks noChangeArrowheads="1"/>
          </p:cNvSpPr>
          <p:nvPr/>
        </p:nvSpPr>
        <p:spPr bwMode="auto">
          <a:xfrm>
            <a:off x="916898" y="1945245"/>
            <a:ext cx="10358203"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Bureaucracy and delays in approving applications.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technical expertise to submit proposals.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Solutions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Support from technical consultants and CRES.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Staff training for submitting applications.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17728412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A79E-27E3-8C6F-45D4-D0BB12E1FF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4AEDF0A-D80B-822A-F23C-AF0D8BF0A09D}"/>
              </a:ext>
            </a:extLst>
          </p:cNvPr>
          <p:cNvSpPr>
            <a:spLocks noChangeArrowheads="1"/>
          </p:cNvSpPr>
          <p:nvPr/>
        </p:nvSpPr>
        <p:spPr bwMode="auto">
          <a:xfrm>
            <a:off x="916898" y="1714413"/>
            <a:ext cx="1035820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Modernization of Municipal Lighting</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Replacing conventional lighting with LED technologies and smart systems.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Replacing mercury or sodium lamps with LEDs.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Installation of motion sensors and timers.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RES (e.g. photovoltaics) to power lighting.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258582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CB63-A257-A658-E90F-D7272B363A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94455AC-3EF4-4F9A-97F7-676C6583F9E5}"/>
              </a:ext>
            </a:extLst>
          </p:cNvPr>
          <p:cNvSpPr>
            <a:spLocks noChangeArrowheads="1"/>
          </p:cNvSpPr>
          <p:nvPr/>
        </p:nvSpPr>
        <p:spPr bwMode="auto">
          <a:xfrm>
            <a:off x="854439" y="1204748"/>
            <a:ext cx="1076293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Municipality of Piraeus</a:t>
            </a:r>
            <a:r>
              <a:rPr kumimoji="0" lang="el-GR" altLang="el-GR" sz="2000" b="0" i="0" u="none" strike="noStrike" cap="none" normalizeH="0" baseline="0">
                <a:ln>
                  <a:noFill/>
                </a:ln>
                <a:solidFill>
                  <a:srgbClr val="000000"/>
                </a:solidFill>
                <a:effectLst/>
                <a:latin typeface="Open Sans" panose="020B0606030504020204" pitchFamily="34" charset="0"/>
              </a:rPr>
              <a:t>: Replacing 80% of lighting with LEDs, saving 50–70%.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Municipality of Chania</a:t>
            </a:r>
            <a:r>
              <a:rPr kumimoji="0" lang="el-GR" altLang="el-GR" sz="2000" b="0" i="0" u="none" strike="noStrike" cap="none" normalizeH="0" baseline="0">
                <a:ln>
                  <a:noFill/>
                </a:ln>
                <a:solidFill>
                  <a:srgbClr val="000000"/>
                </a:solidFill>
                <a:effectLst/>
                <a:latin typeface="Open Sans" panose="020B0606030504020204" pitchFamily="34" charset="0"/>
              </a:rPr>
              <a:t>: Implementation of smart lighting systems in public spaces.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Benefits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Reduction of energy consumption up to 70% (CRES studies).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Reduced maintenance costs and improved safety.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Enhancement of the aesthetics of public spaces.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874657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C7DBE-4710-FF6E-3148-459A606ADA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27DEF8-2BE2-8824-9C46-6EF3862ACF52}"/>
              </a:ext>
            </a:extLst>
          </p:cNvPr>
          <p:cNvSpPr>
            <a:spLocks noChangeArrowheads="1"/>
          </p:cNvSpPr>
          <p:nvPr/>
        </p:nvSpPr>
        <p:spPr bwMode="auto">
          <a:xfrm>
            <a:off x="759501" y="1383114"/>
            <a:ext cx="10672997"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Challenges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High initial installation cost.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Need for technical support for maintenance.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Solutions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Financing through the ELEKTRA program.</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Collaborations with private companies for technological support.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25965490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AF2E5-5F7D-2CC3-99A0-03F92745CDBC}"/>
            </a:ext>
          </a:extLst>
        </p:cNvPr>
        <p:cNvGrpSpPr/>
        <p:nvPr/>
      </p:nvGrpSpPr>
      <p:grpSpPr>
        <a:xfrm>
          <a:off x="0" y="0"/>
          <a:ext cx="0" cy="0"/>
          <a:chOff x="0" y="0"/>
          <a:chExt cx="0" cy="0"/>
        </a:xfrm>
      </p:grpSpPr>
      <p:pic>
        <p:nvPicPr>
          <p:cNvPr id="4" name="Εικόνα 3" descr="Εικόνα που περιέχει κείμενο, στιγμιότυπο οθόνης, διάγραμμα, γράφημα  Το περιεχόμενο που δημιουργείται από τεχνολογία AI ενδέχεται να είναι εσφαλμένο.">
            <a:extLst>
              <a:ext uri="{FF2B5EF4-FFF2-40B4-BE49-F238E27FC236}">
                <a16:creationId xmlns:a16="http://schemas.microsoft.com/office/drawing/2014/main" id="{E497F800-FCDE-4CF9-3CD6-E390FD502E97}"/>
              </a:ext>
            </a:extLst>
          </p:cNvPr>
          <p:cNvPicPr preferRelativeResize="0">
            <a:picLocks/>
          </p:cNvPicPr>
          <p:nvPr/>
        </p:nvPicPr>
        <p:blipFill>
          <a:blip r:embed="rId3">
            <a:extLst>
              <a:ext uri="{28A0092B-C50C-407E-A947-70E740481C1C}">
                <a14:useLocalDpi xmlns:a14="http://schemas.microsoft.com/office/drawing/2010/main" val="0"/>
              </a:ext>
            </a:extLst>
          </a:blip>
          <a:srcRect t="9868" b="8610"/>
          <a:stretch>
            <a:fillRect/>
          </a:stretch>
        </p:blipFill>
        <p:spPr>
          <a:xfrm>
            <a:off x="0" y="1458000"/>
            <a:ext cx="7200000" cy="5400000"/>
          </a:xfrm>
          <a:prstGeom prst="rect">
            <a:avLst/>
          </a:prstGeom>
        </p:spPr>
      </p:pic>
      <p:sp>
        <p:nvSpPr>
          <p:cNvPr id="6" name="TextBox 5">
            <a:extLst>
              <a:ext uri="{FF2B5EF4-FFF2-40B4-BE49-F238E27FC236}">
                <a16:creationId xmlns:a16="http://schemas.microsoft.com/office/drawing/2014/main" id="{FF4655DD-5417-E6E5-F4E6-67C4FC6A5517}"/>
              </a:ext>
            </a:extLst>
          </p:cNvPr>
          <p:cNvSpPr txBox="1"/>
          <p:nvPr/>
        </p:nvSpPr>
        <p:spPr>
          <a:xfrm>
            <a:off x="9567057" y="2253261"/>
            <a:ext cx="2149761" cy="2351478"/>
          </a:xfrm>
          <a:prstGeom prst="rect">
            <a:avLst/>
          </a:prstGeom>
          <a:noFill/>
        </p:spPr>
        <p:txBody>
          <a:bodyPr wrap="square">
            <a:spAutoFit/>
          </a:bodyPr>
          <a:lstStyle/>
          <a:p>
            <a:pPr algn="ctr" rtl="0">
              <a:lnSpc>
                <a:spcPct val="150000"/>
              </a:lnSpc>
            </a:pPr>
            <a:r>
              <a:rPr lang="el-GR" sz="2000" dirty="0">
                <a:solidFill>
                  <a:srgbClr val="000000"/>
                </a:solidFill>
                <a:latin typeface="Open Sans" panose="020B0606030504020204" pitchFamily="34" charset="0"/>
              </a:rPr>
              <a:t>Chart:</a:t>
            </a:r>
          </a:p>
          <a:p>
            <a:pPr algn="ctr" rtl="0">
              <a:lnSpc>
                <a:spcPct val="150000"/>
              </a:lnSpc>
            </a:pPr>
            <a:r>
              <a:rPr lang="el-GR" sz="2000" dirty="0">
                <a:solidFill>
                  <a:srgbClr val="000000"/>
                </a:solidFill>
                <a:latin typeface="Open Sans" panose="020B0606030504020204" pitchFamily="34" charset="0"/>
              </a:rPr>
              <a:t>Energy Saving</a:t>
            </a:r>
          </a:p>
          <a:p>
            <a:pPr algn="ctr" rtl="0">
              <a:lnSpc>
                <a:spcPct val="150000"/>
              </a:lnSpc>
            </a:pPr>
            <a:r>
              <a:rPr lang="el-GR" sz="2000" dirty="0">
                <a:solidFill>
                  <a:srgbClr val="000000"/>
                </a:solidFill>
                <a:latin typeface="Open Sans" panose="020B0606030504020204" pitchFamily="34" charset="0"/>
              </a:rPr>
              <a:t>by LED Lighting:</a:t>
            </a:r>
          </a:p>
        </p:txBody>
      </p:sp>
    </p:spTree>
    <p:extLst>
      <p:ext uri="{BB962C8B-B14F-4D97-AF65-F5344CB8AC3E}">
        <p14:creationId xmlns:p14="http://schemas.microsoft.com/office/powerpoint/2010/main" val="45291423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A4F4D-9F81-3EE8-4107-7223851A23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C00F15-7967-3FE5-87F7-A4E9E84F83D7}"/>
              </a:ext>
            </a:extLst>
          </p:cNvPr>
          <p:cNvSpPr txBox="1"/>
          <p:nvPr/>
        </p:nvSpPr>
        <p:spPr>
          <a:xfrm>
            <a:off x="1084055" y="1420813"/>
            <a:ext cx="9439040" cy="512146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Low Cost Actions with High Benefit</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Simple measures with minimal cost that offer significant environmental and economic benefits.</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Awareness campaigns for energy saving in buildings and households.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Adjusting thermostats and using timers.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Regular maintenance of equipment (e.g. air conditioners, boilers).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Promotion of cycling and walking through cycle paths and pedestrian paths.</a:t>
            </a:r>
          </a:p>
        </p:txBody>
      </p:sp>
    </p:spTree>
    <p:extLst>
      <p:ext uri="{BB962C8B-B14F-4D97-AF65-F5344CB8AC3E}">
        <p14:creationId xmlns:p14="http://schemas.microsoft.com/office/powerpoint/2010/main" val="163592429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E9C56-F7A0-0FF6-B4EC-46FF2EE6A3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5E7552-9C08-0078-FE6A-08A108BDBDD1}"/>
              </a:ext>
            </a:extLst>
          </p:cNvPr>
          <p:cNvSpPr>
            <a:spLocks noChangeArrowheads="1"/>
          </p:cNvSpPr>
          <p:nvPr/>
        </p:nvSpPr>
        <p:spPr bwMode="auto">
          <a:xfrm>
            <a:off x="1455764" y="1603975"/>
            <a:ext cx="9280472"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Chania</a:t>
            </a:r>
            <a:r>
              <a:rPr kumimoji="0" lang="el-GR" altLang="el-GR" sz="2000" b="0" i="0" u="none" strike="noStrike" cap="none" normalizeH="0" baseline="0" dirty="0">
                <a:ln>
                  <a:noFill/>
                </a:ln>
                <a:solidFill>
                  <a:srgbClr val="000000"/>
                </a:solidFill>
                <a:effectLst/>
                <a:latin typeface="Open Sans" panose="020B0606030504020204" pitchFamily="34" charset="0"/>
              </a:rPr>
              <a:t>: Campaigns in schools to reduce consumption by 15%.</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Athens</a:t>
            </a:r>
            <a:r>
              <a:rPr kumimoji="0" lang="el-GR" altLang="el-GR" sz="2000" b="0" i="0" u="none" strike="noStrike" cap="none" normalizeH="0" baseline="0" dirty="0">
                <a:ln>
                  <a:noFill/>
                </a:ln>
                <a:solidFill>
                  <a:srgbClr val="000000"/>
                </a:solidFill>
                <a:effectLst/>
                <a:latin typeface="Open Sans" panose="020B0606030504020204" pitchFamily="34" charset="0"/>
              </a:rPr>
              <a:t>: Creation of bike lanes and pedestrian paths in the center.</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Minimum implementation cost.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Immediately measurable results (e.g. reduction in consumption).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environmental awareness among citizens.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4420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B141-29AB-DC09-886C-2EC7E110C8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3B24912-EA10-CF15-7E38-3CD54F65B70F}"/>
              </a:ext>
            </a:extLst>
          </p:cNvPr>
          <p:cNvSpPr txBox="1"/>
          <p:nvPr/>
        </p:nvSpPr>
        <p:spPr>
          <a:xfrm>
            <a:off x="1493899" y="1791596"/>
            <a:ext cx="9204201" cy="327480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Expected Outcomes of Unit 1</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Recognition and understanding of scientific principles of climate change</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Trainees gain knowledge of basic scientific principles, such as the role of greenhouse gases (CO2, CH4) in global warming and the impacts in Greece (e.g. 20% increase in extreme weather events in the period 2000-2020).</a:t>
            </a:r>
          </a:p>
        </p:txBody>
      </p:sp>
    </p:spTree>
    <p:extLst>
      <p:ext uri="{BB962C8B-B14F-4D97-AF65-F5344CB8AC3E}">
        <p14:creationId xmlns:p14="http://schemas.microsoft.com/office/powerpoint/2010/main" val="426483409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2B23-854E-FDBD-CDD6-0BB8154DD8F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122D8F-8100-0C0E-C06D-DD1378932FB9}"/>
              </a:ext>
            </a:extLst>
          </p:cNvPr>
          <p:cNvSpPr>
            <a:spLocks noChangeArrowheads="1"/>
          </p:cNvSpPr>
          <p:nvPr/>
        </p:nvSpPr>
        <p:spPr bwMode="auto">
          <a:xfrm>
            <a:off x="1289154" y="1159777"/>
            <a:ext cx="9953469"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Need for continuous information and citizen participation.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Limited long-term effect without combination with other measures.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communication campaigns through social media.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Collaboration with schools and local clubs.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3730261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F7B0-3F11-8143-AE67-C509368BB6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571DF4-8700-94A0-E9F5-548E9A068A50}"/>
              </a:ext>
            </a:extLst>
          </p:cNvPr>
          <p:cNvSpPr>
            <a:spLocks noChangeArrowheads="1"/>
          </p:cNvSpPr>
          <p:nvPr/>
        </p:nvSpPr>
        <p:spPr bwMode="auto">
          <a:xfrm>
            <a:off x="457200" y="1601627"/>
            <a:ext cx="1127760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Water Resources Management and Reduction of Water Consumption</a:t>
            </a:r>
          </a:p>
          <a:p>
            <a:pPr algn="ctr" rtl="0">
              <a:lnSpc>
                <a:spcPct val="150000"/>
              </a:lnSpc>
            </a:pPr>
            <a:endParaRPr lang="el-GR" sz="2000" b="1" dirty="0">
              <a:solidFill>
                <a:srgbClr val="000000"/>
              </a:solidFill>
              <a:latin typeface="Open Sans" panose="020B0606030504020204" pitchFamily="34" charset="0"/>
            </a:endParaRPr>
          </a:p>
          <a:p>
            <a:pPr algn="ctr" rtl="0">
              <a:lnSpc>
                <a:spcPct val="150000"/>
              </a:lnSpc>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change is exacerbating water scarcity, droughts and water quality degradation.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 services (irrigation, cleaning, buildings) consume a significant proportion of water.</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Leaks in water supply networks reach up to 40% in some municipalities (Ministry of Water, Energy and Water Resources).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Water management is linked to energy efficiency, as pumping and processing require energy.</a:t>
            </a:r>
          </a:p>
        </p:txBody>
      </p:sp>
    </p:spTree>
    <p:extLst>
      <p:ext uri="{BB962C8B-B14F-4D97-AF65-F5344CB8AC3E}">
        <p14:creationId xmlns:p14="http://schemas.microsoft.com/office/powerpoint/2010/main" val="191398578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47407-D62E-9695-01D5-9381559396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0B3FD5-59BD-36D5-9160-24B500CA4EF2}"/>
              </a:ext>
            </a:extLst>
          </p:cNvPr>
          <p:cNvSpPr>
            <a:spLocks noChangeArrowheads="1"/>
          </p:cNvSpPr>
          <p:nvPr/>
        </p:nvSpPr>
        <p:spPr bwMode="auto">
          <a:xfrm>
            <a:off x="1289154" y="1852274"/>
            <a:ext cx="9953469"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Challenges</a:t>
            </a:r>
            <a:r>
              <a:rPr lang="el-GR" sz="2000" dirty="0">
                <a:solidFill>
                  <a:srgbClr val="000000"/>
                </a:solidFill>
                <a:latin typeface="Open Sans" panose="020B0606030504020204" pitchFamily="34" charset="0"/>
              </a:rPr>
              <a:t>: Old hydraulic infrastructure with high losses.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Limited funding for modernization.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Lack of awareness about saving water.</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Need for harmonization with national and European guidelines.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71921979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3951-77EE-3F71-0F11-7AF6C7C36CE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0AC5583-E32C-A8B8-8A6B-B9529069888E}"/>
              </a:ext>
            </a:extLst>
          </p:cNvPr>
          <p:cNvSpPr>
            <a:spLocks noChangeArrowheads="1"/>
          </p:cNvSpPr>
          <p:nvPr/>
        </p:nvSpPr>
        <p:spPr bwMode="auto">
          <a:xfrm>
            <a:off x="1119265" y="1514541"/>
            <a:ext cx="9953469"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Technologies and Actions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Smart Irrigation Systems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humidity sensors and meteorological data.</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Automated systems for customized watering.</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a:t>
            </a:r>
            <a:r>
              <a:rPr lang="el-GR" sz="2000" dirty="0">
                <a:solidFill>
                  <a:srgbClr val="000000"/>
                </a:solidFill>
                <a:latin typeface="Open Sans" panose="020B0606030504020204" pitchFamily="34" charset="0"/>
              </a:rPr>
              <a:t>: Municipality of Heraklion, Crete, reduction of water consumption by 30%.</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Leak Detection Systems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Acoustic sensors and telemetry for early detection.</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a:t>
            </a:r>
            <a:r>
              <a:rPr lang="el-GR" sz="2000" dirty="0">
                <a:solidFill>
                  <a:srgbClr val="000000"/>
                </a:solidFill>
                <a:latin typeface="Open Sans" panose="020B0606030504020204" pitchFamily="34" charset="0"/>
              </a:rPr>
              <a:t>: Municipality of Larissa, saving thousands of m³ of water annually.</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32409449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C03F4-0260-07C6-0D6D-0C9EDF618D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BB5851-C9CD-1B64-4EB0-536233147E5F}"/>
              </a:ext>
            </a:extLst>
          </p:cNvPr>
          <p:cNvSpPr>
            <a:spLocks noChangeArrowheads="1"/>
          </p:cNvSpPr>
          <p:nvPr/>
        </p:nvSpPr>
        <p:spPr bwMode="auto">
          <a:xfrm>
            <a:off x="1708879" y="1934720"/>
            <a:ext cx="9653666"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Water Recycling and Reuse</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Rainwater collection for irrigation or cleaning.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Grey water treatment for non-potable uses.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Example</a:t>
            </a:r>
            <a:r>
              <a:rPr kumimoji="0" lang="el-GR" altLang="el-GR" sz="2000" b="0" i="0" u="none" strike="noStrike" cap="none" normalizeH="0" baseline="0">
                <a:ln>
                  <a:noFill/>
                </a:ln>
                <a:solidFill>
                  <a:srgbClr val="000000"/>
                </a:solidFill>
                <a:effectLst/>
                <a:latin typeface="Open Sans" panose="020B0606030504020204" pitchFamily="34" charset="0"/>
              </a:rPr>
              <a:t>: Municipality of Chania, rainwater tanks for gardens.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95276922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D87A1-74DF-9C30-79F2-E516F34BAA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2ECA58-2339-9A20-6B55-FD278E17DE0C}"/>
              </a:ext>
            </a:extLst>
          </p:cNvPr>
          <p:cNvSpPr>
            <a:spLocks noChangeArrowheads="1"/>
          </p:cNvSpPr>
          <p:nvPr/>
        </p:nvSpPr>
        <p:spPr bwMode="auto">
          <a:xfrm>
            <a:off x="1708879" y="1703888"/>
            <a:ext cx="9653666"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Energy Efficient Pumping Technologies</a:t>
            </a:r>
            <a:r>
              <a:rPr lang="el-GR" sz="2000" dirty="0">
                <a:solidFill>
                  <a:srgbClr val="000000"/>
                </a:solidFill>
                <a:latin typeface="Open Sans" panose="020B0606030504020204" pitchFamily="34" charset="0"/>
              </a:rPr>
              <a:t>: Replacement of old pumps with high efficiency ones.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RES (e.g. photovoltaics) for pumping stations.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a:t>
            </a:r>
            <a:r>
              <a:rPr lang="el-GR" sz="2000" dirty="0">
                <a:solidFill>
                  <a:srgbClr val="000000"/>
                </a:solidFill>
                <a:latin typeface="Open Sans" panose="020B0606030504020204" pitchFamily="34" charset="0"/>
              </a:rPr>
              <a:t>: Municipality of Rhodes, photovoltaics at pumping stations.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1415792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A684-2FA0-154D-671E-90A5A22676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4B5FB6-061E-D011-B2CF-195DF45D425D}"/>
              </a:ext>
            </a:extLst>
          </p:cNvPr>
          <p:cNvSpPr txBox="1"/>
          <p:nvPr/>
        </p:nvSpPr>
        <p:spPr>
          <a:xfrm>
            <a:off x="8970578" y="2484093"/>
            <a:ext cx="2696229" cy="2351478"/>
          </a:xfrm>
          <a:prstGeom prst="rect">
            <a:avLst/>
          </a:prstGeom>
          <a:noFill/>
        </p:spPr>
        <p:txBody>
          <a:bodyPr wrap="square">
            <a:spAutoFit/>
          </a:bodyPr>
          <a:lstStyle/>
          <a:p>
            <a:pPr algn="ctr" rtl="0">
              <a:lnSpc>
                <a:spcPct val="150000"/>
              </a:lnSpc>
            </a:pPr>
            <a:r>
              <a:rPr lang="el-GR" sz="2000" dirty="0">
                <a:solidFill>
                  <a:srgbClr val="000000"/>
                </a:solidFill>
                <a:latin typeface="Open Sans" panose="020B0606030504020204" pitchFamily="34" charset="0"/>
              </a:rPr>
              <a:t>Chart: Reduction in Water Consumption from Smart Irrigation Systems:</a:t>
            </a:r>
          </a:p>
        </p:txBody>
      </p:sp>
      <p:pic>
        <p:nvPicPr>
          <p:cNvPr id="6" name="Εικόνα 5" descr="Εικόνα που περιέχει κείμενο, στιγμιότυπο οθόνης, διάγραμμα, γράφημα  Το περιεχόμενο που δημιουργείται από τεχνολογία AI ενδέχεται να είναι εσφαλμένο.">
            <a:extLst>
              <a:ext uri="{FF2B5EF4-FFF2-40B4-BE49-F238E27FC236}">
                <a16:creationId xmlns:a16="http://schemas.microsoft.com/office/drawing/2014/main" id="{6B3F52A1-448C-1DA0-0689-45298663DD88}"/>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 y="1468683"/>
            <a:ext cx="7200000" cy="5400000"/>
          </a:xfrm>
          <a:prstGeom prst="rect">
            <a:avLst/>
          </a:prstGeom>
        </p:spPr>
      </p:pic>
    </p:spTree>
    <p:extLst>
      <p:ext uri="{BB962C8B-B14F-4D97-AF65-F5344CB8AC3E}">
        <p14:creationId xmlns:p14="http://schemas.microsoft.com/office/powerpoint/2010/main" val="27966768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166F-4A03-B616-63A9-A084B40517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EA6762-29C4-28D4-4735-2E4B9D6071C0}"/>
              </a:ext>
            </a:extLst>
          </p:cNvPr>
          <p:cNvSpPr>
            <a:spLocks noChangeArrowheads="1"/>
          </p:cNvSpPr>
          <p:nvPr/>
        </p:nvSpPr>
        <p:spPr bwMode="auto">
          <a:xfrm>
            <a:off x="1019331" y="406603"/>
            <a:ext cx="11017770" cy="604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Environmental</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Conservation of water resources and reduction of pressure on springs.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energy footprint from pumping and processing.</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Finance</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Saving water and energy costs.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network maintenance costs.</a:t>
            </a:r>
          </a:p>
          <a:p>
            <a:pPr marL="457200" marR="0" lvl="1"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Social</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environmental awareness.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Improving quality of life through the preservation of green spaces.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42519270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CE6B-8ADC-8292-6B76-D096963F3B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0ABCCC-1B62-3019-E905-4610D737C39E}"/>
              </a:ext>
            </a:extLst>
          </p:cNvPr>
          <p:cNvSpPr>
            <a:spLocks noChangeArrowheads="1"/>
          </p:cNvSpPr>
          <p:nvPr/>
        </p:nvSpPr>
        <p:spPr bwMode="auto">
          <a:xfrm>
            <a:off x="1019331" y="1099102"/>
            <a:ext cx="1101777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Challenges</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High initial cost for installing technologies.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Lack of specialized personnel for maintenance.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Need for harmonization with the legislative framework.</a:t>
            </a:r>
          </a:p>
          <a:p>
            <a:pPr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Solutions</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Funding from European programs (Interreg, LIFE).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Personnel training through collaborations with CRES.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Integrating actions into Sustainable Energy and Climate Action Plans (SECAPs).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02672454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60A0-45E2-15C1-3100-1062270887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C47FDF-8221-1512-E49D-0D77D2B0539A}"/>
              </a:ext>
            </a:extLst>
          </p:cNvPr>
          <p:cNvSpPr>
            <a:spLocks noChangeArrowheads="1"/>
          </p:cNvSpPr>
          <p:nvPr/>
        </p:nvSpPr>
        <p:spPr bwMode="auto">
          <a:xfrm>
            <a:off x="1019331" y="2253262"/>
            <a:ext cx="11017770"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Application Examples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Municipality of Athens</a:t>
            </a:r>
            <a:r>
              <a:rPr lang="el-GR" sz="2000" dirty="0">
                <a:solidFill>
                  <a:srgbClr val="000000"/>
                </a:solidFill>
                <a:latin typeface="Open Sans" panose="020B0606030504020204" pitchFamily="34" charset="0"/>
              </a:rPr>
              <a:t>: Smart irrigation systems in parks with sensors.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Municipality of Patras</a:t>
            </a:r>
            <a:r>
              <a:rPr lang="el-GR" sz="2000" dirty="0">
                <a:solidFill>
                  <a:srgbClr val="000000"/>
                </a:solidFill>
                <a:latin typeface="Open Sans" panose="020B0606030504020204" pitchFamily="34" charset="0"/>
              </a:rPr>
              <a:t>: Telemetry to reduce leaks by 25%.</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Municipality of Corfu</a:t>
            </a:r>
            <a:r>
              <a:rPr lang="el-GR" sz="2000" dirty="0">
                <a:solidFill>
                  <a:srgbClr val="000000"/>
                </a:solidFill>
                <a:latin typeface="Open Sans" panose="020B0606030504020204" pitchFamily="34" charset="0"/>
              </a:rPr>
              <a:t>: Rainwater tanks for irrigation.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60480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3AD67-7478-957E-A954-2D79F52B75E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2179C46-9427-2B09-6A08-4075667DC825}"/>
              </a:ext>
            </a:extLst>
          </p:cNvPr>
          <p:cNvSpPr txBox="1"/>
          <p:nvPr/>
        </p:nvSpPr>
        <p:spPr>
          <a:xfrm>
            <a:off x="1347769" y="1329931"/>
            <a:ext cx="9496462"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Expected Outcomes of Unit 1</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Recognition and understanding of scientific principles of climate change</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Understanding climate models and projections, such as the IPCC estimate of a temperature increase of 1.5-2°C by 2050 without mitigation measures.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Practical application: Analysis of climate data from</a:t>
            </a:r>
            <a:r>
              <a:rPr lang="el-GR" sz="2000" b="1" dirty="0" err="1">
                <a:solidFill>
                  <a:srgbClr val="000000"/>
                </a:solidFill>
                <a:latin typeface="Open Sans" panose="020B0606030504020204" pitchFamily="34" charset="0"/>
              </a:rPr>
              <a:t>Copernicus</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Data</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Store</a:t>
            </a:r>
            <a:r>
              <a:rPr lang="el-GR" sz="2000" dirty="0">
                <a:solidFill>
                  <a:srgbClr val="000000"/>
                </a:solidFill>
                <a:latin typeface="Open Sans" panose="020B0606030504020204" pitchFamily="34" charset="0"/>
              </a:rPr>
              <a:t>for the assessment of local impacts, e.g. heat waves in Attica or floods in Thessaly.</a:t>
            </a:r>
          </a:p>
        </p:txBody>
      </p:sp>
    </p:spTree>
    <p:extLst>
      <p:ext uri="{BB962C8B-B14F-4D97-AF65-F5344CB8AC3E}">
        <p14:creationId xmlns:p14="http://schemas.microsoft.com/office/powerpoint/2010/main" val="219753159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C0F0-69F8-47BB-E90F-05D7D2C089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146217-0D0D-AD19-7BDF-5B3FB5B23748}"/>
              </a:ext>
            </a:extLst>
          </p:cNvPr>
          <p:cNvSpPr>
            <a:spLocks noChangeArrowheads="1"/>
          </p:cNvSpPr>
          <p:nvPr/>
        </p:nvSpPr>
        <p:spPr bwMode="auto">
          <a:xfrm>
            <a:off x="1019331" y="868268"/>
            <a:ext cx="11017770"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Connection to Energy Efficiency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Water-energy relationship</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pumping, treatment and distribution of water require significant energy.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Reducing water consumption leads to lower energy demand.</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RES to supply pumping stations and water supply systems.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Integrating water saving technologies into WASH plans.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NSRF, Recovery Fund, Interreg for coastal municipalities.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Collaborations with CRES and private entities.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938418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4608-3660-92EC-3FA0-BE9C7386EF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D84E22-920C-5CC8-AB4C-B1CE1C5BF227}"/>
              </a:ext>
            </a:extLst>
          </p:cNvPr>
          <p:cNvSpPr>
            <a:spLocks noChangeArrowheads="1"/>
          </p:cNvSpPr>
          <p:nvPr/>
        </p:nvSpPr>
        <p:spPr bwMode="auto">
          <a:xfrm>
            <a:off x="1019331" y="1099102"/>
            <a:ext cx="1101777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latin typeface="Open Sans" panose="020B0606030504020204" pitchFamily="34" charset="0"/>
              </a:rPr>
              <a:t>Conclusion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Role of municipalities</a:t>
            </a:r>
            <a:r>
              <a:rPr lang="el-GR" sz="2000" dirty="0">
                <a:solidFill>
                  <a:srgbClr val="000000"/>
                </a:solidFill>
                <a:latin typeface="Open Sans" panose="020B0606030504020204" pitchFamily="34" charset="0"/>
              </a:rPr>
              <a:t>: Critical for promoting RES, energy efficiency and sustainable water management.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Strategies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communities for local clean energy production.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Building renovations and SAVE programs to reduce consumption.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Modernization of lighting with LED and smart systems.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Low-cost actions for immediate results.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Water saving technologies (smart irrigation, telemetry, recycling).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00446404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BFA86-4FFC-077C-6DF3-6E2C79401F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8F7A10-5C85-EBEB-C0E5-6550F080F31B}"/>
              </a:ext>
            </a:extLst>
          </p:cNvPr>
          <p:cNvSpPr>
            <a:spLocks noChangeArrowheads="1"/>
          </p:cNvSpPr>
          <p:nvPr/>
        </p:nvSpPr>
        <p:spPr bwMode="auto">
          <a:xfrm>
            <a:off x="1628931" y="1051092"/>
            <a:ext cx="8934138" cy="558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Environmental: Reducing CO₂ emissions and conserving water resources.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Economics: Cost savings and strengthening the local economy.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Social: Improving quality of life and raising awareness among citizens.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Prospects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Utilization of financial tools and partnerships.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Integrating actions into local climate plans (SDAEK).</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Municipalities can be models of sustainable development, contributing to climate neutrality goals.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2762899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CDA0-842E-487D-C0CE-D7EEEDBDE7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1F6D81-0043-2C38-45BF-9D729D308EE2}"/>
              </a:ext>
            </a:extLst>
          </p:cNvPr>
          <p:cNvSpPr txBox="1"/>
          <p:nvPr/>
        </p:nvSpPr>
        <p:spPr>
          <a:xfrm>
            <a:off x="815536" y="1689159"/>
            <a:ext cx="10408527" cy="4198137"/>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1.6 Circular Economy and Local Policies for Sustainable Resource and Waste Management</a:t>
            </a:r>
          </a:p>
          <a:p>
            <a:pPr algn="ctr" rtl="0">
              <a:lnSpc>
                <a:spcPct val="150000"/>
              </a:lnSpc>
              <a:buNone/>
            </a:pPr>
            <a:endParaRPr lang="el-GR" sz="2000" b="1" dirty="0">
              <a:solidFill>
                <a:srgbClr val="000000"/>
              </a:solidFill>
              <a:latin typeface="Open Sans" panose="020B0606030504020204" pitchFamily="34" charset="0"/>
            </a:endParaRPr>
          </a:p>
          <a:p>
            <a:pPr algn="ctr" rtl="0">
              <a:lnSpc>
                <a:spcPct val="150000"/>
              </a:lnSpc>
              <a:buNone/>
            </a:pPr>
            <a:r>
              <a:rPr lang="el-GR" sz="2000" b="1" dirty="0">
                <a:solidFill>
                  <a:srgbClr val="000000"/>
                </a:solidFill>
                <a:latin typeface="Open Sans" panose="020B0606030504020204" pitchFamily="34" charset="0"/>
              </a:rPr>
              <a:t>Introduction to Circular Economy and Sustainable Waste Management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Definition of Circular Economy</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 development model that promotes the reduction, reuse and recycling of materials.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Goal: Minimize waste, protect the environment and preserve the value of materials.</a:t>
            </a:r>
          </a:p>
        </p:txBody>
      </p:sp>
    </p:spTree>
    <p:extLst>
      <p:ext uri="{BB962C8B-B14F-4D97-AF65-F5344CB8AC3E}">
        <p14:creationId xmlns:p14="http://schemas.microsoft.com/office/powerpoint/2010/main" val="106879126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7056-18AA-D086-65E1-DE26557540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37D762-6CB0-7CB3-7B8F-5FCFDC3372DB}"/>
              </a:ext>
            </a:extLst>
          </p:cNvPr>
          <p:cNvSpPr txBox="1"/>
          <p:nvPr/>
        </p:nvSpPr>
        <p:spPr>
          <a:xfrm>
            <a:off x="239486" y="661708"/>
            <a:ext cx="10408527" cy="3736472"/>
          </a:xfrm>
          <a:prstGeom prst="rect">
            <a:avLst/>
          </a:prstGeom>
          <a:noFill/>
        </p:spPr>
        <p:txBody>
          <a:bodyPr wrap="square">
            <a:spAutoFit/>
          </a:bodyPr>
          <a:lstStyle/>
          <a:p>
            <a:pPr lvl="1" algn="ctr" rtl="0">
              <a:lnSpc>
                <a:spcPct val="150000"/>
              </a:lnSpc>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Importance for Local Government</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Municipalities manage a large volume of municipal waste (5.2 million tons annually in Greece, ELSTAT).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implement prevention, recycling and reuse policies, influencing consumer habits.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contribute to reducing the environmental footprint and saving resources.</a:t>
            </a:r>
          </a:p>
        </p:txBody>
      </p:sp>
    </p:spTree>
    <p:extLst>
      <p:ext uri="{BB962C8B-B14F-4D97-AF65-F5344CB8AC3E}">
        <p14:creationId xmlns:p14="http://schemas.microsoft.com/office/powerpoint/2010/main" val="107230253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D30B-F051-A29B-34FA-15E83481D4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196311-6357-39F2-01A5-69CBA4E77967}"/>
              </a:ext>
            </a:extLst>
          </p:cNvPr>
          <p:cNvSpPr>
            <a:spLocks noChangeArrowheads="1"/>
          </p:cNvSpPr>
          <p:nvPr/>
        </p:nvSpPr>
        <p:spPr bwMode="auto">
          <a:xfrm>
            <a:off x="488429" y="868266"/>
            <a:ext cx="11062741"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Policy Framework</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European</a:t>
            </a:r>
            <a:r>
              <a:rPr kumimoji="0" lang="el-GR" altLang="el-GR" sz="2000" b="0" i="0" u="none" strike="noStrike" cap="none" normalizeH="0" baseline="0" dirty="0">
                <a:ln>
                  <a:noFill/>
                </a:ln>
                <a:solidFill>
                  <a:srgbClr val="000000"/>
                </a:solidFill>
                <a:effectLst/>
                <a:latin typeface="Open Sans" panose="020B0606030504020204" pitchFamily="34" charset="0"/>
              </a:rPr>
              <a:t>: Green Deal, Circular Economy Action Plan, 60% municipal waste recycling target by 2030.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National</a:t>
            </a:r>
            <a:r>
              <a:rPr kumimoji="0" lang="el-GR" altLang="el-GR" sz="2000" b="0" i="0" u="none" strike="noStrike" cap="none" normalizeH="0" baseline="0" dirty="0">
                <a:ln>
                  <a:noFill/>
                </a:ln>
                <a:solidFill>
                  <a:srgbClr val="000000"/>
                </a:solidFill>
                <a:effectLst/>
                <a:latin typeface="Open Sans" panose="020B0606030504020204" pitchFamily="34" charset="0"/>
              </a:rPr>
              <a:t>: National Waste Management Plan (NWMP) 2020-2030, target 55% recycling by 2025.</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Low recycling rate in Greece (21% in 2022, compared to 48% in the EU).</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Lack of infrastructure, limited funding, low citizen awareness.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Complex legislative framework and bureaucracy</a:t>
            </a:r>
          </a:p>
        </p:txBody>
      </p:sp>
    </p:spTree>
    <p:extLst>
      <p:ext uri="{BB962C8B-B14F-4D97-AF65-F5344CB8AC3E}">
        <p14:creationId xmlns:p14="http://schemas.microsoft.com/office/powerpoint/2010/main" val="284134475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C6CB-28A4-EBFB-EEDD-84EEDD4924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B197C5-053A-2DCC-6758-559532AD9B92}"/>
              </a:ext>
            </a:extLst>
          </p:cNvPr>
          <p:cNvSpPr>
            <a:spLocks noChangeArrowheads="1"/>
          </p:cNvSpPr>
          <p:nvPr/>
        </p:nvSpPr>
        <p:spPr bwMode="auto">
          <a:xfrm>
            <a:off x="564629" y="1852274"/>
            <a:ext cx="11062741"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Opportunities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Funding from NSRF, Interreg, LIFE,</a:t>
            </a:r>
            <a:r>
              <a:rPr lang="el-GR" sz="2000" dirty="0" err="1">
                <a:solidFill>
                  <a:srgbClr val="000000"/>
                </a:solidFill>
                <a:latin typeface="Open Sans" panose="020B0606030504020204" pitchFamily="34" charset="0"/>
              </a:rPr>
              <a:t>Horizon</a:t>
            </a:r>
            <a:r>
              <a:rPr lang="el-GR" sz="2000" dirty="0">
                <a:solidFill>
                  <a:srgbClr val="000000"/>
                </a:solidFill>
                <a:latin typeface="Open Sans" panose="020B0606030504020204" pitchFamily="34" charset="0"/>
              </a:rPr>
              <a:t>Europe, Recovery Fund.</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Job creation and innovation through local initiatives.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social cohesion through citizen participation.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28259506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9F1B-4094-4752-3AB0-4174ABD17B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767732-EFE9-3FFF-6287-1FF320FF48F4}"/>
              </a:ext>
            </a:extLst>
          </p:cNvPr>
          <p:cNvSpPr>
            <a:spLocks noChangeArrowheads="1"/>
          </p:cNvSpPr>
          <p:nvPr/>
        </p:nvSpPr>
        <p:spPr bwMode="auto">
          <a:xfrm>
            <a:off x="281601" y="1645169"/>
            <a:ext cx="11062741"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Circular Economy Initiatives in Municipalities</a:t>
            </a:r>
          </a:p>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Recycling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Recovery of materials (paper, plastic, glass, metals) for reuse in production.</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Expansion of sorting at source with separate collection of waste streams.</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Installation of recycling corners in public spaces (parks, squares).</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Recyclable Materials Sorting Centers (KDAY).</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Awareness campaigns for proper waste sorting.</a:t>
            </a:r>
          </a:p>
        </p:txBody>
      </p:sp>
    </p:spTree>
    <p:extLst>
      <p:ext uri="{BB962C8B-B14F-4D97-AF65-F5344CB8AC3E}">
        <p14:creationId xmlns:p14="http://schemas.microsoft.com/office/powerpoint/2010/main" val="249499535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54DC-DF3C-5466-591B-D5AB5CDD7C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3F99E8A-74D2-8AED-24B6-194468611E47}"/>
              </a:ext>
            </a:extLst>
          </p:cNvPr>
          <p:cNvSpPr>
            <a:spLocks noChangeArrowheads="1"/>
          </p:cNvSpPr>
          <p:nvPr/>
        </p:nvSpPr>
        <p:spPr bwMode="auto">
          <a:xfrm>
            <a:off x="544644" y="327983"/>
            <a:ext cx="10188314" cy="558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Vari-Voula-Vouliagmeni</a:t>
            </a:r>
            <a:r>
              <a:rPr kumimoji="0" lang="el-GR" altLang="el-GR" sz="2000" b="0" i="0" u="none" strike="noStrike" cap="none" normalizeH="0" baseline="0" dirty="0">
                <a:ln>
                  <a:noFill/>
                </a:ln>
                <a:solidFill>
                  <a:srgbClr val="000000"/>
                </a:solidFill>
                <a:effectLst/>
                <a:latin typeface="Open Sans" panose="020B0606030504020204" pitchFamily="34" charset="0"/>
              </a:rPr>
              <a:t>: Source sorting program with four streams, recycling rate 35%.</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Heraklion, Crete</a:t>
            </a:r>
            <a:r>
              <a:rPr kumimoji="0" lang="el-GR" altLang="el-GR" sz="2000" b="0" i="0" u="none" strike="noStrike" cap="none" normalizeH="0" baseline="0" dirty="0">
                <a:ln>
                  <a:noFill/>
                </a:ln>
                <a:solidFill>
                  <a:srgbClr val="000000"/>
                </a:solidFill>
                <a:effectLst/>
                <a:latin typeface="Open Sans" panose="020B0606030504020204" pitchFamily="34" charset="0"/>
              </a:rPr>
              <a:t>: Underground recycling bins for better aesthetics and efficiency.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waste in landfills.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Saving raw materials and energy.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Creation of jobs in recycling units.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9150679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71CD-7199-5F28-E2F6-D82FC4A919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31D305-4A39-6FD5-C0B8-E3E367A7A35E}"/>
              </a:ext>
            </a:extLst>
          </p:cNvPr>
          <p:cNvSpPr>
            <a:spLocks noChangeArrowheads="1"/>
          </p:cNvSpPr>
          <p:nvPr/>
        </p:nvSpPr>
        <p:spPr bwMode="auto">
          <a:xfrm>
            <a:off x="1141751" y="990421"/>
            <a:ext cx="9908498"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Insufficient infrastructure in small/remote municipalities.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Low citizen participation due to lack of information.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Need for continuous training and motivation.</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Funding from NSRF and LIFE for infrastructure.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Educational programs in schools and local communities.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52451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7D88A-2709-B28E-6CAB-C66F95D5E00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D0123D1-AF38-8A88-B371-8D8EDCF55E58}"/>
              </a:ext>
            </a:extLst>
          </p:cNvPr>
          <p:cNvSpPr txBox="1"/>
          <p:nvPr/>
        </p:nvSpPr>
        <p:spPr>
          <a:xfrm>
            <a:off x="283104" y="1721817"/>
            <a:ext cx="11625791"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Analysis of institutional directions and policies</a:t>
            </a:r>
            <a:r>
              <a:rPr lang="el-GR" sz="2000" dirty="0">
                <a:solidFill>
                  <a:srgbClr val="000000"/>
                </a:solidFill>
                <a:latin typeface="Open Sans" panose="020B0606030504020204" pitchFamily="34" charset="0"/>
              </a:rPr>
              <a:t>: Familiarity with the European framework, such as the EU Adaptation Strategy (2021) and the package</a:t>
            </a:r>
            <a:r>
              <a:rPr lang="el-GR" sz="2000" b="1" dirty="0" err="1">
                <a:solidFill>
                  <a:srgbClr val="000000"/>
                </a:solidFill>
                <a:latin typeface="Open Sans" panose="020B0606030504020204" pitchFamily="34" charset="0"/>
              </a:rPr>
              <a:t>Fit</a:t>
            </a:r>
            <a:r>
              <a:rPr lang="el-GR" sz="2000" b="1" dirty="0">
                <a:solidFill>
                  <a:srgbClr val="000000"/>
                </a:solidFill>
                <a:latin typeface="Open Sans" panose="020B0606030504020204" pitchFamily="34" charset="0"/>
              </a:rPr>
              <a:t>for 55</a:t>
            </a:r>
            <a:r>
              <a:rPr lang="el-GR" sz="2000" dirty="0">
                <a:solidFill>
                  <a:srgbClr val="000000"/>
                </a:solidFill>
                <a:latin typeface="Open Sans" panose="020B0606030504020204" pitchFamily="34" charset="0"/>
              </a:rPr>
              <a:t>, which aims to reduce emissions by 55% by 2030.</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Understanding the national framework, including Law 4936/2022 on the transition to climate neutrality and the ESPKA, which provides for 13 regional adaptation plans.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Application of</a:t>
            </a:r>
            <a:r>
              <a:rPr lang="el-GR" sz="2000" b="1" dirty="0">
                <a:solidFill>
                  <a:srgbClr val="000000"/>
                </a:solidFill>
                <a:latin typeface="Open Sans" panose="020B0606030504020204" pitchFamily="34" charset="0"/>
              </a:rPr>
              <a:t>Covenant of Mayors</a:t>
            </a:r>
            <a:r>
              <a:rPr lang="el-GR" sz="2000" dirty="0">
                <a:solidFill>
                  <a:srgbClr val="000000"/>
                </a:solidFill>
                <a:latin typeface="Open Sans" panose="020B0606030504020204" pitchFamily="34" charset="0"/>
              </a:rPr>
              <a:t>from 350 Greek municipalities, committed to reducing emissions by 40% by 2030 through Sustainable Energy and Climate Action Plans (SECAP).</a:t>
            </a:r>
          </a:p>
        </p:txBody>
      </p:sp>
    </p:spTree>
    <p:extLst>
      <p:ext uri="{BB962C8B-B14F-4D97-AF65-F5344CB8AC3E}">
        <p14:creationId xmlns:p14="http://schemas.microsoft.com/office/powerpoint/2010/main" val="195609596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E46DC-4689-2F08-0B16-E8A90E6193C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47D363C-D32C-ADEF-AE6C-231045CEBC56}"/>
              </a:ext>
            </a:extLst>
          </p:cNvPr>
          <p:cNvSpPr>
            <a:spLocks noChangeArrowheads="1"/>
          </p:cNvSpPr>
          <p:nvPr/>
        </p:nvSpPr>
        <p:spPr bwMode="auto">
          <a:xfrm>
            <a:off x="1081790" y="1069837"/>
            <a:ext cx="1002842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Composting</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Conversion of organic waste (food scraps, branches) into</a:t>
            </a:r>
            <a:r>
              <a:rPr lang="el-GR" sz="2000" dirty="0" err="1">
                <a:solidFill>
                  <a:srgbClr val="000000"/>
                </a:solidFill>
                <a:latin typeface="Open Sans" panose="020B0606030504020204" pitchFamily="34" charset="0"/>
              </a:rPr>
              <a:t>soil conditioner</a:t>
            </a:r>
            <a:r>
              <a:rPr lang="el-GR" sz="2000" dirty="0">
                <a:solidFill>
                  <a:srgbClr val="000000"/>
                </a:solidFill>
                <a:latin typeface="Open Sans" panose="020B0606030504020204" pitchFamily="34" charset="0"/>
              </a:rPr>
              <a:t>material.</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Organic waste constitutes ~40% of municipal waste in Greece.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Reduces methane emissions from landfills.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8325066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51B1-4449-C9CB-73CD-3265DF9224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AEBFC6-30FC-9B36-39AC-C01923338009}"/>
              </a:ext>
            </a:extLst>
          </p:cNvPr>
          <p:cNvSpPr>
            <a:spLocks noChangeArrowheads="1"/>
          </p:cNvSpPr>
          <p:nvPr/>
        </p:nvSpPr>
        <p:spPr bwMode="auto">
          <a:xfrm>
            <a:off x="1433701" y="1600199"/>
            <a:ext cx="9698636"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Practical Applications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Free or subsidized housing</a:t>
            </a:r>
            <a:r>
              <a:rPr kumimoji="0" lang="el-GR" altLang="el-GR" sz="2000" b="0" i="0" u="none" strike="noStrike" cap="none" normalizeH="0" baseline="0" dirty="0" err="1">
                <a:ln>
                  <a:noFill/>
                </a:ln>
                <a:solidFill>
                  <a:srgbClr val="000000"/>
                </a:solidFill>
                <a:effectLst/>
                <a:latin typeface="Open Sans" panose="020B0606030504020204" pitchFamily="34" charset="0"/>
              </a:rPr>
              <a:t>composters</a:t>
            </a:r>
            <a:r>
              <a:rPr kumimoji="0" lang="el-GR" altLang="el-GR" sz="2000" b="0" i="0" u="none" strike="noStrike" cap="none" normalizeH="0" baseline="0" dirty="0">
                <a:ln>
                  <a:noFill/>
                </a:ln>
                <a:solidFill>
                  <a:srgbClr val="000000"/>
                </a:solidFill>
                <a:effectLst/>
                <a:latin typeface="Open Sans" panose="020B0606030504020204" pitchFamily="34" charset="0"/>
              </a:rPr>
              <a:t>for households.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Community composting stations in parks or municipal facilities.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Separate collection</a:t>
            </a:r>
            <a:r>
              <a:rPr kumimoji="0" lang="el-GR" altLang="el-GR" sz="2000" b="0" i="0" u="none" strike="noStrike" cap="none" normalizeH="0" baseline="0" dirty="0" err="1">
                <a:ln>
                  <a:noFill/>
                </a:ln>
                <a:solidFill>
                  <a:srgbClr val="000000"/>
                </a:solidFill>
                <a:effectLst/>
                <a:latin typeface="Open Sans" panose="020B0606030504020204" pitchFamily="34" charset="0"/>
              </a:rPr>
              <a:t>biowaste</a:t>
            </a:r>
            <a:r>
              <a:rPr kumimoji="0" lang="el-GR" altLang="el-GR" sz="2000" b="0" i="0" u="none" strike="noStrike" cap="none" normalizeH="0" baseline="0" dirty="0">
                <a:ln>
                  <a:noFill/>
                </a:ln>
                <a:solidFill>
                  <a:srgbClr val="000000"/>
                </a:solidFill>
                <a:effectLst/>
                <a:latin typeface="Open Sans" panose="020B0606030504020204" pitchFamily="34" charset="0"/>
              </a:rPr>
              <a:t>with brown bins (ESDA).</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Athens</a:t>
            </a:r>
            <a:r>
              <a:rPr kumimoji="0" lang="el-GR" altLang="el-GR" sz="2000" b="0" i="0" u="none" strike="noStrike" cap="none" normalizeH="0" baseline="0" dirty="0">
                <a:ln>
                  <a:noFill/>
                </a:ln>
                <a:solidFill>
                  <a:srgbClr val="000000"/>
                </a:solidFill>
                <a:effectLst/>
                <a:latin typeface="Open Sans" panose="020B0606030504020204" pitchFamily="34" charset="0"/>
              </a:rPr>
              <a:t>: Distribution of household goods</a:t>
            </a:r>
            <a:r>
              <a:rPr kumimoji="0" lang="el-GR" altLang="el-GR" sz="2000" b="0" i="0" u="none" strike="noStrike" cap="none" normalizeH="0" baseline="0" dirty="0" err="1">
                <a:ln>
                  <a:noFill/>
                </a:ln>
                <a:solidFill>
                  <a:srgbClr val="000000"/>
                </a:solidFill>
                <a:effectLst/>
                <a:latin typeface="Open Sans" panose="020B0606030504020204" pitchFamily="34" charset="0"/>
              </a:rPr>
              <a:t>composters</a:t>
            </a:r>
            <a:r>
              <a:rPr kumimoji="0" lang="el-GR" altLang="el-GR" sz="2000" b="0" i="0" u="none" strike="noStrike" cap="none" normalizeH="0" baseline="0" dirty="0">
                <a:ln>
                  <a:noFill/>
                </a:ln>
                <a:solidFill>
                  <a:srgbClr val="000000"/>
                </a:solidFill>
                <a:effectLst/>
                <a:latin typeface="Open Sans" panose="020B0606030504020204" pitchFamily="34" charset="0"/>
              </a:rPr>
              <a:t>and community stations in neighborhoods.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Chania</a:t>
            </a:r>
            <a:r>
              <a:rPr kumimoji="0" lang="el-GR" altLang="el-GR" sz="2000" b="0" i="0" u="none" strike="noStrike" cap="none" normalizeH="0" baseline="0" dirty="0">
                <a:ln>
                  <a:noFill/>
                </a:ln>
                <a:solidFill>
                  <a:srgbClr val="000000"/>
                </a:solidFill>
                <a:effectLst/>
                <a:latin typeface="Open Sans" panose="020B0606030504020204" pitchFamily="34" charset="0"/>
              </a:rPr>
              <a:t>: Collection</a:t>
            </a:r>
            <a:r>
              <a:rPr kumimoji="0" lang="el-GR" altLang="el-GR" sz="2000" b="0" i="0" u="none" strike="noStrike" cap="none" normalizeH="0" baseline="0" dirty="0" err="1">
                <a:ln>
                  <a:noFill/>
                </a:ln>
                <a:solidFill>
                  <a:srgbClr val="000000"/>
                </a:solidFill>
                <a:effectLst/>
                <a:latin typeface="Open Sans" panose="020B0606030504020204" pitchFamily="34" charset="0"/>
              </a:rPr>
              <a:t>biowaste</a:t>
            </a:r>
            <a:r>
              <a:rPr kumimoji="0" lang="el-GR" altLang="el-GR" sz="2000" b="0" i="0" u="none" strike="noStrike" cap="none" normalizeH="0" baseline="0" dirty="0">
                <a:ln>
                  <a:noFill/>
                </a:ln>
                <a:solidFill>
                  <a:srgbClr val="000000"/>
                </a:solidFill>
                <a:effectLst/>
                <a:latin typeface="Open Sans" panose="020B0606030504020204" pitchFamily="34" charset="0"/>
              </a:rPr>
              <a:t>from restaurants and compost production for gardens.</a:t>
            </a:r>
          </a:p>
        </p:txBody>
      </p:sp>
    </p:spTree>
    <p:extLst>
      <p:ext uri="{BB962C8B-B14F-4D97-AF65-F5344CB8AC3E}">
        <p14:creationId xmlns:p14="http://schemas.microsoft.com/office/powerpoint/2010/main" val="185858592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1B073-E681-9953-E645-769D1531E6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EE5323F-4FA7-DE71-2CD2-71379AB961FB}"/>
              </a:ext>
            </a:extLst>
          </p:cNvPr>
          <p:cNvSpPr>
            <a:spLocks noChangeArrowheads="1"/>
          </p:cNvSpPr>
          <p:nvPr/>
        </p:nvSpPr>
        <p:spPr bwMode="auto">
          <a:xfrm>
            <a:off x="1229193" y="212284"/>
            <a:ext cx="10118361" cy="650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waste volume by 30–40%.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Production of quality compost for parks and agriculture.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environmental awareness.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Need for citizen education on proper composting.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Limited spaces for community composting.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Initial infrastructure costs.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Funding from Interreg and NSRF.</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Collaboration with agricultural cooperatives for the use of compost.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49000450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A7AB-0A43-3897-1180-DE28E6BAA77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4B9E6D-F0D7-68FA-376E-E356F7AD213E}"/>
              </a:ext>
            </a:extLst>
          </p:cNvPr>
          <p:cNvSpPr>
            <a:spLocks noChangeArrowheads="1"/>
          </p:cNvSpPr>
          <p:nvPr/>
        </p:nvSpPr>
        <p:spPr bwMode="auto">
          <a:xfrm>
            <a:off x="1229193" y="1135614"/>
            <a:ext cx="10118361"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Reuse</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Reusing products before they become waste, extending their lifespan.</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Reuse Centers for donation/exchange of items (furniture, clothing, appliances).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Repair workshops (bicycles, electronics, furniture).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Collaborations with businesses for reusable packaging.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86582951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2CB5-F253-BE1B-FE5F-115284A8622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490B05-2B7D-38EF-8DFB-0C69CD269DC2}"/>
              </a:ext>
            </a:extLst>
          </p:cNvPr>
          <p:cNvSpPr>
            <a:spLocks noChangeArrowheads="1"/>
          </p:cNvSpPr>
          <p:nvPr/>
        </p:nvSpPr>
        <p:spPr bwMode="auto">
          <a:xfrm>
            <a:off x="569626" y="1354412"/>
            <a:ext cx="9968459"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Thessaloniki</a:t>
            </a:r>
            <a:r>
              <a:rPr kumimoji="0" lang="el-GR" altLang="el-GR" sz="2000" b="0" i="0" u="none" strike="noStrike" cap="none" normalizeH="0" baseline="0" dirty="0">
                <a:ln>
                  <a:noFill/>
                </a:ln>
                <a:solidFill>
                  <a:srgbClr val="000000"/>
                </a:solidFill>
                <a:effectLst/>
                <a:latin typeface="Open Sans" panose="020B0606030504020204" pitchFamily="34" charset="0"/>
              </a:rPr>
              <a:t>: "Reuse Corners" for household items.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Kifissia</a:t>
            </a:r>
            <a:r>
              <a:rPr kumimoji="0" lang="el-GR" altLang="el-GR" sz="2000" b="0" i="0" u="none" strike="noStrike" cap="none" normalizeH="0" baseline="0" dirty="0">
                <a:ln>
                  <a:noFill/>
                </a:ln>
                <a:solidFill>
                  <a:srgbClr val="000000"/>
                </a:solidFill>
                <a:effectLst/>
                <a:latin typeface="Open Sans" panose="020B0606030504020204" pitchFamily="34" charset="0"/>
              </a:rPr>
              <a:t>: Furniture repair workshops, reduction of bulky waste.</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waste production and consumption of raw materials.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Support for small repair businesses.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Social support through free items to vulnerable groups.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54837484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F2664-CB88-0F11-4E80-B63146E0C3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7D57DE-B914-4BD5-AB25-C0B5CC645AF0}"/>
              </a:ext>
            </a:extLst>
          </p:cNvPr>
          <p:cNvSpPr>
            <a:spLocks noChangeArrowheads="1"/>
          </p:cNvSpPr>
          <p:nvPr/>
        </p:nvSpPr>
        <p:spPr bwMode="auto">
          <a:xfrm>
            <a:off x="587115" y="1257214"/>
            <a:ext cx="1101777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Low citizen participation due to lack of awareness.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Need for infrastructure and education.</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Information campaigns through schools and social media.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Funding from</a:t>
            </a:r>
            <a:r>
              <a:rPr kumimoji="0" lang="el-GR" altLang="el-GR" sz="2000" b="0" i="0" u="none" strike="noStrike" cap="none" normalizeH="0" baseline="0" dirty="0" err="1">
                <a:ln>
                  <a:noFill/>
                </a:ln>
                <a:solidFill>
                  <a:srgbClr val="000000"/>
                </a:solidFill>
                <a:effectLst/>
                <a:latin typeface="Open Sans" panose="020B0606030504020204" pitchFamily="34" charset="0"/>
              </a:rPr>
              <a:t>Horizon</a:t>
            </a:r>
            <a:r>
              <a:rPr kumimoji="0" lang="el-GR" altLang="el-GR" sz="2000" b="0" i="0" u="none" strike="noStrike" cap="none" normalizeH="0" baseline="0" dirty="0">
                <a:ln>
                  <a:noFill/>
                </a:ln>
                <a:solidFill>
                  <a:srgbClr val="000000"/>
                </a:solidFill>
                <a:effectLst/>
                <a:latin typeface="Open Sans" panose="020B0606030504020204" pitchFamily="34" charset="0"/>
              </a:rPr>
              <a:t>Europe for pilot projects.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7192476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34CE-B33B-838A-B300-EFDAA0743F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4FF0F0D-F17F-21A1-6F72-A0DC06F10CC2}"/>
              </a:ext>
            </a:extLst>
          </p:cNvPr>
          <p:cNvSpPr>
            <a:spLocks noChangeArrowheads="1"/>
          </p:cNvSpPr>
          <p:nvPr/>
        </p:nvSpPr>
        <p:spPr bwMode="auto">
          <a:xfrm>
            <a:off x="587115" y="1329931"/>
            <a:ext cx="11017770"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Green Markets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Supply of products/services with a low environmental footprint (e.g. ecological cleaning products, recycled materials).</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Sustainability criteria in procurement tenders (Directive 2014/24/EU).</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Preference for local products to reduce transportation emissions.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Staff training on environmental criteria.</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6256621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32DB-1E85-D666-D162-54C30C8508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A9F0A5-7BDA-A629-53D9-78DD98C1D862}"/>
              </a:ext>
            </a:extLst>
          </p:cNvPr>
          <p:cNvSpPr>
            <a:spLocks noChangeArrowheads="1"/>
          </p:cNvSpPr>
          <p:nvPr/>
        </p:nvSpPr>
        <p:spPr bwMode="auto">
          <a:xfrm>
            <a:off x="1593954" y="987391"/>
            <a:ext cx="10598046"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Piraeus</a:t>
            </a:r>
            <a:r>
              <a:rPr kumimoji="0" lang="el-GR" altLang="el-GR" sz="2000" b="0" i="0" u="none" strike="noStrike" cap="none" normalizeH="0" baseline="0" dirty="0">
                <a:ln>
                  <a:noFill/>
                </a:ln>
                <a:solidFill>
                  <a:srgbClr val="000000"/>
                </a:solidFill>
                <a:effectLst/>
                <a:latin typeface="Open Sans" panose="020B0606030504020204" pitchFamily="34" charset="0"/>
              </a:rPr>
              <a:t>: Green purchases for paper and cleaning products.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Rhodes</a:t>
            </a:r>
            <a:r>
              <a:rPr kumimoji="0" lang="el-GR" altLang="el-GR" sz="2000" b="0" i="0" u="none" strike="noStrike" cap="none" normalizeH="0" baseline="0" dirty="0">
                <a:ln>
                  <a:noFill/>
                </a:ln>
                <a:solidFill>
                  <a:srgbClr val="000000"/>
                </a:solidFill>
                <a:effectLst/>
                <a:latin typeface="Open Sans" panose="020B0606030504020204" pitchFamily="34" charset="0"/>
              </a:rPr>
              <a:t>: Use of recycled materials in municipal buildings.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Reducing the environmental footprint of municipal services.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Promotion of sustainable products and local businesses.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53425976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C3EA-A427-D834-FA65-391DF3CACF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74DB2B8-8558-E284-F453-B4A2D95A7747}"/>
              </a:ext>
            </a:extLst>
          </p:cNvPr>
          <p:cNvSpPr>
            <a:spLocks noChangeArrowheads="1"/>
          </p:cNvSpPr>
          <p:nvPr/>
        </p:nvSpPr>
        <p:spPr bwMode="auto">
          <a:xfrm>
            <a:off x="2353456" y="1759384"/>
            <a:ext cx="8709285"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Higher initial cost of green products.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Lack of know-how and need for harmonization with legislation.</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Support from the Ministry of Energy and Renewable Energy and Central Renewable Energy Resources for technical guidance.</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Funding from the National Strategic Reference Framework for Green Procurement.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6399903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6C5CC-DB21-CAC9-A06F-CB3294BC68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0305FA-38CA-1811-3A25-2BF4B12A8DAE}"/>
              </a:ext>
            </a:extLst>
          </p:cNvPr>
          <p:cNvSpPr>
            <a:spLocks noChangeArrowheads="1"/>
          </p:cNvSpPr>
          <p:nvPr/>
        </p:nvSpPr>
        <p:spPr bwMode="auto">
          <a:xfrm>
            <a:off x="1741357" y="1363034"/>
            <a:ext cx="8709285"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Waste Prevention</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Definition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Reducing waste production through changes in consumer habits and municipal practices.</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Practical Applications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Campaigns to reduce single-use plastics.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Zero waste programs (</a:t>
            </a:r>
            <a:r>
              <a:rPr lang="el-GR" sz="2000" dirty="0" err="1">
                <a:solidFill>
                  <a:srgbClr val="000000"/>
                </a:solidFill>
                <a:latin typeface="Open Sans" panose="020B0606030504020204" pitchFamily="34" charset="0"/>
              </a:rPr>
              <a:t>zero</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waste</a:t>
            </a:r>
            <a:r>
              <a:rPr lang="el-GR" sz="2000" dirty="0">
                <a:solidFill>
                  <a:srgbClr val="000000"/>
                </a:solidFill>
                <a:latin typeface="Open Sans" panose="020B0606030504020204" pitchFamily="34" charset="0"/>
              </a:rPr>
              <a:t>) at municipal events.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Incentives (e.g. reductions in municipal fees) for waste reduction.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729285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D8B4-0C03-C84B-7B85-F847D41B7D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9C0157-A927-1A81-DAC7-745D1CADB886}"/>
              </a:ext>
            </a:extLst>
          </p:cNvPr>
          <p:cNvSpPr txBox="1"/>
          <p:nvPr/>
        </p:nvSpPr>
        <p:spPr>
          <a:xfrm>
            <a:off x="776957" y="1665157"/>
            <a:ext cx="10638085" cy="465980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Identification and assessment of climate risks and vulnerability</a:t>
            </a:r>
            <a:r>
              <a:rPr lang="el-GR" sz="2000" dirty="0">
                <a:solidFill>
                  <a:srgbClr val="000000"/>
                </a:solidFill>
                <a:latin typeface="Open Sans" panose="020B0606030504020204" pitchFamily="34" charset="0"/>
              </a:rPr>
              <a:t>: Develop skills to identify local climate risks, such as floods, heat waves, forest fires and coastal erosion, which particularly affect Greek regions.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Learning vulnerability assessment methods, such as the use of risk indicators (e.g. population exposure to floods, estimate: 15% of residents in coastal areas, Ministry of Environment and Natural Resources 2023).</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Practical exercise: Mapping climate risks at a local level, e.g. identifying vulnerable areas in the Municipality of Chios due to sea level rise.</a:t>
            </a:r>
          </a:p>
        </p:txBody>
      </p:sp>
    </p:spTree>
    <p:extLst>
      <p:ext uri="{BB962C8B-B14F-4D97-AF65-F5344CB8AC3E}">
        <p14:creationId xmlns:p14="http://schemas.microsoft.com/office/powerpoint/2010/main" val="153602641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0FB5B-26BD-88A2-1437-6B9D1C1FFD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75CE06-4B5A-472D-AF2E-31ED23DE86ED}"/>
              </a:ext>
            </a:extLst>
          </p:cNvPr>
          <p:cNvSpPr>
            <a:spLocks noChangeArrowheads="1"/>
          </p:cNvSpPr>
          <p:nvPr/>
        </p:nvSpPr>
        <p:spPr bwMode="auto">
          <a:xfrm>
            <a:off x="832300" y="1404613"/>
            <a:ext cx="9758597"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Examples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Syros-Ermoupolis</a:t>
            </a:r>
            <a:r>
              <a:rPr kumimoji="0" lang="el-GR" altLang="el-GR" sz="2000" b="0" i="0" u="none" strike="noStrike" cap="none" normalizeH="0" baseline="0" dirty="0">
                <a:ln>
                  <a:noFill/>
                </a:ln>
                <a:solidFill>
                  <a:srgbClr val="000000"/>
                </a:solidFill>
                <a:effectLst/>
                <a:latin typeface="Open Sans" panose="020B0606030504020204" pitchFamily="34" charset="0"/>
              </a:rPr>
              <a:t>: Program «</a:t>
            </a:r>
            <a:r>
              <a:rPr kumimoji="0" lang="el-GR" altLang="el-GR" sz="2000" b="0" i="0" u="none" strike="noStrike" cap="none" normalizeH="0" baseline="0" dirty="0" err="1">
                <a:ln>
                  <a:noFill/>
                </a:ln>
                <a:solidFill>
                  <a:srgbClr val="000000"/>
                </a:solidFill>
                <a:effectLst/>
                <a:latin typeface="Open Sans" panose="020B0606030504020204" pitchFamily="34" charset="0"/>
              </a:rPr>
              <a:t>Zero</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Waste</a:t>
            </a:r>
            <a:r>
              <a:rPr kumimoji="0" lang="el-GR" altLang="el-GR" sz="2000" b="0" i="0" u="none" strike="noStrike" cap="none" normalizeH="0" baseline="0" dirty="0">
                <a:ln>
                  <a:noFill/>
                </a:ln>
                <a:solidFill>
                  <a:srgbClr val="000000"/>
                </a:solidFill>
                <a:effectLst/>
                <a:latin typeface="Open Sans" panose="020B0606030504020204" pitchFamily="34" charset="0"/>
              </a:rPr>
              <a:t>» with reusable materials at festivals.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Municipality of Agios Dimitrios</a:t>
            </a:r>
            <a:r>
              <a:rPr kumimoji="0" lang="el-GR" altLang="el-GR" sz="2000" b="0" i="0" u="none" strike="noStrike" cap="none" normalizeH="0" baseline="0" dirty="0">
                <a:ln>
                  <a:noFill/>
                </a:ln>
                <a:solidFill>
                  <a:srgbClr val="000000"/>
                </a:solidFill>
                <a:effectLst/>
                <a:latin typeface="Open Sans" panose="020B0606030504020204" pitchFamily="34" charset="0"/>
              </a:rPr>
              <a:t>: Fee discounts for recycling and composting.</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waste management costs.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environmental awareness.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Contribution to national/European goals.</a:t>
            </a:r>
          </a:p>
        </p:txBody>
      </p:sp>
    </p:spTree>
    <p:extLst>
      <p:ext uri="{BB962C8B-B14F-4D97-AF65-F5344CB8AC3E}">
        <p14:creationId xmlns:p14="http://schemas.microsoft.com/office/powerpoint/2010/main" val="323681280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9EDA-DACD-7636-6191-14763C59440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01D3B52-D14D-E289-24D4-C213CCBFEBE8}"/>
              </a:ext>
            </a:extLst>
          </p:cNvPr>
          <p:cNvSpPr>
            <a:spLocks noChangeArrowheads="1"/>
          </p:cNvSpPr>
          <p:nvPr/>
        </p:nvSpPr>
        <p:spPr bwMode="auto">
          <a:xfrm>
            <a:off x="1813810" y="1597278"/>
            <a:ext cx="9473784"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Need for a long-term change in mentality.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Limited participation without incentives.</a:t>
            </a:r>
          </a:p>
          <a:p>
            <a:pPr marL="0" marR="0" lvl="0" indent="0" algn="ctr" defTabSz="914400" rtl="0" eaLnBrk="0" fontAlgn="base" latinLnBrk="0" hangingPunct="0">
              <a:lnSpc>
                <a:spcPct val="150000"/>
              </a:lnSpc>
              <a:spcBef>
                <a:spcPct val="0"/>
              </a:spcBef>
              <a:spcAft>
                <a:spcPct val="0"/>
              </a:spcAft>
              <a:buClrTx/>
              <a:buSzTx/>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incentives through municipal policies.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Collaboration with NGOs and schools to raise awareness.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311239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CC4E-9265-73D1-5D78-2F3F63C693B1}"/>
            </a:ext>
          </a:extLst>
        </p:cNvPr>
        <p:cNvGrpSpPr/>
        <p:nvPr/>
      </p:nvGrpSpPr>
      <p:grpSpPr>
        <a:xfrm>
          <a:off x="0" y="0"/>
          <a:ext cx="0" cy="0"/>
          <a:chOff x="0" y="0"/>
          <a:chExt cx="0" cy="0"/>
        </a:xfrm>
      </p:grpSpPr>
      <p:pic>
        <p:nvPicPr>
          <p:cNvPr id="4" name="Εικόνα 3" descr="Εικόνα που περιέχει κείμενο, στιγμιότυπο οθόνης, διάγραμμα, γραμματοσειρά  Το περιεχόμενο που δημιουργείται από τεχνολογία AI ενδέχεται να είναι εσφαλμένο.">
            <a:extLst>
              <a:ext uri="{FF2B5EF4-FFF2-40B4-BE49-F238E27FC236}">
                <a16:creationId xmlns:a16="http://schemas.microsoft.com/office/drawing/2014/main" id="{672F798D-28CF-D788-0314-7B0CA62087C6}"/>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 y="1457795"/>
            <a:ext cx="7200000" cy="5400205"/>
          </a:xfrm>
          <a:prstGeom prst="rect">
            <a:avLst/>
          </a:prstGeom>
        </p:spPr>
      </p:pic>
      <p:sp>
        <p:nvSpPr>
          <p:cNvPr id="6" name="TextBox 5">
            <a:extLst>
              <a:ext uri="{FF2B5EF4-FFF2-40B4-BE49-F238E27FC236}">
                <a16:creationId xmlns:a16="http://schemas.microsoft.com/office/drawing/2014/main" id="{2F048ADD-3CC7-9EBD-A156-193F6F5C9EED}"/>
              </a:ext>
            </a:extLst>
          </p:cNvPr>
          <p:cNvSpPr txBox="1"/>
          <p:nvPr/>
        </p:nvSpPr>
        <p:spPr>
          <a:xfrm>
            <a:off x="8530702" y="2714926"/>
            <a:ext cx="2853128" cy="1428148"/>
          </a:xfrm>
          <a:prstGeom prst="rect">
            <a:avLst/>
          </a:prstGeom>
          <a:noFill/>
        </p:spPr>
        <p:txBody>
          <a:bodyPr wrap="square">
            <a:spAutoFit/>
          </a:bodyPr>
          <a:lstStyle/>
          <a:p>
            <a:pPr algn="ctr" rtl="0">
              <a:lnSpc>
                <a:spcPct val="150000"/>
              </a:lnSpc>
            </a:pPr>
            <a:r>
              <a:rPr lang="el-GR" sz="2000" dirty="0">
                <a:solidFill>
                  <a:srgbClr val="000000"/>
                </a:solidFill>
                <a:latin typeface="Open Sans" panose="020B0606030504020204" pitchFamily="34" charset="0"/>
              </a:rPr>
              <a:t>Chart: Distribution of Municipal Waste in Greece (2022)</a:t>
            </a:r>
          </a:p>
        </p:txBody>
      </p:sp>
    </p:spTree>
    <p:extLst>
      <p:ext uri="{BB962C8B-B14F-4D97-AF65-F5344CB8AC3E}">
        <p14:creationId xmlns:p14="http://schemas.microsoft.com/office/powerpoint/2010/main" val="251906811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9574-DE65-1237-4F36-2E648618B2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C7FF33-4C45-E254-5D8A-26F85C31B23A}"/>
              </a:ext>
            </a:extLst>
          </p:cNvPr>
          <p:cNvSpPr txBox="1"/>
          <p:nvPr/>
        </p:nvSpPr>
        <p:spPr>
          <a:xfrm>
            <a:off x="569626" y="1711187"/>
            <a:ext cx="11362544" cy="3736472"/>
          </a:xfrm>
          <a:prstGeom prst="rect">
            <a:avLst/>
          </a:prstGeom>
          <a:noFill/>
        </p:spPr>
        <p:txBody>
          <a:bodyPr wrap="square">
            <a:spAutoFit/>
          </a:bodyPr>
          <a:lstStyle/>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Electronic and Hazardous Waste Management</a:t>
            </a:r>
          </a:p>
          <a:p>
            <a:pPr marL="285750" indent="-285750"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Meaning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Electronic Waste (WEEE)</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contain valuable materials (copper, gold, rare earths) and toxic substances (lead, mercury).</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Production: ~200,000 tons per year in Greece (EEAA, 2022).</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Recycling rate: 40%, against a target of 65% by 2030.</a:t>
            </a:r>
          </a:p>
        </p:txBody>
      </p:sp>
    </p:spTree>
    <p:extLst>
      <p:ext uri="{BB962C8B-B14F-4D97-AF65-F5344CB8AC3E}">
        <p14:creationId xmlns:p14="http://schemas.microsoft.com/office/powerpoint/2010/main" val="181054442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81282-BDC4-301E-7C09-E79E386B16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CD498A-AB01-08A3-FCFF-8461BE1D4E7E}"/>
              </a:ext>
            </a:extLst>
          </p:cNvPr>
          <p:cNvSpPr txBox="1"/>
          <p:nvPr/>
        </p:nvSpPr>
        <p:spPr>
          <a:xfrm>
            <a:off x="132771" y="1520106"/>
            <a:ext cx="11362544" cy="4659802"/>
          </a:xfrm>
          <a:prstGeom prst="rect">
            <a:avLst/>
          </a:prstGeom>
          <a:noFill/>
        </p:spPr>
        <p:txBody>
          <a:bodyPr wrap="square">
            <a:spAutoFit/>
          </a:bodyPr>
          <a:lstStyle/>
          <a:p>
            <a:pPr marL="285750"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Electronic and Hazardous Waste Management</a:t>
            </a:r>
          </a:p>
          <a:p>
            <a:pPr marL="742950" lvl="1" indent="-285750"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Hazardous Waste</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Batteries, chemicals, and expired medicines threaten the environment and health if not managed properly.</a:t>
            </a:r>
          </a:p>
          <a:p>
            <a:pPr marL="1200150" lvl="2"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Sub</a:t>
            </a:r>
            <a:r>
              <a:rPr lang="el-GR" sz="2000" dirty="0">
                <a:solidFill>
                  <a:srgbClr val="000000"/>
                </a:solidFill>
                <a:latin typeface="Open Sans" panose="020B0606030504020204" pitchFamily="34" charset="0"/>
              </a:rPr>
              <a:t>-managed due to lack of infrastructure.</a:t>
            </a:r>
          </a:p>
          <a:p>
            <a:pPr marL="1200150" lvl="2"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Frame</a:t>
            </a:r>
            <a:r>
              <a:rPr lang="el-GR" sz="2000" dirty="0">
                <a:solidFill>
                  <a:srgbClr val="000000"/>
                </a:solidFill>
                <a:latin typeface="Open Sans" panose="020B0606030504020204" pitchFamily="34" charset="0"/>
              </a:rPr>
              <a:t>:</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Directive 2012/19/EU on WEEE, REACH Regulation on hazardous materials.</a:t>
            </a:r>
          </a:p>
          <a:p>
            <a:pPr marL="1200150" lvl="2"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2020-2030 NRW: Strengthening recycling and safe disposal.</a:t>
            </a:r>
          </a:p>
        </p:txBody>
      </p:sp>
    </p:spTree>
    <p:extLst>
      <p:ext uri="{BB962C8B-B14F-4D97-AF65-F5344CB8AC3E}">
        <p14:creationId xmlns:p14="http://schemas.microsoft.com/office/powerpoint/2010/main" val="1448738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BEBB-EBBD-A7F3-772D-2501EB76FA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BD7214-F8CB-CF69-E540-10576D0604BB}"/>
              </a:ext>
            </a:extLst>
          </p:cNvPr>
          <p:cNvSpPr txBox="1"/>
          <p:nvPr/>
        </p:nvSpPr>
        <p:spPr>
          <a:xfrm>
            <a:off x="829456" y="2385431"/>
            <a:ext cx="11362544" cy="1889813"/>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Challenges</a:t>
            </a:r>
            <a:r>
              <a:rPr lang="el-GR" sz="2000" dirty="0">
                <a:solidFill>
                  <a:srgbClr val="000000"/>
                </a:solidFill>
                <a:latin typeface="Open Sans" panose="020B0606030504020204" pitchFamily="34" charset="0"/>
              </a:rPr>
              <a:t>: Insufficient collection points and specialized facilities.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Low awareness among citizens about proper disposal.</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High transportation and processing costs.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Complex legislative framework.</a:t>
            </a:r>
          </a:p>
        </p:txBody>
      </p:sp>
    </p:spTree>
    <p:extLst>
      <p:ext uri="{BB962C8B-B14F-4D97-AF65-F5344CB8AC3E}">
        <p14:creationId xmlns:p14="http://schemas.microsoft.com/office/powerpoint/2010/main" val="140296737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01A8-7564-13C0-0889-DC55ADB3B8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2FC435-4A05-9E53-2EF9-00A9426CF533}"/>
              </a:ext>
            </a:extLst>
          </p:cNvPr>
          <p:cNvSpPr txBox="1"/>
          <p:nvPr/>
        </p:nvSpPr>
        <p:spPr>
          <a:xfrm>
            <a:off x="829456" y="2385431"/>
            <a:ext cx="11362544" cy="281314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Actions and Technologies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Special WEEE Collection Points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Fixed or mobile points ("Recycling Corners") for electrical appliances.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 with systems (Appliance Recycling S.A.,</a:t>
            </a:r>
            <a:r>
              <a:rPr lang="el-GR" sz="2000" dirty="0" err="1">
                <a:solidFill>
                  <a:srgbClr val="000000"/>
                </a:solidFill>
                <a:latin typeface="Open Sans" panose="020B0606030504020204" pitchFamily="34" charset="0"/>
              </a:rPr>
              <a:t>Photocycling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Hazardous Waste Collection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Bins for batteries, medicines, chemicals in municipal buildings/pharmacies.</a:t>
            </a:r>
          </a:p>
        </p:txBody>
      </p:sp>
    </p:spTree>
    <p:extLst>
      <p:ext uri="{BB962C8B-B14F-4D97-AF65-F5344CB8AC3E}">
        <p14:creationId xmlns:p14="http://schemas.microsoft.com/office/powerpoint/2010/main" val="24094587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287D-5A87-C38E-6704-BA4ABA5B8A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73D8BB-48DE-3BB3-EACD-76EC475745E2}"/>
              </a:ext>
            </a:extLst>
          </p:cNvPr>
          <p:cNvSpPr>
            <a:spLocks noChangeArrowheads="1"/>
          </p:cNvSpPr>
          <p:nvPr/>
        </p:nvSpPr>
        <p:spPr bwMode="auto">
          <a:xfrm>
            <a:off x="1648918" y="1708434"/>
            <a:ext cx="9638675"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Awareness Campaigns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Information through schools, events, social media.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Digital Tools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Applications to inform citizens about collection points/days.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Collaborations with Businesses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Material recovery and safe disposal of hazardous substances.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7886820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C8B2C-6D03-512B-7390-7294085050F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155C40-CC0B-2188-4AEE-021B1A07BDB2}"/>
              </a:ext>
            </a:extLst>
          </p:cNvPr>
          <p:cNvSpPr>
            <a:spLocks noChangeArrowheads="1"/>
          </p:cNvSpPr>
          <p:nvPr/>
        </p:nvSpPr>
        <p:spPr bwMode="auto">
          <a:xfrm>
            <a:off x="1648918" y="2170098"/>
            <a:ext cx="963867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Application Examples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Municipality of Athens</a:t>
            </a:r>
            <a:r>
              <a:rPr lang="el-GR" sz="2000" dirty="0">
                <a:solidFill>
                  <a:srgbClr val="000000"/>
                </a:solidFill>
                <a:latin typeface="Open Sans" panose="020B0606030504020204" pitchFamily="34" charset="0"/>
              </a:rPr>
              <a:t>: Bins for batteries/devices, recycling 10 tons of WEEE annually.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Municipality of Thessaloniki</a:t>
            </a:r>
            <a:r>
              <a:rPr lang="el-GR" sz="2000" dirty="0">
                <a:solidFill>
                  <a:srgbClr val="000000"/>
                </a:solidFill>
                <a:latin typeface="Open Sans" panose="020B0606030504020204" pitchFamily="34" charset="0"/>
              </a:rPr>
              <a:t>: Mobile WEEE collection units and hazardous waste collection days.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Municipality of Rhodes</a:t>
            </a:r>
            <a:r>
              <a:rPr lang="el-GR" sz="2000" dirty="0">
                <a:solidFill>
                  <a:srgbClr val="000000"/>
                </a:solidFill>
                <a:latin typeface="Open Sans" panose="020B0606030504020204" pitchFamily="34" charset="0"/>
              </a:rPr>
              <a:t>: Pilot program for WEEE in tourist areas.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Municipality of Chalandri</a:t>
            </a:r>
            <a:r>
              <a:rPr lang="el-GR" sz="2000" dirty="0">
                <a:solidFill>
                  <a:srgbClr val="000000"/>
                </a:solidFill>
                <a:latin typeface="Open Sans" panose="020B0606030504020204" pitchFamily="34" charset="0"/>
              </a:rPr>
              <a:t>: "Recycling Corner" and student education.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2410656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C927-EED9-1E32-1AF8-91E4D3E179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A9A966-48E7-8861-4F97-9B0B44DEE0FB}"/>
              </a:ext>
            </a:extLst>
          </p:cNvPr>
          <p:cNvSpPr>
            <a:spLocks noChangeArrowheads="1"/>
          </p:cNvSpPr>
          <p:nvPr/>
        </p:nvSpPr>
        <p:spPr bwMode="auto">
          <a:xfrm>
            <a:off x="1648918" y="1477602"/>
            <a:ext cx="9638675"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Benefits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Environmental</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Reduction of soil/water pollution from toxic substances.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Saving 80% of raw materials through WEEE recycling.</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Finance</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Savings from material recovery and reduction of landfill disposal.</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Creation of jobs in recycling units.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Social</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Public health protection.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environmental awareness.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57360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D1895-CE27-DD05-2E28-05E9A1D6ED4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F941A81-28FE-CE72-C561-FEBDC7BC2F50}"/>
              </a:ext>
            </a:extLst>
          </p:cNvPr>
          <p:cNvSpPr txBox="1"/>
          <p:nvPr/>
        </p:nvSpPr>
        <p:spPr>
          <a:xfrm>
            <a:off x="707510" y="1817556"/>
            <a:ext cx="10776980" cy="465980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Contribution to the design of local adaptation and resilience strategies</a:t>
            </a:r>
            <a:r>
              <a:rPr lang="el-GR" sz="2000" dirty="0">
                <a:solidFill>
                  <a:srgbClr val="000000"/>
                </a:solidFill>
                <a:latin typeface="Open Sans" panose="020B0606030504020204" pitchFamily="34" charset="0"/>
              </a:rPr>
              <a:t>: Training in the design of adaptation measures, such as the creation of green corridors, the strengthening of flood protection infrastructure or the installation of early warning systems.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resilience through mitigation measures, such as promoting renewable energy sources (e.g. photovoltaics in municipal buildings) and reducing energy consumption.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The Municipality of Heraklion, Crete, implements the program</a:t>
            </a:r>
            <a:r>
              <a:rPr lang="el-GR" sz="2000" b="1" dirty="0">
                <a:solidFill>
                  <a:srgbClr val="000000"/>
                </a:solidFill>
                <a:latin typeface="Open Sans" panose="020B0606030504020204" pitchFamily="34" charset="0"/>
              </a:rPr>
              <a:t>LIFE</a:t>
            </a:r>
            <a:r>
              <a:rPr lang="el-GR" sz="2000" b="1" dirty="0" err="1">
                <a:solidFill>
                  <a:srgbClr val="000000"/>
                </a:solidFill>
                <a:latin typeface="Open Sans" panose="020B0606030504020204" pitchFamily="34" charset="0"/>
              </a:rPr>
              <a:t>Green</a:t>
            </a:r>
            <a:r>
              <a:rPr lang="el-GR" sz="2000" dirty="0">
                <a:solidFill>
                  <a:srgbClr val="000000"/>
                </a:solidFill>
                <a:latin typeface="Open Sans" panose="020B0606030504020204" pitchFamily="34" charset="0"/>
              </a:rPr>
              <a:t>, which includes planting 10,000 trees to reduce urban temperatures by 1.5°C.</a:t>
            </a:r>
          </a:p>
        </p:txBody>
      </p:sp>
    </p:spTree>
    <p:extLst>
      <p:ext uri="{BB962C8B-B14F-4D97-AF65-F5344CB8AC3E}">
        <p14:creationId xmlns:p14="http://schemas.microsoft.com/office/powerpoint/2010/main" val="280813606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518E4-9605-1692-77D2-B59183607C0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75FDE3-0253-07EB-A74C-36082F901EE2}"/>
              </a:ext>
            </a:extLst>
          </p:cNvPr>
          <p:cNvSpPr>
            <a:spLocks noChangeArrowheads="1"/>
          </p:cNvSpPr>
          <p:nvPr/>
        </p:nvSpPr>
        <p:spPr bwMode="auto">
          <a:xfrm>
            <a:off x="1783830" y="1170538"/>
            <a:ext cx="8964118"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Challenges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Lack of infrastructure in small municipalities.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Low citizen participation due to lack of access/information.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High processing costs.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Solutions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Funding from NSRF, LIFE, Interreg.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Collaboration with approved collective systems.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Education through schools and NGOs.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2362271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7CE3-CB1A-6B81-0FB2-3E4F14C14C7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A23EC14-34A2-E487-A000-F1E7D35F07FE}"/>
              </a:ext>
            </a:extLst>
          </p:cNvPr>
          <p:cNvSpPr>
            <a:spLocks noChangeArrowheads="1"/>
          </p:cNvSpPr>
          <p:nvPr/>
        </p:nvSpPr>
        <p:spPr bwMode="auto">
          <a:xfrm>
            <a:off x="9264100" y="2022428"/>
            <a:ext cx="2338465"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pPr>
            <a:r>
              <a:rPr lang="el-GR" sz="2000" dirty="0">
                <a:solidFill>
                  <a:srgbClr val="000000"/>
                </a:solidFill>
                <a:latin typeface="Open Sans" panose="020B0606030504020204" pitchFamily="34" charset="0"/>
              </a:rPr>
              <a:t>Chart: WEEE Recycling Rates in Municipalities (2022):</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i="0" u="none" strike="noStrike" cap="none" normalizeH="0" baseline="0" dirty="0">
              <a:ln>
                <a:noFill/>
              </a:ln>
              <a:solidFill>
                <a:srgbClr val="000000"/>
              </a:solidFill>
              <a:effectLst/>
              <a:latin typeface="Open Sans" panose="020B0606030504020204" pitchFamily="34" charset="0"/>
            </a:endParaRPr>
          </a:p>
        </p:txBody>
      </p:sp>
      <p:pic>
        <p:nvPicPr>
          <p:cNvPr id="4" name="Εικόνα 3" descr="Εικόνα που περιέχει κείμενο, στιγμιότυπο οθόνης, πολυχρωμία, διάγραμμα  Το περιεχόμενο που δημιουργείται από τεχνολογία AI ενδέχεται να είναι εσφαλμένο.">
            <a:extLst>
              <a:ext uri="{FF2B5EF4-FFF2-40B4-BE49-F238E27FC236}">
                <a16:creationId xmlns:a16="http://schemas.microsoft.com/office/drawing/2014/main" id="{2FC97D16-507F-1AD3-F375-F0ED186FDC24}"/>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0" y="1458000"/>
            <a:ext cx="7200000" cy="5400000"/>
          </a:xfrm>
          <a:prstGeom prst="rect">
            <a:avLst/>
          </a:prstGeom>
        </p:spPr>
      </p:pic>
    </p:spTree>
    <p:extLst>
      <p:ext uri="{BB962C8B-B14F-4D97-AF65-F5344CB8AC3E}">
        <p14:creationId xmlns:p14="http://schemas.microsoft.com/office/powerpoint/2010/main" val="139764103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3DDA-48B1-8ECF-365F-173D04D401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9A44324-66CB-C12C-05F0-89192EE6D40E}"/>
              </a:ext>
            </a:extLst>
          </p:cNvPr>
          <p:cNvSpPr txBox="1"/>
          <p:nvPr/>
        </p:nvSpPr>
        <p:spPr>
          <a:xfrm>
            <a:off x="894413" y="1364545"/>
            <a:ext cx="10403173" cy="4659802"/>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Connection to the Circular Economy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Contribution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WEEE and hazardous waste management recovers valuable materials, reducing dependence on primary resources.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strengthens closed cycles of material use, a key element of the circular economy.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Integration into Designs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are included in Sustainable Energy and Climate Action Plans (SDAEK).</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Supported by programs such as Interreg NEXT</a:t>
            </a:r>
            <a:r>
              <a:rPr lang="el-GR" sz="2000" dirty="0" err="1">
                <a:solidFill>
                  <a:srgbClr val="000000"/>
                </a:solidFill>
                <a:latin typeface="Open Sans" panose="020B0606030504020204" pitchFamily="34" charset="0"/>
              </a:rPr>
              <a:t>Black</a:t>
            </a:r>
            <a:r>
              <a:rPr lang="el-GR" sz="2000" dirty="0">
                <a:solidFill>
                  <a:srgbClr val="000000"/>
                </a:solidFill>
                <a:latin typeface="Open Sans" panose="020B0606030504020204" pitchFamily="34" charset="0"/>
              </a:rPr>
              <a:t>Sea</a:t>
            </a:r>
            <a:r>
              <a:rPr lang="el-GR" sz="2000" dirty="0" err="1">
                <a:solidFill>
                  <a:srgbClr val="000000"/>
                </a:solidFill>
                <a:latin typeface="Open Sans" panose="020B0606030504020204" pitchFamily="34" charset="0"/>
              </a:rPr>
              <a:t>Basin</a:t>
            </a:r>
            <a:r>
              <a:rPr lang="el-GR" sz="2000" dirty="0">
                <a:solidFill>
                  <a:srgbClr val="000000"/>
                </a:solidFill>
                <a:latin typeface="Open Sans" panose="020B0606030504020204" pitchFamily="34" charset="0"/>
              </a:rPr>
              <a:t>, especially in coastal areas.</a:t>
            </a:r>
          </a:p>
        </p:txBody>
      </p:sp>
    </p:spTree>
    <p:extLst>
      <p:ext uri="{BB962C8B-B14F-4D97-AF65-F5344CB8AC3E}">
        <p14:creationId xmlns:p14="http://schemas.microsoft.com/office/powerpoint/2010/main" val="268464103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BFB37-8F8F-8D84-5124-148B3BE77CF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5CFD318-C499-027F-6034-3AA279762DB1}"/>
              </a:ext>
            </a:extLst>
          </p:cNvPr>
          <p:cNvSpPr txBox="1"/>
          <p:nvPr/>
        </p:nvSpPr>
        <p:spPr>
          <a:xfrm>
            <a:off x="894413" y="2572859"/>
            <a:ext cx="10403173" cy="1889813"/>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Connection to the Circular Economy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Financing</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NSRF, LIFE, Recovery Fund for infrastructure and awareness.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Collaborations with collective systems (e.g. Appliance Recycling S.A.).</a:t>
            </a:r>
          </a:p>
        </p:txBody>
      </p:sp>
    </p:spTree>
    <p:extLst>
      <p:ext uri="{BB962C8B-B14F-4D97-AF65-F5344CB8AC3E}">
        <p14:creationId xmlns:p14="http://schemas.microsoft.com/office/powerpoint/2010/main" val="36322808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35B74-62DF-3D6E-A94B-805389C6546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34BD0DB-F68F-1C8F-8971-991E4177DC2C}"/>
              </a:ext>
            </a:extLst>
          </p:cNvPr>
          <p:cNvSpPr txBox="1"/>
          <p:nvPr/>
        </p:nvSpPr>
        <p:spPr>
          <a:xfrm>
            <a:off x="894413" y="637434"/>
            <a:ext cx="10403173" cy="5583131"/>
          </a:xfrm>
          <a:prstGeom prst="rect">
            <a:avLst/>
          </a:prstGeom>
          <a:noFill/>
        </p:spPr>
        <p:txBody>
          <a:bodyPr wrap="square">
            <a:spAutoFit/>
          </a:bodyPr>
          <a:lstStyle/>
          <a:p>
            <a:pPr algn="ctr" rtl="0">
              <a:lnSpc>
                <a:spcPct val="150000"/>
              </a:lnSpc>
              <a:buNone/>
            </a:pPr>
            <a:r>
              <a:rPr lang="el-GR" sz="2000" b="1" dirty="0">
                <a:solidFill>
                  <a:srgbClr val="000000"/>
                </a:solidFill>
                <a:latin typeface="Open Sans" panose="020B0606030504020204" pitchFamily="34" charset="0"/>
              </a:rPr>
              <a:t>Conclusion</a:t>
            </a:r>
          </a:p>
          <a:p>
            <a:pPr algn="ctr" rtl="0">
              <a:lnSpc>
                <a:spcPct val="150000"/>
              </a:lnSpc>
              <a:buNone/>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Role of Municipalities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Central pillars for implementing a circular economy through waste management.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influence consumer habits and promote sustainable practices.</a:t>
            </a:r>
          </a:p>
          <a:p>
            <a:pPr marL="742950" lvl="1" indent="-285750" algn="ctr" rtl="0">
              <a:lnSpc>
                <a:spcPct val="150000"/>
              </a:lnSpc>
              <a:buFont typeface="Arial" panose="020B0604020202020204" pitchFamily="34" charset="0"/>
              <a:buChar char="•"/>
            </a:pPr>
            <a:endParaRPr lang="el-GR" sz="2000"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Initiatives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Recycling, composting, reuse, green shopping, waste prevention.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Special management of WEEE and hazardous waste for material recovery and health protection.</a:t>
            </a:r>
          </a:p>
        </p:txBody>
      </p:sp>
    </p:spTree>
    <p:extLst>
      <p:ext uri="{BB962C8B-B14F-4D97-AF65-F5344CB8AC3E}">
        <p14:creationId xmlns:p14="http://schemas.microsoft.com/office/powerpoint/2010/main" val="22349155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EC5B8-3FAC-AFEA-C689-3D1F3042C86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A2AC54A-2D2D-1436-BB77-1B9669BC3C49}"/>
              </a:ext>
            </a:extLst>
          </p:cNvPr>
          <p:cNvSpPr>
            <a:spLocks noChangeArrowheads="1"/>
          </p:cNvSpPr>
          <p:nvPr/>
        </p:nvSpPr>
        <p:spPr bwMode="auto">
          <a:xfrm>
            <a:off x="854439" y="1171818"/>
            <a:ext cx="11197652"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Benefits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Environmental</a:t>
            </a:r>
            <a:r>
              <a:rPr kumimoji="0" lang="el-GR" altLang="el-GR" sz="2000" b="0" i="0" u="none" strike="noStrike" cap="none" normalizeH="0" baseline="0" dirty="0">
                <a:ln>
                  <a:noFill/>
                </a:ln>
                <a:solidFill>
                  <a:srgbClr val="000000"/>
                </a:solidFill>
                <a:effectLst/>
                <a:latin typeface="Open Sans" panose="020B0606030504020204" pitchFamily="34" charset="0"/>
              </a:rPr>
              <a:t>: Reduction of waste, emissions and pollution.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Finance</a:t>
            </a:r>
            <a:r>
              <a:rPr kumimoji="0" lang="el-GR" altLang="el-GR" sz="2000" b="0" i="0" u="none" strike="noStrike" cap="none" normalizeH="0" baseline="0" dirty="0">
                <a:ln>
                  <a:noFill/>
                </a:ln>
                <a:solidFill>
                  <a:srgbClr val="000000"/>
                </a:solidFill>
                <a:effectLst/>
                <a:latin typeface="Open Sans" panose="020B0606030504020204" pitchFamily="34" charset="0"/>
              </a:rPr>
              <a:t>: Saving resources, creating jobs.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Social</a:t>
            </a:r>
            <a:r>
              <a:rPr kumimoji="0" lang="el-GR" altLang="el-GR" sz="2000" b="0" i="0" u="none" strike="noStrike" cap="none" normalizeH="0" baseline="0" dirty="0">
                <a:ln>
                  <a:noFill/>
                </a:ln>
                <a:solidFill>
                  <a:srgbClr val="000000"/>
                </a:solidFill>
                <a:effectLst/>
                <a:latin typeface="Open Sans" panose="020B0606030504020204" pitchFamily="34" charset="0"/>
              </a:rPr>
              <a:t>: Enhancing awareness and quality of life.</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Prospects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Utilization of financial tools (NSRF, LIFE, Interreg).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Collaboration with citizens, businesses, NGOs for integrated solutions.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Municipalities can be models of sustainable development, contributing to the goals of the Green Deal and the ECHR.</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33030289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9511E-655A-F92F-129F-D4AFABC16C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541773-1D71-A60C-CC07-C29BA083D098}"/>
              </a:ext>
            </a:extLst>
          </p:cNvPr>
          <p:cNvSpPr txBox="1"/>
          <p:nvPr/>
        </p:nvSpPr>
        <p:spPr>
          <a:xfrm>
            <a:off x="215483" y="1099099"/>
            <a:ext cx="11761033" cy="4659802"/>
          </a:xfrm>
          <a:prstGeom prst="rect">
            <a:avLst/>
          </a:prstGeom>
          <a:noFill/>
        </p:spPr>
        <p:txBody>
          <a:bodyPr wrap="square">
            <a:spAutoFit/>
          </a:bodyPr>
          <a:lstStyle/>
          <a:p>
            <a:pPr algn="ctr" rtl="0">
              <a:lnSpc>
                <a:spcPct val="150000"/>
              </a:lnSpc>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Summary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Central Role of Local Government</a:t>
            </a:r>
            <a:r>
              <a:rPr lang="el-GR" sz="2000" dirty="0">
                <a:solidFill>
                  <a:srgbClr val="000000"/>
                </a:solidFill>
                <a:latin typeface="Open Sans" panose="020B0606030504020204" pitchFamily="34" charset="0"/>
              </a:rPr>
              <a:t>: Local Government Organizations (LGOs) are on the front lines of the battle against climate change, addressing its impacts and implementing solutions with multiple benefits.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As the closest institutions to citizens, municipalities manage local resources, infrastructure and services, making them ideal for promoting sustainable practices.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module highlighted the importance of local authorities as catalysts for achieving national and European climate goals, such as the Green Deal and climate neutrality by 2050.</a:t>
            </a:r>
          </a:p>
        </p:txBody>
      </p:sp>
    </p:spTree>
    <p:extLst>
      <p:ext uri="{BB962C8B-B14F-4D97-AF65-F5344CB8AC3E}">
        <p14:creationId xmlns:p14="http://schemas.microsoft.com/office/powerpoint/2010/main" val="222572680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75116-AA7C-6644-3599-DAFB2D2803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FEACE2-6392-D3DA-4382-76F6A74B4B6A}"/>
              </a:ext>
            </a:extLst>
          </p:cNvPr>
          <p:cNvSpPr txBox="1"/>
          <p:nvPr/>
        </p:nvSpPr>
        <p:spPr>
          <a:xfrm>
            <a:off x="1557995" y="868266"/>
            <a:ext cx="9076010" cy="5121467"/>
          </a:xfrm>
          <a:prstGeom prst="rect">
            <a:avLst/>
          </a:prstGeom>
          <a:noFill/>
        </p:spPr>
        <p:txBody>
          <a:bodyPr wrap="square">
            <a:spAutoFit/>
          </a:bodyPr>
          <a:lstStyle/>
          <a:p>
            <a:pPr algn="ctr" rtl="0">
              <a:lnSpc>
                <a:spcPct val="150000"/>
              </a:lnSpc>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Main Findings of the Unit</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Really</a:t>
            </a:r>
            <a:r>
              <a:rPr lang="el-GR" sz="2000" b="1" dirty="0" err="1">
                <a:solidFill>
                  <a:srgbClr val="000000"/>
                </a:solidFill>
                <a:latin typeface="Open Sans" panose="020B0606030504020204" pitchFamily="34" charset="0"/>
              </a:rPr>
              <a:t>Examples</a:t>
            </a:r>
            <a:r>
              <a:rPr lang="el-GR" sz="2000" dirty="0">
                <a:solidFill>
                  <a:srgbClr val="000000"/>
                </a:solidFill>
                <a:latin typeface="Open Sans" panose="020B0606030504020204" pitchFamily="34" charset="0"/>
              </a:rPr>
              <a:t>: Successful initiatives were presented, such as energy communities (e.g. Municipality</a:t>
            </a:r>
            <a:r>
              <a:rPr lang="el-GR" sz="2000" dirty="0" err="1">
                <a:solidFill>
                  <a:srgbClr val="000000"/>
                </a:solidFill>
                <a:latin typeface="Open Sans" panose="020B0606030504020204" pitchFamily="34" charset="0"/>
              </a:rPr>
              <a:t>Trikala</a:t>
            </a:r>
            <a:r>
              <a:rPr lang="el-GR" sz="2000" dirty="0">
                <a:solidFill>
                  <a:srgbClr val="000000"/>
                </a:solidFill>
                <a:latin typeface="Open Sans" panose="020B0606030504020204" pitchFamily="34" charset="0"/>
              </a:rPr>
              <a:t>), EXOIKONOMO programs (e.g. Municipality of Thessaloniki), lighting modernization (e.g. Municipality of Piraeus), and water management (e.g. Municipality of Heraklion).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Tested Tools</a:t>
            </a:r>
            <a:r>
              <a:rPr lang="el-GR" sz="2000" dirty="0">
                <a:solidFill>
                  <a:srgbClr val="000000"/>
                </a:solidFill>
                <a:latin typeface="Open Sans" panose="020B0606030504020204" pitchFamily="34" charset="0"/>
              </a:rPr>
              <a:t>: Methods such as source sorting, composting, green purchasing, and the use of digital technologies (e.g. smart irrigation systems) were analyzed.</a:t>
            </a:r>
          </a:p>
        </p:txBody>
      </p:sp>
    </p:spTree>
    <p:extLst>
      <p:ext uri="{BB962C8B-B14F-4D97-AF65-F5344CB8AC3E}">
        <p14:creationId xmlns:p14="http://schemas.microsoft.com/office/powerpoint/2010/main" val="83610107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01266-5BC1-0F6C-8E5E-D2241D733C5D}"/>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F01DCBA-41CA-D79F-750E-71FE4C67F60E}"/>
              </a:ext>
            </a:extLst>
          </p:cNvPr>
          <p:cNvSpPr>
            <a:spLocks noChangeArrowheads="1"/>
          </p:cNvSpPr>
          <p:nvPr/>
        </p:nvSpPr>
        <p:spPr bwMode="auto">
          <a:xfrm>
            <a:off x="1334125" y="407321"/>
            <a:ext cx="9248931"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Main Findings of the Unit</a:t>
            </a:r>
            <a:r>
              <a:rPr lang="el-GR" sz="2000" dirty="0">
                <a:solidFill>
                  <a:srgbClr val="000000"/>
                </a:solidFill>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1"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Organized Methodologies</a:t>
            </a:r>
            <a:r>
              <a:rPr kumimoji="0" lang="el-GR" altLang="el-GR" sz="2000" b="0" i="0" u="none" strike="noStrike" cap="none" normalizeH="0" baseline="0" dirty="0">
                <a:ln>
                  <a:noFill/>
                </a:ln>
                <a:solidFill>
                  <a:srgbClr val="000000"/>
                </a:solidFill>
                <a:effectLst/>
                <a:latin typeface="Open Sans" panose="020B0606030504020204" pitchFamily="34" charset="0"/>
              </a:rPr>
              <a:t>: The need to adapt good practices to local specificities (e.g. geography, population, economy) and integrate them into long-term plans, such as Sustainable Energy and Climate Action Plans (SECAPs), was highlighted.</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Multidimensional Approaches</a:t>
            </a:r>
            <a:r>
              <a:rPr kumimoji="0" lang="el-GR" altLang="el-GR" sz="2000" b="0" i="0" u="none" strike="noStrike" cap="none" normalizeH="0" baseline="0" dirty="0">
                <a:ln>
                  <a:noFill/>
                </a:ln>
                <a:solidFill>
                  <a:srgbClr val="000000"/>
                </a:solidFill>
                <a:effectLst/>
                <a:latin typeface="Open Sans" panose="020B0606030504020204" pitchFamily="34" charset="0"/>
              </a:rPr>
              <a:t>: Mitigation strategies (e.g. RES, energy efficiency), circular economy (e.g. recycling, reuse), and sustainable resource management (e.g. water, waste) were examined.</a:t>
            </a:r>
          </a:p>
        </p:txBody>
      </p:sp>
    </p:spTree>
    <p:extLst>
      <p:ext uri="{BB962C8B-B14F-4D97-AF65-F5344CB8AC3E}">
        <p14:creationId xmlns:p14="http://schemas.microsoft.com/office/powerpoint/2010/main" val="410708864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98A1-F3FC-D720-9B76-80FAB57589DE}"/>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21A79B3A-60B2-280A-8BDB-D615114CDD8D}"/>
              </a:ext>
            </a:extLst>
          </p:cNvPr>
          <p:cNvSpPr>
            <a:spLocks noChangeArrowheads="1"/>
          </p:cNvSpPr>
          <p:nvPr/>
        </p:nvSpPr>
        <p:spPr bwMode="auto">
          <a:xfrm>
            <a:off x="1334125" y="1330650"/>
            <a:ext cx="9248931"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Critical Success Factors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Citizen Mobilization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participation of residents is essential for the success of actions, such as recycling (e.g. Municipality of Vari-Voula-Vouliagmeni) or composting (e.g. Municipality of Athens).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Awareness campaigns, educational programs in schools, and incentives (e.g. discounts on municipal fees in the Municipality of Agios Dimitrios) enhance participation.</a:t>
            </a:r>
          </a:p>
        </p:txBody>
      </p:sp>
    </p:spTree>
    <p:extLst>
      <p:ext uri="{BB962C8B-B14F-4D97-AF65-F5344CB8AC3E}">
        <p14:creationId xmlns:p14="http://schemas.microsoft.com/office/powerpoint/2010/main" val="97678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1563D-1809-3D11-FE51-D92B178E9B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69AF35F-F24D-7053-1952-44CFC17A5095}"/>
              </a:ext>
            </a:extLst>
          </p:cNvPr>
          <p:cNvSpPr txBox="1"/>
          <p:nvPr/>
        </p:nvSpPr>
        <p:spPr>
          <a:xfrm>
            <a:off x="2140148" y="1791596"/>
            <a:ext cx="7911703" cy="327480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Focus on resilience</a:t>
            </a:r>
            <a:r>
              <a:rPr lang="el-GR" sz="2000" dirty="0">
                <a:solidFill>
                  <a:srgbClr val="000000"/>
                </a:solidFill>
                <a:latin typeface="Open Sans" panose="020B0606030504020204" pitchFamily="34" charset="0"/>
              </a:rPr>
              <a:t>: Development of strategies for adaptation to climate risks, such as floods, heat waves and droughts, which particularly affect Greece due to its geographical location.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Mitigation of greenhouse gas emissions through local actions, such as promoting sustainable urban mobility and energy efficiency.</a:t>
            </a:r>
          </a:p>
        </p:txBody>
      </p:sp>
    </p:spTree>
    <p:extLst>
      <p:ext uri="{BB962C8B-B14F-4D97-AF65-F5344CB8AC3E}">
        <p14:creationId xmlns:p14="http://schemas.microsoft.com/office/powerpoint/2010/main" val="186771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E506-5DF2-D063-26DC-A8760AB3D4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E1C327C-C3F4-332D-89B5-D3A7BEB6E68E}"/>
              </a:ext>
            </a:extLst>
          </p:cNvPr>
          <p:cNvSpPr txBox="1"/>
          <p:nvPr/>
        </p:nvSpPr>
        <p:spPr>
          <a:xfrm>
            <a:off x="875342" y="1560764"/>
            <a:ext cx="10441315"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Identifying sources of financing for adaptation projects</a:t>
            </a:r>
            <a:r>
              <a:rPr lang="el-GR" sz="2000" dirty="0">
                <a:solidFill>
                  <a:srgbClr val="000000"/>
                </a:solidFill>
                <a:latin typeface="Open Sans" panose="020B0606030504020204" pitchFamily="34" charset="0"/>
              </a:rPr>
              <a:t>: Familiarity with European and national financial instruments, such as the</a:t>
            </a:r>
            <a:r>
              <a:rPr lang="el-GR" sz="2000" b="1" dirty="0">
                <a:solidFill>
                  <a:srgbClr val="000000"/>
                </a:solidFill>
                <a:latin typeface="Open Sans" panose="020B0606030504020204" pitchFamily="34" charset="0"/>
              </a:rPr>
              <a:t>LIFE</a:t>
            </a:r>
            <a:r>
              <a:rPr lang="el-GR" sz="2000" dirty="0">
                <a:solidFill>
                  <a:srgbClr val="000000"/>
                </a:solidFill>
                <a:latin typeface="Open Sans" panose="020B0606030504020204" pitchFamily="34" charset="0"/>
              </a:rPr>
              <a:t>(€5.4 billion for 2021-2027), the</a:t>
            </a:r>
            <a:r>
              <a:rPr lang="el-GR" sz="2000" b="1" dirty="0" err="1">
                <a:solidFill>
                  <a:srgbClr val="000000"/>
                </a:solidFill>
                <a:latin typeface="Open Sans" panose="020B0606030504020204" pitchFamily="34" charset="0"/>
              </a:rPr>
              <a:t>Horizon</a:t>
            </a:r>
            <a:r>
              <a:rPr lang="el-GR" sz="2000" b="1" dirty="0">
                <a:solidFill>
                  <a:srgbClr val="000000"/>
                </a:solidFill>
                <a:latin typeface="Open Sans" panose="020B0606030504020204" pitchFamily="34" charset="0"/>
              </a:rPr>
              <a:t>Europe</a:t>
            </a:r>
            <a:r>
              <a:rPr lang="el-GR" sz="2000" dirty="0">
                <a:solidFill>
                  <a:srgbClr val="000000"/>
                </a:solidFill>
                <a:latin typeface="Open Sans" panose="020B0606030504020204" pitchFamily="34" charset="0"/>
              </a:rPr>
              <a:t>(€95.5 billion), the NSRF, and the Recovery Fund.</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Training in writing proposals to apply for funding, e.g. for energy upgrade or water management projects.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The Region of Central Macedonia secured</a:t>
            </a:r>
            <a:r>
              <a:rPr lang="el-GR" sz="2000" b="1" dirty="0">
                <a:solidFill>
                  <a:srgbClr val="000000"/>
                </a:solidFill>
                <a:latin typeface="Open Sans" panose="020B0606030504020204" pitchFamily="34" charset="0"/>
              </a:rPr>
              <a:t>€20 million</a:t>
            </a:r>
            <a:r>
              <a:rPr lang="el-GR" sz="2000" dirty="0">
                <a:solidFill>
                  <a:srgbClr val="000000"/>
                </a:solidFill>
                <a:latin typeface="Open Sans" panose="020B0606030504020204" pitchFamily="34" charset="0"/>
              </a:rPr>
              <a:t>from the NSRF for adaptation projects, such as the restoration of wetlands in Axios, reducing the risk of floods by 25%.</a:t>
            </a:r>
          </a:p>
        </p:txBody>
      </p:sp>
    </p:spTree>
    <p:extLst>
      <p:ext uri="{BB962C8B-B14F-4D97-AF65-F5344CB8AC3E}">
        <p14:creationId xmlns:p14="http://schemas.microsoft.com/office/powerpoint/2010/main" val="225230331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39A3D-B465-17EF-A00A-85C71B2F463F}"/>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BAC90E65-B993-230C-608E-CB0FAFA77F2E}"/>
              </a:ext>
            </a:extLst>
          </p:cNvPr>
          <p:cNvSpPr>
            <a:spLocks noChangeArrowheads="1"/>
          </p:cNvSpPr>
          <p:nvPr/>
        </p:nvSpPr>
        <p:spPr bwMode="auto">
          <a:xfrm>
            <a:off x="1334125" y="1792315"/>
            <a:ext cx="9248931"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Securing Financing</a:t>
            </a:r>
            <a:r>
              <a:rPr lang="el-GR" sz="2000" dirty="0">
                <a:solidFill>
                  <a:srgbClr val="000000"/>
                </a:solidFill>
                <a:latin typeface="Open Sans" panose="020B0606030504020204" pitchFamily="34" charset="0"/>
              </a:rPr>
              <a:t>: Programs such as NSRF, Interreg, LIFE, Recovery Fund, and EXOIKONOMO provide critical resources for infrastructure and actions.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Examples: ELEKTRA funding for LED lighting (Municipality of Piraeus) and Interreg for WEEE management (Municipality of Rhodes).</a:t>
            </a:r>
          </a:p>
        </p:txBody>
      </p:sp>
    </p:spTree>
    <p:extLst>
      <p:ext uri="{BB962C8B-B14F-4D97-AF65-F5344CB8AC3E}">
        <p14:creationId xmlns:p14="http://schemas.microsoft.com/office/powerpoint/2010/main" val="24922944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79555-0714-B58D-394C-07A31523771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6BEBCB5-DD1F-7648-B416-0487D10D42FD}"/>
              </a:ext>
            </a:extLst>
          </p:cNvPr>
          <p:cNvSpPr>
            <a:spLocks noChangeArrowheads="1"/>
          </p:cNvSpPr>
          <p:nvPr/>
        </p:nvSpPr>
        <p:spPr bwMode="auto">
          <a:xfrm>
            <a:off x="1019332" y="1405600"/>
            <a:ext cx="984853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a:ln>
                  <a:noFill/>
                </a:ln>
                <a:solidFill>
                  <a:srgbClr val="000000"/>
                </a:solidFill>
                <a:effectLst/>
                <a:latin typeface="Open Sans" panose="020B0606030504020204" pitchFamily="34" charset="0"/>
              </a:rPr>
              <a:t>Cooperation between Services and Agencies</a:t>
            </a:r>
            <a:r>
              <a:rPr kumimoji="0" lang="el-GR" altLang="el-GR" sz="2000" b="0" i="0" u="none" strike="noStrike" cap="none" normalizeH="0" baseline="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Collaboration between municipal services, the private sector, NGOs, and national/European bodies (e.g. CRES, Ministry of Energy and Mineral Resources) enhances efficiency.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a:ln>
                  <a:noFill/>
                </a:ln>
                <a:solidFill>
                  <a:srgbClr val="000000"/>
                </a:solidFill>
                <a:effectLst/>
                <a:latin typeface="Open Sans" panose="020B0606030504020204" pitchFamily="34" charset="0"/>
              </a:rPr>
              <a:t>Examples: Collaboration with Photocycling for WEEE (Municipality of Athens) and with agricultural cooperatives for composting (Municipality of Chania).</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3182587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94E3-5FB3-7A0E-E458-346D6A20C4B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B6371B-AEAC-A759-FB7A-98692CB3F353}"/>
              </a:ext>
            </a:extLst>
          </p:cNvPr>
          <p:cNvSpPr>
            <a:spLocks noChangeArrowheads="1"/>
          </p:cNvSpPr>
          <p:nvPr/>
        </p:nvSpPr>
        <p:spPr bwMode="auto">
          <a:xfrm>
            <a:off x="1019332" y="1405600"/>
            <a:ext cx="984853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Measurement and Evaluation of Results</a:t>
            </a:r>
            <a:r>
              <a:rPr lang="el-GR" sz="2000" dirty="0">
                <a:solidFill>
                  <a:srgbClr val="000000"/>
                </a:solidFill>
                <a:latin typeface="Open Sans" panose="020B0606030504020204" pitchFamily="34" charset="0"/>
              </a:rPr>
              <a:t>: The use of indicators (e.g. recycling rates, energy savings, water consumption reduction) and digital tools (e.g. GIS, telemetry) allows progress to be monitored.</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Examples: Reduction of water consumption by 30% in the Municipality of Heraklion and recycling of 50% WEEE in the Municipality of Athens.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5298885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93444-4DD8-31E6-CF88-DC56C83ED3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4B095B-74BA-C699-EF95-51D7F33155D9}"/>
              </a:ext>
            </a:extLst>
          </p:cNvPr>
          <p:cNvSpPr>
            <a:spLocks noChangeArrowheads="1"/>
          </p:cNvSpPr>
          <p:nvPr/>
        </p:nvSpPr>
        <p:spPr bwMode="auto">
          <a:xfrm>
            <a:off x="779489" y="1399438"/>
            <a:ext cx="10088381"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Challenges and Solutions</a:t>
            </a:r>
            <a:r>
              <a:rPr lang="el-GR" sz="2000" dirty="0">
                <a:solidFill>
                  <a:srgbClr val="000000"/>
                </a:solidFill>
                <a:latin typeface="Open Sans" panose="020B0606030504020204" pitchFamily="34" charset="0"/>
              </a:rPr>
              <a:t>:</a:t>
            </a:r>
            <a:endParaRPr lang="en-US" sz="200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a:solidFill>
                  <a:srgbClr val="000000"/>
                </a:solidFill>
                <a:latin typeface="Open Sans" panose="020B0606030504020204" pitchFamily="34" charset="0"/>
              </a:rPr>
              <a:t>Challenges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Limited funding and technical expertise, especially in small municipalities.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Low environmental awareness and citizen participation.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Bureaucracy and complexity of legislation (e.g. for energy communities, WEEE).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41113877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5A83-B3D0-C8A6-11CE-4197728CAC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4AE9138-B2E2-EB15-40F8-72CE2670CA2B}"/>
              </a:ext>
            </a:extLst>
          </p:cNvPr>
          <p:cNvSpPr>
            <a:spLocks noChangeArrowheads="1"/>
          </p:cNvSpPr>
          <p:nvPr/>
        </p:nvSpPr>
        <p:spPr bwMode="auto">
          <a:xfrm>
            <a:off x="779489" y="1168605"/>
            <a:ext cx="10088381"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Challenges and Solutions</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Solutions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Utilization of European programs and technical support from CRES/Ministry of Energy and Infrastructure.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education and communication through social media and local events.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Inter-municipal collaborations for the exchange of good practices (e.g. Covenant of Mayors).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997150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2AB5-6B74-6ABF-BAC4-8F87BF75797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FB5A2BD-7324-A733-DF5D-16CC63FC266E}"/>
              </a:ext>
            </a:extLst>
          </p:cNvPr>
          <p:cNvSpPr txBox="1"/>
          <p:nvPr/>
        </p:nvSpPr>
        <p:spPr>
          <a:xfrm>
            <a:off x="620842" y="1634731"/>
            <a:ext cx="10950316"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Conclusion</a:t>
            </a:r>
            <a:r>
              <a:rPr lang="el-GR" sz="2000" dirty="0">
                <a:solidFill>
                  <a:srgbClr val="000000"/>
                </a:solidFill>
                <a:latin typeface="Open Sans" panose="020B0606030504020204" pitchFamily="34" charset="0"/>
              </a:rPr>
              <a:t>: The success of local governments in addressing climate change depends on their ability to combine innovative ideas with practical implementation, citizen participation, and resource utilization.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Through organized methodologies, collaborations, and measurable results, municipalities can become models of sustainable development, contributing decisively to the climate neutrality and resilience of local communities.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Module 1 is a trigger for further action, calling on local authorities to lead the transition to a more sustainable future with vision, collaboration, and commitment.</a:t>
            </a:r>
          </a:p>
        </p:txBody>
      </p:sp>
    </p:spTree>
    <p:extLst>
      <p:ext uri="{BB962C8B-B14F-4D97-AF65-F5344CB8AC3E}">
        <p14:creationId xmlns:p14="http://schemas.microsoft.com/office/powerpoint/2010/main" val="2861528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6E9C1-6041-36A7-EE19-FB7B8F3647E8}"/>
            </a:ext>
          </a:extLst>
        </p:cNvPr>
        <p:cNvGrpSpPr/>
        <p:nvPr/>
      </p:nvGrpSpPr>
      <p:grpSpPr>
        <a:xfrm>
          <a:off x="0" y="0"/>
          <a:ext cx="0" cy="0"/>
          <a:chOff x="0" y="0"/>
          <a:chExt cx="0" cy="0"/>
        </a:xfrm>
      </p:grpSpPr>
      <p:pic>
        <p:nvPicPr>
          <p:cNvPr id="3" name="Εικόνα 2" descr="Εικόνα που περιέχει κείμενο, στιγμιότυπο οθόνης, διάγραμμα, γραμματοσειρά  Το περιεχόμενο που δημιουργείται από τεχνολογία AI ενδέχεται να είναι εσφαλμένο.">
            <a:extLst>
              <a:ext uri="{FF2B5EF4-FFF2-40B4-BE49-F238E27FC236}">
                <a16:creationId xmlns:a16="http://schemas.microsoft.com/office/drawing/2014/main" id="{4A9A87FC-978F-D036-1191-0B84B6A24F36}"/>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0" y="1458000"/>
            <a:ext cx="6711696" cy="5400000"/>
          </a:xfrm>
          <a:prstGeom prst="rect">
            <a:avLst/>
          </a:prstGeom>
        </p:spPr>
      </p:pic>
      <p:sp>
        <p:nvSpPr>
          <p:cNvPr id="6" name="TextBox 5">
            <a:extLst>
              <a:ext uri="{FF2B5EF4-FFF2-40B4-BE49-F238E27FC236}">
                <a16:creationId xmlns:a16="http://schemas.microsoft.com/office/drawing/2014/main" id="{955ADB8C-3EB3-EF61-C797-EB8945CEEB7B}"/>
              </a:ext>
            </a:extLst>
          </p:cNvPr>
          <p:cNvSpPr txBox="1"/>
          <p:nvPr/>
        </p:nvSpPr>
        <p:spPr>
          <a:xfrm>
            <a:off x="6711696" y="1765238"/>
            <a:ext cx="5357629" cy="4659802"/>
          </a:xfrm>
          <a:prstGeom prst="rect">
            <a:avLst/>
          </a:prstGeom>
          <a:noFill/>
        </p:spPr>
        <p:txBody>
          <a:bodyPr wrap="square">
            <a:spAutoFit/>
          </a:bodyPr>
          <a:lstStyle/>
          <a:p>
            <a:pPr algn="ctr" rtl="0">
              <a:lnSpc>
                <a:spcPct val="150000"/>
              </a:lnSpc>
            </a:pPr>
            <a:r>
              <a:rPr lang="el-GR" sz="2000" dirty="0" err="1">
                <a:solidFill>
                  <a:srgbClr val="000000"/>
                </a:solidFill>
                <a:effectLst/>
                <a:latin typeface="Open Sans" panose="020B0606030504020204" pitchFamily="34" charset="0"/>
              </a:rPr>
              <a:t>Bar chart</a:t>
            </a:r>
            <a:r>
              <a:rPr lang="el-GR" sz="2000" dirty="0">
                <a:solidFill>
                  <a:srgbClr val="000000"/>
                </a:solidFill>
                <a:effectLst/>
                <a:latin typeface="Open Sans" panose="020B0606030504020204" pitchFamily="34" charset="0"/>
              </a:rPr>
              <a:t>(</a:t>
            </a:r>
            <a:r>
              <a:rPr lang="el-GR" sz="2000" dirty="0" err="1">
                <a:solidFill>
                  <a:srgbClr val="000000"/>
                </a:solidFill>
                <a:effectLst/>
                <a:latin typeface="Open Sans" panose="020B0606030504020204" pitchFamily="34" charset="0"/>
              </a:rPr>
              <a:t>bar</a:t>
            </a:r>
            <a:r>
              <a:rPr lang="el-GR" sz="2000" dirty="0">
                <a:solidFill>
                  <a:srgbClr val="000000"/>
                </a:solidFill>
                <a:effectLst/>
                <a:latin typeface="Open Sans" panose="020B0606030504020204" pitchFamily="34" charset="0"/>
              </a:rPr>
              <a:t> </a:t>
            </a:r>
            <a:r>
              <a:rPr lang="el-GR" sz="2000" dirty="0" err="1">
                <a:solidFill>
                  <a:srgbClr val="000000"/>
                </a:solidFill>
                <a:effectLst/>
                <a:latin typeface="Open Sans" panose="020B0606030504020204" pitchFamily="34" charset="0"/>
              </a:rPr>
              <a:t>chart</a:t>
            </a:r>
            <a:r>
              <a:rPr lang="el-GR" sz="2000" dirty="0">
                <a:solidFill>
                  <a:srgbClr val="000000"/>
                </a:solidFill>
                <a:effectLst/>
                <a:latin typeface="Open Sans" panose="020B0606030504020204" pitchFamily="34" charset="0"/>
              </a:rPr>
              <a:t>) indicating the relative weight of each learning outcome (scientific principles, institutional directions, climate risks, strategies, financing, good practices). The percentage distributions (20% for the four main categories, 10% for financing and good practices) are estimates based on the balanced emphasis of the module.</a:t>
            </a:r>
          </a:p>
        </p:txBody>
      </p:sp>
    </p:spTree>
    <p:extLst>
      <p:ext uri="{BB962C8B-B14F-4D97-AF65-F5344CB8AC3E}">
        <p14:creationId xmlns:p14="http://schemas.microsoft.com/office/powerpoint/2010/main" val="26793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8335-AF0E-DEE2-06F9-FA7F29B9EA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E816F3A-9A7D-2357-D08C-47E49B3B3C61}"/>
              </a:ext>
            </a:extLst>
          </p:cNvPr>
          <p:cNvSpPr txBox="1"/>
          <p:nvPr/>
        </p:nvSpPr>
        <p:spPr>
          <a:xfrm>
            <a:off x="1448352" y="1719584"/>
            <a:ext cx="9295295" cy="465980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Introduction and Purpose</a:t>
            </a:r>
            <a:r>
              <a:rPr lang="el-GR" sz="2000" dirty="0">
                <a:solidFill>
                  <a:srgbClr val="000000"/>
                </a:solidFill>
                <a:latin typeface="Open Sans" panose="020B0606030504020204" pitchFamily="34" charset="0"/>
              </a:rPr>
              <a:t> </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Effective understanding and management of climate change at the local government level requires familiarity with basic concepts, terms and scientific principles.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OR</a:t>
            </a:r>
            <a:r>
              <a:rPr lang="el-GR" sz="2000" dirty="0" err="1">
                <a:solidFill>
                  <a:srgbClr val="000000"/>
                </a:solidFill>
                <a:latin typeface="Open Sans" panose="020B0606030504020204" pitchFamily="34" charset="0"/>
              </a:rPr>
              <a:t>subsection</a:t>
            </a:r>
            <a:r>
              <a:rPr lang="el-GR" sz="2000" dirty="0">
                <a:solidFill>
                  <a:srgbClr val="000000"/>
                </a:solidFill>
                <a:latin typeface="Open Sans" panose="020B0606030504020204" pitchFamily="34" charset="0"/>
              </a:rPr>
              <a:t>It serves as a starting point for the program, creating a common frame of reference for professionals with different levels of experience.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Knowledge of terminology and scientific bases enhances the ability to assess risks, plan actions and communicate with scientific and institutional bodies.</a:t>
            </a:r>
          </a:p>
        </p:txBody>
      </p:sp>
    </p:spTree>
    <p:extLst>
      <p:ext uri="{BB962C8B-B14F-4D97-AF65-F5344CB8AC3E}">
        <p14:creationId xmlns:p14="http://schemas.microsoft.com/office/powerpoint/2010/main" val="644488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63F2D-B3E4-12CA-D2D7-C0BC670198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06A70B-7AD0-8A4E-4F50-67CEA476141A}"/>
              </a:ext>
            </a:extLst>
          </p:cNvPr>
          <p:cNvSpPr txBox="1"/>
          <p:nvPr/>
        </p:nvSpPr>
        <p:spPr>
          <a:xfrm>
            <a:off x="673400" y="1329931"/>
            <a:ext cx="10845200"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 Change: Definition and Key Characteristics</a:t>
            </a:r>
            <a:r>
              <a:rPr lang="el-GR" sz="2000" dirty="0">
                <a:solidFill>
                  <a:srgbClr val="000000"/>
                </a:solidFill>
                <a:latin typeface="Open Sans" panose="020B0606030504020204" pitchFamily="34" charset="0"/>
              </a:rPr>
              <a:t>It is defined in the United Nations Framework Convention on Climate Change (UNFCCC) as a long-term change in the Earth's climate due to natural or, mainly today, anthropogenic causes.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is connected with</a:t>
            </a:r>
            <a:r>
              <a:rPr lang="el-GR" sz="2000" dirty="0" err="1">
                <a:solidFill>
                  <a:srgbClr val="000000"/>
                </a:solidFill>
                <a:latin typeface="Open Sans" panose="020B0606030504020204" pitchFamily="34" charset="0"/>
              </a:rPr>
              <a:t>hyperconcentration</a:t>
            </a:r>
            <a:r>
              <a:rPr lang="el-GR" sz="2000" dirty="0">
                <a:solidFill>
                  <a:srgbClr val="000000"/>
                </a:solidFill>
                <a:latin typeface="Open Sans" panose="020B0606030504020204" pitchFamily="34" charset="0"/>
              </a:rPr>
              <a:t>greenhouse gases in the atmosphere, which causes overheating, affecting: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water cycle.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Weather phenomena.</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Biodiversity.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Human activity.</a:t>
            </a:r>
          </a:p>
        </p:txBody>
      </p:sp>
    </p:spTree>
    <p:extLst>
      <p:ext uri="{BB962C8B-B14F-4D97-AF65-F5344CB8AC3E}">
        <p14:creationId xmlns:p14="http://schemas.microsoft.com/office/powerpoint/2010/main" val="2971873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57D58-9BB2-A57E-5702-7AEBC9FB8C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7DF223-166E-7D60-4050-0F9AE4AC22CB}"/>
              </a:ext>
            </a:extLst>
          </p:cNvPr>
          <p:cNvSpPr txBox="1"/>
          <p:nvPr/>
        </p:nvSpPr>
        <p:spPr>
          <a:xfrm>
            <a:off x="2025848" y="2253261"/>
            <a:ext cx="8140303" cy="2351478"/>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Man-made causes</a:t>
            </a:r>
            <a:r>
              <a:rPr lang="el-GR" sz="2000" dirty="0">
                <a:solidFill>
                  <a:srgbClr val="000000"/>
                </a:solidFill>
                <a:latin typeface="Open Sans" panose="020B0606030504020204" pitchFamily="34" charset="0"/>
              </a:rPr>
              <a:t>: Burning fossil fuels (coal, oil, natural gas) for energy and transportation.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Deforestation, which reduces natural CO₂ absorption.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Intensive agriculture and livestock farming, which releases methane and nitric oxides.</a:t>
            </a:r>
          </a:p>
        </p:txBody>
      </p:sp>
    </p:spTree>
    <p:extLst>
      <p:ext uri="{BB962C8B-B14F-4D97-AF65-F5344CB8AC3E}">
        <p14:creationId xmlns:p14="http://schemas.microsoft.com/office/powerpoint/2010/main" val="2333302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6D0D4-7923-B365-50E2-F6AF1103A8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878166E-96C1-A4F4-B184-9F8BE81C17AB}"/>
              </a:ext>
            </a:extLst>
          </p:cNvPr>
          <p:cNvSpPr txBox="1"/>
          <p:nvPr/>
        </p:nvSpPr>
        <p:spPr>
          <a:xfrm>
            <a:off x="2025848" y="2484093"/>
            <a:ext cx="8140303" cy="1889813"/>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Scientific evidence</a:t>
            </a:r>
            <a:r>
              <a:rPr lang="el-GR" sz="2000" dirty="0">
                <a:solidFill>
                  <a:srgbClr val="000000"/>
                </a:solidFill>
                <a:latin typeface="Open Sans" panose="020B0606030504020204" pitchFamily="34" charset="0"/>
              </a:rPr>
              <a:t>: Global temperature has increased by ~1.1°C since the pre-industrial era (IPCC).</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intensity and frequency of extreme events (heat waves, floods, droughts) is increasing.</a:t>
            </a:r>
          </a:p>
        </p:txBody>
      </p:sp>
    </p:spTree>
    <p:extLst>
      <p:ext uri="{BB962C8B-B14F-4D97-AF65-F5344CB8AC3E}">
        <p14:creationId xmlns:p14="http://schemas.microsoft.com/office/powerpoint/2010/main" val="95509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12EC4-E4BB-5EFB-0630-190966510B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283E0F-137A-1481-5C5A-45061A6A6038}"/>
              </a:ext>
            </a:extLst>
          </p:cNvPr>
          <p:cNvSpPr>
            <a:spLocks noChangeArrowheads="1"/>
          </p:cNvSpPr>
          <p:nvPr/>
        </p:nvSpPr>
        <p:spPr bwMode="auto">
          <a:xfrm>
            <a:off x="588168" y="1560764"/>
            <a:ext cx="1101566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Local consequences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Change in the seasonality of rainfall.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Change in irrigation and water supply needs.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Increased risk of fires and floods.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Pressure on infrastructure (water supply, sewage, transport networks).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Climate change requires strategic planning and coordination from local government, as it is a crisis of governance, public health, infrastructure and social cohesion.</a:t>
            </a:r>
          </a:p>
        </p:txBody>
      </p:sp>
    </p:spTree>
    <p:extLst>
      <p:ext uri="{BB962C8B-B14F-4D97-AF65-F5344CB8AC3E}">
        <p14:creationId xmlns:p14="http://schemas.microsoft.com/office/powerpoint/2010/main" val="90354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02334-B89B-D0E7-E53F-EA4CAE6467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48D45E-BC82-2463-60BE-740A19078BC6}"/>
              </a:ext>
            </a:extLst>
          </p:cNvPr>
          <p:cNvSpPr>
            <a:spLocks noChangeArrowheads="1"/>
          </p:cNvSpPr>
          <p:nvPr/>
        </p:nvSpPr>
        <p:spPr bwMode="auto">
          <a:xfrm>
            <a:off x="588168" y="2484093"/>
            <a:ext cx="11015663"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 Variability (</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Variability</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It refers to natural, short-term or medium-term climate fluctuations (months to decades).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includes deviations from average climatic conditions, without external influence, due to the natural functioning of the atmosphere and ocean systems.</a:t>
            </a:r>
          </a:p>
        </p:txBody>
      </p:sp>
    </p:spTree>
    <p:extLst>
      <p:ext uri="{BB962C8B-B14F-4D97-AF65-F5344CB8AC3E}">
        <p14:creationId xmlns:p14="http://schemas.microsoft.com/office/powerpoint/2010/main" val="3447973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10E6-75B8-3FD3-D174-2B2B280EF1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ED074EE-3D73-5186-C67B-E7CBDDDFEFBB}"/>
              </a:ext>
            </a:extLst>
          </p:cNvPr>
          <p:cNvSpPr>
            <a:spLocks noChangeArrowheads="1"/>
          </p:cNvSpPr>
          <p:nvPr/>
        </p:nvSpPr>
        <p:spPr bwMode="auto">
          <a:xfrm>
            <a:off x="588168" y="2484093"/>
            <a:ext cx="11015663"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Examples</a:t>
            </a:r>
            <a:r>
              <a:rPr lang="el-GR" sz="2000" dirty="0">
                <a:solidFill>
                  <a:srgbClr val="000000"/>
                </a:solidFill>
                <a:latin typeface="Open Sans" panose="020B0606030504020204" pitchFamily="34" charset="0"/>
              </a:rPr>
              <a:t>: El phenomenon</a:t>
            </a:r>
            <a:r>
              <a:rPr lang="el-GR" sz="2000" dirty="0" err="1">
                <a:solidFill>
                  <a:srgbClr val="000000"/>
                </a:solidFill>
                <a:latin typeface="Open Sans" panose="020B0606030504020204" pitchFamily="34" charset="0"/>
              </a:rPr>
              <a:t>El Nino</a:t>
            </a:r>
            <a:r>
              <a:rPr lang="el-GR" sz="2000" dirty="0">
                <a:solidFill>
                  <a:srgbClr val="000000"/>
                </a:solidFill>
                <a:latin typeface="Open Sans" panose="020B0606030504020204" pitchFamily="34" charset="0"/>
              </a:rPr>
              <a:t>(ENSO) and La</a:t>
            </a:r>
            <a:r>
              <a:rPr lang="el-GR" sz="2000" dirty="0" err="1">
                <a:solidFill>
                  <a:srgbClr val="000000"/>
                </a:solidFill>
                <a:latin typeface="Open Sans" panose="020B0606030504020204" pitchFamily="34" charset="0"/>
              </a:rPr>
              <a:t>Nina</a:t>
            </a:r>
            <a:r>
              <a:rPr lang="el-GR" sz="2000" dirty="0">
                <a:solidFill>
                  <a:srgbClr val="000000"/>
                </a:solidFill>
                <a:latin typeface="Open Sans" panose="020B0606030504020204" pitchFamily="34" charset="0"/>
              </a:rPr>
              <a:t>, which affect rainfall, storms and droughts worldwide.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Seasonal changes (e.g. mild or very cold winters).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Multi-year fluctuations due to solar activity or volcanic eruptions.</a:t>
            </a:r>
          </a:p>
        </p:txBody>
      </p:sp>
    </p:spTree>
    <p:extLst>
      <p:ext uri="{BB962C8B-B14F-4D97-AF65-F5344CB8AC3E}">
        <p14:creationId xmlns:p14="http://schemas.microsoft.com/office/powerpoint/2010/main" val="81332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1CA2F-0B29-1FA0-2002-DDF68B20CAD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7EF954C-38B0-0380-E34D-BBF7DE2EC9C0}"/>
              </a:ext>
            </a:extLst>
          </p:cNvPr>
          <p:cNvSpPr>
            <a:spLocks noChangeArrowheads="1"/>
          </p:cNvSpPr>
          <p:nvPr/>
        </p:nvSpPr>
        <p:spPr bwMode="auto">
          <a:xfrm>
            <a:off x="588168" y="2484093"/>
            <a:ext cx="11015663"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Importance of separation from climate change</a:t>
            </a:r>
            <a:r>
              <a:rPr lang="el-GR" sz="2000" dirty="0">
                <a:solidFill>
                  <a:srgbClr val="000000"/>
                </a:solidFill>
                <a:latin typeface="Open Sans" panose="020B0606030504020204" pitchFamily="34" charset="0"/>
              </a:rPr>
              <a:t>: Volatility causes extreme events, but does not constitute long-term change.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Local authorities need to distinguish temporary fluctuations from systematic changes for strategic adaptation.</a:t>
            </a:r>
          </a:p>
        </p:txBody>
      </p:sp>
    </p:spTree>
    <p:extLst>
      <p:ext uri="{BB962C8B-B14F-4D97-AF65-F5344CB8AC3E}">
        <p14:creationId xmlns:p14="http://schemas.microsoft.com/office/powerpoint/2010/main" val="116056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CED1C-BE8E-43DD-0806-23A7BE8035B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617420-B510-3AA7-2803-DF2904CF0637}"/>
              </a:ext>
            </a:extLst>
          </p:cNvPr>
          <p:cNvSpPr txBox="1"/>
          <p:nvPr/>
        </p:nvSpPr>
        <p:spPr>
          <a:xfrm>
            <a:off x="2140148" y="1560764"/>
            <a:ext cx="7911703"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Adaptability to different levels of experience</a:t>
            </a:r>
            <a:r>
              <a:rPr lang="el-GR" sz="2000" dirty="0">
                <a:solidFill>
                  <a:srgbClr val="000000"/>
                </a:solidFill>
                <a:latin typeface="Open Sans" panose="020B0606030504020204" pitchFamily="34" charset="0"/>
              </a:rPr>
              <a:t>: The program covers basic and advanced concepts, allowing for the participation of executives with diverse backgrounds, from entry-level employees to experienced environmental policy makers.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provides practical tools and examples for application in small municipalities (e.g. island municipalities) and large regions (e.g. Attica, Central Macedonia).</a:t>
            </a:r>
          </a:p>
        </p:txBody>
      </p:sp>
    </p:spTree>
    <p:extLst>
      <p:ext uri="{BB962C8B-B14F-4D97-AF65-F5344CB8AC3E}">
        <p14:creationId xmlns:p14="http://schemas.microsoft.com/office/powerpoint/2010/main" val="2954248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A4625-7F74-D744-E813-491A2614F5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313C53-C4EB-EE24-5582-EF17CC6BD13D}"/>
              </a:ext>
            </a:extLst>
          </p:cNvPr>
          <p:cNvSpPr>
            <a:spLocks noChangeArrowheads="1"/>
          </p:cNvSpPr>
          <p:nvPr/>
        </p:nvSpPr>
        <p:spPr bwMode="auto">
          <a:xfrm>
            <a:off x="1038224" y="1329931"/>
            <a:ext cx="10115551"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Climate Neutrality (</a:t>
            </a:r>
            <a:r>
              <a:rPr kumimoji="0" lang="el-GR" altLang="el-GR" sz="2000" b="1" i="0" u="none" strike="noStrike" cap="none" normalizeH="0" baseline="0" dirty="0" err="1">
                <a:ln>
                  <a:noFill/>
                </a:ln>
                <a:solidFill>
                  <a:srgbClr val="000000"/>
                </a:solidFill>
                <a:effectLst/>
                <a:latin typeface="Open Sans" panose="020B0606030504020204" pitchFamily="34" charset="0"/>
              </a:rPr>
              <a:t>Climate</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Neutrality</a:t>
            </a:r>
            <a:r>
              <a:rPr kumimoji="0" lang="el-GR" altLang="el-GR" sz="2000" b="1"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Achieving a balance between greenhouse gas emissions and their absorption, with zero net emissions.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achieved through:</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Reducing emissions to the maximum possible extent.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Offsetting actions (e.g. tree planting, investment in carbon sequestration).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EU goal: Climate neutrality by 2050.</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63905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EEEE6-D690-332F-A045-F5D3B88885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0556DF-0611-2602-BD8B-A42C9CDE2FDC}"/>
              </a:ext>
            </a:extLst>
          </p:cNvPr>
          <p:cNvSpPr>
            <a:spLocks noChangeArrowheads="1"/>
          </p:cNvSpPr>
          <p:nvPr/>
        </p:nvSpPr>
        <p:spPr bwMode="auto">
          <a:xfrm>
            <a:off x="1038224" y="1791596"/>
            <a:ext cx="10115551"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Weather</a:t>
            </a:r>
            <a:r>
              <a:rPr lang="el-GR" sz="2000" b="1" dirty="0" err="1">
                <a:solidFill>
                  <a:srgbClr val="000000"/>
                </a:solidFill>
                <a:latin typeface="Open Sans" panose="020B0606030504020204" pitchFamily="34" charset="0"/>
              </a:rPr>
              <a:t>vs.</a:t>
            </a:r>
            <a:r>
              <a:rPr lang="el-GR" sz="2000" b="1" dirty="0">
                <a:solidFill>
                  <a:srgbClr val="000000"/>
                </a:solidFill>
                <a:latin typeface="Open Sans" panose="020B0606030504020204" pitchFamily="34" charset="0"/>
              </a:rPr>
              <a:t>Climate</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Weather</a:t>
            </a:r>
            <a:r>
              <a:rPr lang="el-GR" sz="2000" dirty="0">
                <a:solidFill>
                  <a:srgbClr val="000000"/>
                </a:solidFill>
                <a:latin typeface="Open Sans" panose="020B0606030504020204" pitchFamily="34" charset="0"/>
              </a:rPr>
              <a:t>: Short-term atmospheric conditions (temperature, precipitation, wind) at a specific place and time (e.g. "will it rain tomorrow?").</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a:t>
            </a:r>
            <a:r>
              <a:rPr lang="el-GR" sz="2000" dirty="0">
                <a:solidFill>
                  <a:srgbClr val="000000"/>
                </a:solidFill>
                <a:latin typeface="Open Sans" panose="020B0606030504020204" pitchFamily="34" charset="0"/>
              </a:rPr>
              <a:t>: Average value and variation of these conditions over decades (e.g. "our region has a Mediterranean climate").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 distinction is critical for understanding data, forecasting, and adaptation strategies at the local level.</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750732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4A703-7791-197F-AF3C-B9BEF61D23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614269-1BAB-56B1-CA2D-57A139DFBBCB}"/>
              </a:ext>
            </a:extLst>
          </p:cNvPr>
          <p:cNvSpPr>
            <a:spLocks noChangeArrowheads="1"/>
          </p:cNvSpPr>
          <p:nvPr/>
        </p:nvSpPr>
        <p:spPr bwMode="auto">
          <a:xfrm>
            <a:off x="544286" y="1627854"/>
            <a:ext cx="10914289"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Basic Climate Change Theories &amp; Pioneering Scientists</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Greenhouse Effect</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Natural phenomenon that maintains the Earth's average temperature at +15°C instead of -18°C.</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Anthropogenic deterioration due to greenhouse gas emissions (</a:t>
            </a:r>
            <a:r>
              <a:rPr lang="el-GR" sz="2000" dirty="0" err="1">
                <a:solidFill>
                  <a:srgbClr val="000000"/>
                </a:solidFill>
                <a:latin typeface="Open Sans" panose="020B0606030504020204" pitchFamily="34" charset="0"/>
              </a:rPr>
              <a:t>GHGs</a:t>
            </a:r>
            <a:r>
              <a:rPr lang="el-GR" sz="2000" dirty="0">
                <a:solidFill>
                  <a:srgbClr val="000000"/>
                </a:solidFill>
                <a:latin typeface="Open Sans" panose="020B0606030504020204" pitchFamily="34" charset="0"/>
              </a:rPr>
              <a:t>) causes overheating.</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Greenhouse gases</a:t>
            </a:r>
            <a:r>
              <a:rPr lang="el-GR" sz="2000" dirty="0">
                <a:solidFill>
                  <a:srgbClr val="000000"/>
                </a:solidFill>
                <a:latin typeface="Open Sans" panose="020B0606030504020204" pitchFamily="34" charset="0"/>
              </a:rPr>
              <a:t>:</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CO₂: From burning fossil fuels, deforestation, industry.</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CH₄: From agriculture, waste, wetlands.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N₂O: From fertilizers, agricultural combustion.</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Fluorinated compounds: From industry, air conditioners, refrigerants.</a:t>
            </a:r>
          </a:p>
        </p:txBody>
      </p:sp>
    </p:spTree>
    <p:extLst>
      <p:ext uri="{BB962C8B-B14F-4D97-AF65-F5344CB8AC3E}">
        <p14:creationId xmlns:p14="http://schemas.microsoft.com/office/powerpoint/2010/main" val="2121954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A843-946A-5F76-7C2A-92F14E0FBE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DBF5506-502E-49EB-F2AD-3AFD72FC6DE6}"/>
              </a:ext>
            </a:extLst>
          </p:cNvPr>
          <p:cNvSpPr>
            <a:spLocks noChangeArrowheads="1"/>
          </p:cNvSpPr>
          <p:nvPr/>
        </p:nvSpPr>
        <p:spPr bwMode="auto">
          <a:xfrm>
            <a:off x="1181100" y="1477866"/>
            <a:ext cx="9829800"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Impacts</a:t>
            </a:r>
            <a:r>
              <a:rPr kumimoji="0" lang="el-GR" altLang="el-GR" sz="2000" b="0" i="0" u="none" strike="noStrike" cap="none" normalizeH="0" baseline="0" dirty="0">
                <a:ln>
                  <a:noFill/>
                </a:ln>
                <a:solidFill>
                  <a:srgbClr val="000000"/>
                </a:solidFill>
                <a:effectLst/>
                <a:latin typeface="Open Sans" panose="020B0606030504020204" pitchFamily="34" charset="0"/>
              </a:rPr>
              <a:t>: Disruption of the hydrological cycle, extreme temperatures, rising sea levels, weakening of ecosystems and agricultural productivity.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Pioneers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err="1">
                <a:ln>
                  <a:noFill/>
                </a:ln>
                <a:solidFill>
                  <a:srgbClr val="000000"/>
                </a:solidFill>
                <a:effectLst/>
                <a:latin typeface="Open Sans" panose="020B0606030504020204" pitchFamily="34" charset="0"/>
              </a:rPr>
              <a:t>Jean-Baptiste</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Fourier</a:t>
            </a:r>
            <a:r>
              <a:rPr kumimoji="0" lang="el-GR" altLang="el-GR" sz="2000" b="0" i="0" u="none" strike="noStrike" cap="none" normalizeH="0" baseline="0" dirty="0">
                <a:ln>
                  <a:noFill/>
                </a:ln>
                <a:solidFill>
                  <a:srgbClr val="000000"/>
                </a:solidFill>
                <a:effectLst/>
                <a:latin typeface="Open Sans" panose="020B0606030504020204" pitchFamily="34" charset="0"/>
              </a:rPr>
              <a:t>(1824): He hypothesized that the atmosphere keeps the Earth warmer.</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John</a:t>
            </a:r>
            <a:r>
              <a:rPr kumimoji="0" lang="el-GR" altLang="el-GR" sz="2000" b="0" i="0" u="none" strike="noStrike" cap="none" normalizeH="0" baseline="0" dirty="0" err="1">
                <a:ln>
                  <a:noFill/>
                </a:ln>
                <a:solidFill>
                  <a:srgbClr val="000000"/>
                </a:solidFill>
                <a:effectLst/>
                <a:latin typeface="Open Sans" panose="020B0606030504020204" pitchFamily="34" charset="0"/>
              </a:rPr>
              <a:t>Tyndall</a:t>
            </a:r>
            <a:r>
              <a:rPr kumimoji="0" lang="el-GR" altLang="el-GR" sz="2000" b="0" i="0" u="none" strike="noStrike" cap="none" normalizeH="0" baseline="0" dirty="0">
                <a:ln>
                  <a:noFill/>
                </a:ln>
                <a:solidFill>
                  <a:srgbClr val="000000"/>
                </a:solidFill>
                <a:effectLst/>
                <a:latin typeface="Open Sans" panose="020B0606030504020204" pitchFamily="34" charset="0"/>
              </a:rPr>
              <a:t>(1860): He demonstrated that water vapor and CO₂ absorb thermal radiation.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err="1">
                <a:ln>
                  <a:noFill/>
                </a:ln>
                <a:solidFill>
                  <a:srgbClr val="000000"/>
                </a:solidFill>
                <a:effectLst/>
                <a:latin typeface="Open Sans" panose="020B0606030504020204" pitchFamily="34" charset="0"/>
              </a:rPr>
              <a:t>Svante</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Arrhenius</a:t>
            </a:r>
            <a:r>
              <a:rPr kumimoji="0" lang="el-GR" altLang="el-GR" sz="2000" b="0" i="0" u="none" strike="noStrike" cap="none" normalizeH="0" baseline="0" dirty="0">
                <a:ln>
                  <a:noFill/>
                </a:ln>
                <a:solidFill>
                  <a:srgbClr val="000000"/>
                </a:solidFill>
                <a:effectLst/>
                <a:latin typeface="Open Sans" panose="020B0606030504020204" pitchFamily="34" charset="0"/>
              </a:rPr>
              <a:t>(1896): Calculated the effect of CO₂ on temperature, predicting overheating.</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79987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B107A-8A9E-5D98-B4BF-2E07A31EB5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546F91-3FBD-3082-1386-C5BD54543F33}"/>
              </a:ext>
            </a:extLst>
          </p:cNvPr>
          <p:cNvSpPr>
            <a:spLocks noChangeArrowheads="1"/>
          </p:cNvSpPr>
          <p:nvPr/>
        </p:nvSpPr>
        <p:spPr bwMode="auto">
          <a:xfrm>
            <a:off x="1181100" y="1871985"/>
            <a:ext cx="982980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Anthropogenic Causation</a:t>
            </a:r>
            <a:r>
              <a:rPr lang="el-GR" sz="2000" dirty="0">
                <a:solidFill>
                  <a:srgbClr val="000000"/>
                </a:solidFill>
                <a:latin typeface="Open Sans" panose="020B0606030504020204" pitchFamily="34" charset="0"/>
              </a:rPr>
              <a:t>: Climate change is mainly caused by human activities (burning of fossil fuels, deforestation, industry).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Pioneers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Guy</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Stewart</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Callendar</a:t>
            </a:r>
            <a:r>
              <a:rPr lang="el-GR" sz="2000" dirty="0">
                <a:solidFill>
                  <a:srgbClr val="000000"/>
                </a:solidFill>
                <a:latin typeface="Open Sans" panose="020B0606030504020204" pitchFamily="34" charset="0"/>
              </a:rPr>
              <a:t>(1938): Linked CO₂ increase to temperature rise.</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Charles</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David</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Keeling</a:t>
            </a:r>
            <a:r>
              <a:rPr lang="el-GR" sz="2000" dirty="0">
                <a:solidFill>
                  <a:srgbClr val="000000"/>
                </a:solidFill>
                <a:latin typeface="Open Sans" panose="020B0606030504020204" pitchFamily="34" charset="0"/>
              </a:rPr>
              <a:t>(1958): Created the Curve</a:t>
            </a:r>
            <a:r>
              <a:rPr lang="el-GR" sz="2000" dirty="0" err="1">
                <a:solidFill>
                  <a:srgbClr val="000000"/>
                </a:solidFill>
                <a:latin typeface="Open Sans" panose="020B0606030504020204" pitchFamily="34" charset="0"/>
              </a:rPr>
              <a:t>Keeling</a:t>
            </a:r>
            <a:r>
              <a:rPr lang="el-GR" sz="2000" dirty="0">
                <a:solidFill>
                  <a:srgbClr val="000000"/>
                </a:solidFill>
                <a:latin typeface="Open Sans" panose="020B0606030504020204" pitchFamily="34" charset="0"/>
              </a:rPr>
              <a:t>, showing a continuous increase in CO₂.</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IPCC (1988-present): Gathers global scientific consensus.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903124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FADC8-153A-7471-7CE2-7A8F03CFFD2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BCFB53-B42D-AF51-DCCF-82E844A8BB96}"/>
              </a:ext>
            </a:extLst>
          </p:cNvPr>
          <p:cNvSpPr>
            <a:spLocks noChangeArrowheads="1"/>
          </p:cNvSpPr>
          <p:nvPr/>
        </p:nvSpPr>
        <p:spPr bwMode="auto">
          <a:xfrm>
            <a:off x="1181100" y="1839328"/>
            <a:ext cx="982980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 Feedback (</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Feedback</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Small changes are amplified or attenuated through natural mechanisms (e.g. melting ice, water vapor, methane from tundra).</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Pioneers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James</a:t>
            </a:r>
            <a:r>
              <a:rPr lang="el-GR" sz="2000" dirty="0" err="1">
                <a:solidFill>
                  <a:srgbClr val="000000"/>
                </a:solidFill>
                <a:latin typeface="Open Sans" panose="020B0606030504020204" pitchFamily="34" charset="0"/>
              </a:rPr>
              <a:t>Hansen</a:t>
            </a:r>
            <a:r>
              <a:rPr lang="el-GR" sz="2000" dirty="0">
                <a:solidFill>
                  <a:srgbClr val="000000"/>
                </a:solidFill>
                <a:latin typeface="Open Sans" panose="020B0606030504020204" pitchFamily="34" charset="0"/>
              </a:rPr>
              <a:t>(1980s): Highlighted the importance of feedback.</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IPCC:</a:t>
            </a:r>
            <a:r>
              <a:rPr lang="el-GR" sz="2000" dirty="0" err="1">
                <a:solidFill>
                  <a:srgbClr val="000000"/>
                </a:solidFill>
                <a:latin typeface="Open Sans" panose="020B0606030504020204" pitchFamily="34" charset="0"/>
              </a:rPr>
              <a:t>Quantify</a:t>
            </a:r>
            <a:r>
              <a:rPr lang="el-GR" sz="2000" dirty="0">
                <a:solidFill>
                  <a:srgbClr val="000000"/>
                </a:solidFill>
                <a:latin typeface="Open Sans" panose="020B0606030504020204" pitchFamily="34" charset="0"/>
              </a:rPr>
              <a:t>mechanisms</a:t>
            </a:r>
            <a:r>
              <a:rPr lang="el-GR" sz="2000" dirty="0" err="1">
                <a:solidFill>
                  <a:srgbClr val="000000"/>
                </a:solidFill>
                <a:latin typeface="Open Sans" panose="020B0606030504020204" pitchFamily="34" charset="0"/>
              </a:rPr>
              <a:t>feedback</a:t>
            </a:r>
            <a:r>
              <a:rPr lang="el-GR" sz="2000" dirty="0">
                <a:solidFill>
                  <a:srgbClr val="000000"/>
                </a:solidFill>
                <a:latin typeface="Open Sans" panose="020B0606030504020204" pitchFamily="34" charset="0"/>
              </a:rPr>
              <a:t>through modeling.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NASA, NOAA,</a:t>
            </a:r>
            <a:r>
              <a:rPr lang="el-GR" sz="2000" dirty="0" err="1">
                <a:solidFill>
                  <a:srgbClr val="000000"/>
                </a:solidFill>
                <a:latin typeface="Open Sans" panose="020B0606030504020204" pitchFamily="34" charset="0"/>
              </a:rPr>
              <a:t>Hadley</a:t>
            </a:r>
            <a:r>
              <a:rPr lang="el-GR" sz="2000" dirty="0">
                <a:solidFill>
                  <a:srgbClr val="000000"/>
                </a:solidFill>
                <a:latin typeface="Open Sans" panose="020B0606030504020204" pitchFamily="34" charset="0"/>
              </a:rPr>
              <a:t>Centre: They developed feedback models.</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Wallace</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Broecker</a:t>
            </a:r>
            <a:r>
              <a:rPr lang="el-GR" sz="2000" dirty="0">
                <a:solidFill>
                  <a:srgbClr val="000000"/>
                </a:solidFill>
                <a:latin typeface="Open Sans" panose="020B0606030504020204" pitchFamily="34" charset="0"/>
              </a:rPr>
              <a:t>: Introduced terms "climate system" and "</a:t>
            </a:r>
            <a:r>
              <a:rPr lang="el-GR" sz="2000" dirty="0" err="1">
                <a:solidFill>
                  <a:srgbClr val="000000"/>
                </a:solidFill>
                <a:latin typeface="Open Sans" panose="020B0606030504020204" pitchFamily="34" charset="0"/>
              </a:rPr>
              <a:t>thermal salt</a:t>
            </a:r>
            <a:r>
              <a:rPr lang="el-GR" sz="2000" dirty="0">
                <a:solidFill>
                  <a:srgbClr val="000000"/>
                </a:solidFill>
                <a:latin typeface="Open Sans" panose="020B0606030504020204" pitchFamily="34" charset="0"/>
              </a:rPr>
              <a:t>traffic".</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952848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08E60-8B8C-54F9-1B82-CB20AC1C27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1F0ACC9-B258-6EA0-6AA3-4F2D2461FC7E}"/>
              </a:ext>
            </a:extLst>
          </p:cNvPr>
          <p:cNvSpPr>
            <a:spLocks noChangeArrowheads="1"/>
          </p:cNvSpPr>
          <p:nvPr/>
        </p:nvSpPr>
        <p:spPr bwMode="auto">
          <a:xfrm>
            <a:off x="1181100" y="1791596"/>
            <a:ext cx="98298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Energy Balance Theory</a:t>
            </a:r>
            <a:r>
              <a:rPr lang="el-GR" sz="2000" dirty="0">
                <a:solidFill>
                  <a:srgbClr val="000000"/>
                </a:solidFill>
                <a:latin typeface="Open Sans" panose="020B0606030504020204" pitchFamily="34" charset="0"/>
              </a:rPr>
              <a:t>: Climate depends on the balance of incoming solar and outgoing infrared energy.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Pioneers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James</a:t>
            </a:r>
            <a:r>
              <a:rPr lang="el-GR" sz="2000" dirty="0" err="1">
                <a:solidFill>
                  <a:srgbClr val="000000"/>
                </a:solidFill>
                <a:latin typeface="Open Sans" panose="020B0606030504020204" pitchFamily="34" charset="0"/>
              </a:rPr>
              <a:t>Hansen</a:t>
            </a:r>
            <a:r>
              <a:rPr lang="el-GR" sz="2000" dirty="0">
                <a:solidFill>
                  <a:srgbClr val="000000"/>
                </a:solidFill>
                <a:latin typeface="Open Sans" panose="020B0606030504020204" pitchFamily="34" charset="0"/>
              </a:rPr>
              <a:t>and</a:t>
            </a:r>
            <a:r>
              <a:rPr lang="el-GR" sz="2000" dirty="0" err="1">
                <a:solidFill>
                  <a:srgbClr val="000000"/>
                </a:solidFill>
                <a:latin typeface="Open Sans" panose="020B0606030504020204" pitchFamily="34" charset="0"/>
              </a:rPr>
              <a:t>Stephen</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Schneider</a:t>
            </a:r>
            <a:r>
              <a:rPr lang="el-GR" sz="2000" dirty="0">
                <a:solidFill>
                  <a:srgbClr val="000000"/>
                </a:solidFill>
                <a:latin typeface="Open Sans" panose="020B0606030504020204" pitchFamily="34" charset="0"/>
              </a:rPr>
              <a:t>: They analyzed the disruption of the balance by emissions.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IPCC: Bases climate models on this view.</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68290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8547-4EA0-FC7D-2A1E-727DEDF6E2F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2886899-287F-BFBF-05F8-D4437FDE1C29}"/>
              </a:ext>
            </a:extLst>
          </p:cNvPr>
          <p:cNvSpPr>
            <a:spLocks noChangeArrowheads="1"/>
          </p:cNvSpPr>
          <p:nvPr/>
        </p:nvSpPr>
        <p:spPr bwMode="auto">
          <a:xfrm>
            <a:off x="1181100" y="1808902"/>
            <a:ext cx="9829800"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Natural Causes and Long-Term Cycles</a:t>
            </a:r>
            <a:r>
              <a:rPr lang="el-GR" sz="2000" dirty="0">
                <a:solidFill>
                  <a:srgbClr val="000000"/>
                </a:solidFill>
                <a:latin typeface="Open Sans" panose="020B0606030504020204" pitchFamily="34" charset="0"/>
              </a:rPr>
              <a:t>: The climate in the past changed due to solar radiation, volcanic activity, orbital cycles (</a:t>
            </a:r>
            <a:r>
              <a:rPr lang="el-GR" sz="2000" dirty="0" err="1">
                <a:solidFill>
                  <a:srgbClr val="000000"/>
                </a:solidFill>
                <a:latin typeface="Open Sans" panose="020B0606030504020204" pitchFamily="34" charset="0"/>
              </a:rPr>
              <a:t>Milankovitch</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Pioneers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Milutin</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Milankovitch</a:t>
            </a:r>
            <a:r>
              <a:rPr lang="el-GR" sz="2000" dirty="0">
                <a:solidFill>
                  <a:srgbClr val="000000"/>
                </a:solidFill>
                <a:latin typeface="Open Sans" panose="020B0606030504020204" pitchFamily="34" charset="0"/>
              </a:rPr>
              <a:t>(1920s): Explained glacial periods with astronomical cycles.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Modern scientists: They show that current change is mainly anthropogenic.</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97370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3182-F8E6-9F51-9E8A-F5D374AF1DA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C341A2-21CE-6437-FE5B-AB8B0EC03D07}"/>
              </a:ext>
            </a:extLst>
          </p:cNvPr>
          <p:cNvSpPr>
            <a:spLocks noChangeArrowheads="1"/>
          </p:cNvSpPr>
          <p:nvPr/>
        </p:nvSpPr>
        <p:spPr bwMode="auto">
          <a:xfrm>
            <a:off x="1181100" y="1560764"/>
            <a:ext cx="982980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Energy Balance &amp; Disorders</a:t>
            </a:r>
            <a:r>
              <a:rPr lang="el-GR" sz="2000" dirty="0">
                <a:solidFill>
                  <a:srgbClr val="000000"/>
                </a:solidFill>
                <a:latin typeface="Open Sans" panose="020B0606030504020204" pitchFamily="34" charset="0"/>
              </a:rPr>
              <a:t>: The addition of greenhouse gases disrupts the balance of incoming and outgoing energy.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Pioneers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James</a:t>
            </a:r>
            <a:r>
              <a:rPr lang="el-GR" sz="2000" dirty="0" err="1">
                <a:solidFill>
                  <a:srgbClr val="000000"/>
                </a:solidFill>
                <a:latin typeface="Open Sans" panose="020B0606030504020204" pitchFamily="34" charset="0"/>
              </a:rPr>
              <a:t>Lovelock</a:t>
            </a:r>
            <a:r>
              <a:rPr lang="el-GR" sz="2000" dirty="0">
                <a:solidFill>
                  <a:srgbClr val="000000"/>
                </a:solidFill>
                <a:latin typeface="Open Sans" panose="020B0606030504020204" pitchFamily="34" charset="0"/>
              </a:rPr>
              <a:t>: He created the Gaia theory, viewing the Earth as a self-regulating system.</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Meteorologists and physicists: They show the disruption through climate models (</a:t>
            </a:r>
            <a:r>
              <a:rPr lang="el-GR" sz="2000" dirty="0" err="1">
                <a:solidFill>
                  <a:srgbClr val="000000"/>
                </a:solidFill>
                <a:latin typeface="Open Sans" panose="020B0606030504020204" pitchFamily="34" charset="0"/>
              </a:rPr>
              <a:t>GCMs</a:t>
            </a:r>
            <a:r>
              <a:rPr lang="el-GR" sz="2000" dirty="0">
                <a:solidFill>
                  <a:srgbClr val="000000"/>
                </a:solidFill>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63603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63B2-3580-E2BC-E86B-A3578F43542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752D7C-3B1B-CFB3-12B3-43DC89984D21}"/>
              </a:ext>
            </a:extLst>
          </p:cNvPr>
          <p:cNvSpPr>
            <a:spLocks noChangeArrowheads="1"/>
          </p:cNvSpPr>
          <p:nvPr/>
        </p:nvSpPr>
        <p:spPr bwMode="auto">
          <a:xfrm>
            <a:off x="859631" y="1560764"/>
            <a:ext cx="1047273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Natural</a:t>
            </a:r>
            <a:r>
              <a:rPr kumimoji="0" lang="el-GR" altLang="el-GR" sz="2000" b="1" i="0" u="none" strike="noStrike" cap="none" normalizeH="0" baseline="0" dirty="0" err="1">
                <a:ln>
                  <a:noFill/>
                </a:ln>
                <a:solidFill>
                  <a:srgbClr val="000000"/>
                </a:solidFill>
                <a:effectLst/>
                <a:latin typeface="Open Sans" panose="020B0606030504020204" pitchFamily="34" charset="0"/>
              </a:rPr>
              <a:t>vs.</a:t>
            </a:r>
            <a:r>
              <a:rPr kumimoji="0" lang="el-GR" altLang="el-GR" sz="2000" b="1" i="0" u="none" strike="noStrike" cap="none" normalizeH="0" baseline="0" dirty="0">
                <a:ln>
                  <a:noFill/>
                </a:ln>
                <a:solidFill>
                  <a:srgbClr val="000000"/>
                </a:solidFill>
                <a:effectLst/>
                <a:latin typeface="Open Sans" panose="020B0606030504020204" pitchFamily="34" charset="0"/>
              </a:rPr>
              <a:t>Anthropogenic Changes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 climate has always changed, but the current warming is faster and anthropogenic.</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Pioneers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914400" marR="0" lvl="2"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err="1">
                <a:ln>
                  <a:noFill/>
                </a:ln>
                <a:solidFill>
                  <a:srgbClr val="000000"/>
                </a:solidFill>
                <a:effectLst/>
                <a:latin typeface="Open Sans" panose="020B0606030504020204" pitchFamily="34" charset="0"/>
              </a:rPr>
              <a:t>Milutin</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Milankovitch</a:t>
            </a:r>
            <a:r>
              <a:rPr kumimoji="0" lang="el-GR" altLang="el-GR" sz="2000" b="0" i="0" u="none" strike="noStrike" cap="none" normalizeH="0" baseline="0" dirty="0">
                <a:ln>
                  <a:noFill/>
                </a:ln>
                <a:solidFill>
                  <a:srgbClr val="000000"/>
                </a:solidFill>
                <a:effectLst/>
                <a:latin typeface="Open Sans" panose="020B0606030504020204" pitchFamily="34" charset="0"/>
              </a:rPr>
              <a:t>: Developed the theory of orbital circles.</a:t>
            </a:r>
          </a:p>
          <a:p>
            <a:pPr marL="914400" marR="0" lvl="2"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Modern</a:t>
            </a:r>
            <a:r>
              <a:rPr kumimoji="0" lang="el-GR" altLang="el-GR" sz="2000" b="0" i="0" u="none" strike="noStrike" cap="none" normalizeH="0" baseline="0" dirty="0" err="1">
                <a:ln>
                  <a:noFill/>
                </a:ln>
                <a:solidFill>
                  <a:srgbClr val="000000"/>
                </a:solidFill>
                <a:effectLst/>
                <a:latin typeface="Open Sans" panose="020B0606030504020204" pitchFamily="34" charset="0"/>
              </a:rPr>
              <a:t>climatologists</a:t>
            </a:r>
            <a:r>
              <a:rPr kumimoji="0" lang="el-GR" altLang="el-GR" sz="2000" b="0" i="0" u="none" strike="noStrike" cap="none" normalizeH="0" baseline="0" dirty="0">
                <a:ln>
                  <a:noFill/>
                </a:ln>
                <a:solidFill>
                  <a:srgbClr val="000000"/>
                </a:solidFill>
                <a:effectLst/>
                <a:latin typeface="Open Sans" panose="020B0606030504020204" pitchFamily="34" charset="0"/>
              </a:rPr>
              <a:t>: Compare</a:t>
            </a:r>
            <a:r>
              <a:rPr kumimoji="0" lang="el-GR" altLang="el-GR" sz="2000" b="0" i="0" u="none" strike="noStrike" cap="none" normalizeH="0" baseline="0" dirty="0" err="1">
                <a:ln>
                  <a:noFill/>
                </a:ln>
                <a:solidFill>
                  <a:srgbClr val="000000"/>
                </a:solidFill>
                <a:effectLst/>
                <a:latin typeface="Open Sans" panose="020B0606030504020204" pitchFamily="34" charset="0"/>
              </a:rPr>
              <a:t>paleoclimatic</a:t>
            </a:r>
            <a:r>
              <a:rPr kumimoji="0" lang="el-GR" altLang="el-GR" sz="2000" b="0" i="0" u="none" strike="noStrike" cap="none" normalizeH="0" baseline="0" dirty="0">
                <a:ln>
                  <a:noFill/>
                </a:ln>
                <a:solidFill>
                  <a:srgbClr val="000000"/>
                </a:solidFill>
                <a:effectLst/>
                <a:latin typeface="Open Sans" panose="020B0606030504020204" pitchFamily="34" charset="0"/>
              </a:rPr>
              <a:t>data with current changes.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6593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BC1A-C15E-4B9F-AA76-E65DE180B65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9AA69D-AADC-5B88-01C4-08F351A753A3}"/>
              </a:ext>
            </a:extLst>
          </p:cNvPr>
          <p:cNvSpPr txBox="1"/>
          <p:nvPr/>
        </p:nvSpPr>
        <p:spPr>
          <a:xfrm>
            <a:off x="2140148" y="1560764"/>
            <a:ext cx="7911703"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Connection with national and European goals</a:t>
            </a:r>
            <a:r>
              <a:rPr lang="el-GR" sz="2000" dirty="0">
                <a:solidFill>
                  <a:srgbClr val="000000"/>
                </a:solidFill>
                <a:latin typeface="Open Sans" panose="020B0606030504020204" pitchFamily="34" charset="0"/>
              </a:rPr>
              <a:t>: Supports the implementation of the National Climate Change Adaptation Strategy (NCCAS) and the Climate Change Adaptation Strategy (CCAS), which aim to reduce CO2 emissions and enhance climate resilience.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is aligned with the European Green Deal, which provides for climate neutrality by 2050 and a 55% reduction in emissions by 2030.</a:t>
            </a:r>
          </a:p>
        </p:txBody>
      </p:sp>
    </p:spTree>
    <p:extLst>
      <p:ext uri="{BB962C8B-B14F-4D97-AF65-F5344CB8AC3E}">
        <p14:creationId xmlns:p14="http://schemas.microsoft.com/office/powerpoint/2010/main" val="2510901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EE38B-C422-3AA8-DB4C-0689DE7515F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086620-66A1-89E1-72FD-66467C54F147}"/>
              </a:ext>
            </a:extLst>
          </p:cNvPr>
          <p:cNvSpPr>
            <a:spLocks noChangeArrowheads="1"/>
          </p:cNvSpPr>
          <p:nvPr/>
        </p:nvSpPr>
        <p:spPr bwMode="auto">
          <a:xfrm>
            <a:off x="859631" y="1560764"/>
            <a:ext cx="1047273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 Scenarios and Indicators – Role of the IPCC</a:t>
            </a:r>
            <a:r>
              <a:rPr lang="el-GR" sz="2000" dirty="0">
                <a:solidFill>
                  <a:srgbClr val="000000"/>
                </a:solidFill>
                <a:latin typeface="Open Sans" panose="020B0606030504020204" pitchFamily="34" charset="0"/>
              </a:rPr>
              <a:t>The IPCC is the leading international scientific organization for assessing climate change, providing a basis for global policy.</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Emission Scenarios (</a:t>
            </a:r>
            <a:r>
              <a:rPr lang="el-GR" sz="2000" b="1" dirty="0" err="1">
                <a:solidFill>
                  <a:srgbClr val="000000"/>
                </a:solidFill>
                <a:latin typeface="Open Sans" panose="020B0606030504020204" pitchFamily="34" charset="0"/>
              </a:rPr>
              <a:t>RCPs</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RCP2.6: Emissions reduction scenario (target &lt;2°C).</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RCP4.5/RCP6.0: Moderate scenarios with limited mitigation policies.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RCP8.5: Scenario «</a:t>
            </a:r>
            <a:r>
              <a:rPr lang="el-GR" sz="2000" dirty="0" err="1">
                <a:solidFill>
                  <a:srgbClr val="000000"/>
                </a:solidFill>
                <a:latin typeface="Open Sans" panose="020B0606030504020204" pitchFamily="34" charset="0"/>
              </a:rPr>
              <a:t>business</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as</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usual</a:t>
            </a:r>
            <a:r>
              <a:rPr lang="el-GR" sz="2000" dirty="0">
                <a:solidFill>
                  <a:srgbClr val="000000"/>
                </a:solidFill>
                <a:latin typeface="Open Sans" panose="020B0606030504020204" pitchFamily="34" charset="0"/>
              </a:rPr>
              <a:t>» without serious interventions.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18358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912EB-34AF-2917-078E-A41C98188B4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CEE28D-2E06-5AAA-51E4-B48EAA8BC690}"/>
              </a:ext>
            </a:extLst>
          </p:cNvPr>
          <p:cNvSpPr>
            <a:spLocks noChangeArrowheads="1"/>
          </p:cNvSpPr>
          <p:nvPr/>
        </p:nvSpPr>
        <p:spPr bwMode="auto">
          <a:xfrm>
            <a:off x="1316831" y="1791596"/>
            <a:ext cx="9558338"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Socioeconomic Scenarios (</a:t>
            </a:r>
            <a:r>
              <a:rPr kumimoji="0" lang="el-GR" altLang="el-GR" sz="2000" b="1" i="0" u="none" strike="noStrike" cap="none" normalizeH="0" baseline="0" dirty="0" err="1">
                <a:ln>
                  <a:noFill/>
                </a:ln>
                <a:solidFill>
                  <a:srgbClr val="000000"/>
                </a:solidFill>
                <a:effectLst/>
                <a:latin typeface="Open Sans" panose="020B0606030504020204" pitchFamily="34" charset="0"/>
              </a:rPr>
              <a:t>SSPs</a:t>
            </a:r>
            <a:r>
              <a:rPr kumimoji="0" lang="el-GR" altLang="el-GR" sz="2000" b="1"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They depict climate change in relation to social, political and technological developments.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Combined with</a:t>
            </a:r>
            <a:r>
              <a:rPr kumimoji="0" lang="el-GR" altLang="el-GR" sz="2000" b="0" i="0" u="none" strike="noStrike" cap="none" normalizeH="0" baseline="0" dirty="0" err="1">
                <a:ln>
                  <a:noFill/>
                </a:ln>
                <a:solidFill>
                  <a:srgbClr val="000000"/>
                </a:solidFill>
                <a:effectLst/>
                <a:latin typeface="Open Sans" panose="020B0606030504020204" pitchFamily="34" charset="0"/>
              </a:rPr>
              <a:t>RCPs</a:t>
            </a:r>
            <a:r>
              <a:rPr kumimoji="0" lang="el-GR" altLang="el-GR" sz="2000" b="0" i="0" u="none" strike="noStrike" cap="none" normalizeH="0" baseline="0" dirty="0">
                <a:ln>
                  <a:noFill/>
                </a:ln>
                <a:solidFill>
                  <a:srgbClr val="000000"/>
                </a:solidFill>
                <a:effectLst/>
                <a:latin typeface="Open Sans" panose="020B0606030504020204" pitchFamily="34" charset="0"/>
              </a:rPr>
              <a:t>for planning local strategies.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Critical Index: +1.5°C</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Limit of the Paris Agreement (2015) and the IPCC.</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868795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E4DC-6D32-E0D8-C6CC-C594B0E2FC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B55AA4-BF6F-04A7-3066-70430CB38AF6}"/>
              </a:ext>
            </a:extLst>
          </p:cNvPr>
          <p:cNvSpPr>
            <a:spLocks noChangeArrowheads="1"/>
          </p:cNvSpPr>
          <p:nvPr/>
        </p:nvSpPr>
        <p:spPr bwMode="auto">
          <a:xfrm>
            <a:off x="1209675" y="1560764"/>
            <a:ext cx="977265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rtl="0" eaLnBrk="0" fontAlgn="base" hangingPunct="0">
              <a:lnSpc>
                <a:spcPct val="150000"/>
              </a:lnSpc>
              <a:spcBef>
                <a:spcPct val="0"/>
              </a:spcBef>
              <a:spcAft>
                <a:spcPct val="0"/>
              </a:spcAft>
            </a:pPr>
            <a:r>
              <a:rPr lang="el-GR" sz="2000" b="1" dirty="0">
                <a:solidFill>
                  <a:srgbClr val="000000"/>
                </a:solidFill>
                <a:effectLst/>
                <a:latin typeface="Open Sans" panose="020B0606030504020204" pitchFamily="34" charset="0"/>
              </a:rPr>
              <a:t>Critical Index: +1.5°</a:t>
            </a:r>
            <a:r>
              <a:rPr lang="en-US" sz="2000" b="1" dirty="0">
                <a:solidFill>
                  <a:srgbClr val="000000"/>
                </a:solidFill>
                <a:effectLst/>
                <a:latin typeface="Open Sans" panose="020B0606030504020204" pitchFamily="34" charset="0"/>
              </a:rPr>
              <a:t>C:</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Overshooting leads to:</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Mass migrations.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Destruction of ecosystems (coral reefs, polar glaciers).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Disturbances in agriculture and</a:t>
            </a:r>
            <a:r>
              <a:rPr kumimoji="0" lang="el-GR" altLang="el-GR" sz="2000" b="0" i="0" u="none" strike="noStrike" cap="none" normalizeH="0" baseline="0" dirty="0" err="1">
                <a:ln>
                  <a:noFill/>
                </a:ln>
                <a:solidFill>
                  <a:srgbClr val="000000"/>
                </a:solidFill>
                <a:effectLst/>
                <a:latin typeface="Open Sans" panose="020B0606030504020204" pitchFamily="34" charset="0"/>
              </a:rPr>
              <a:t>water supply</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Current policies lead to an increase of 2.4–2.7°C, indicating a need for urgent action.</a:t>
            </a:r>
          </a:p>
        </p:txBody>
      </p:sp>
    </p:spTree>
    <p:extLst>
      <p:ext uri="{BB962C8B-B14F-4D97-AF65-F5344CB8AC3E}">
        <p14:creationId xmlns:p14="http://schemas.microsoft.com/office/powerpoint/2010/main" val="3957970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36C21-7601-5BE1-4812-2F8FCD3433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87D3B4-B27B-AD1E-FC8B-FDEA88597B23}"/>
              </a:ext>
            </a:extLst>
          </p:cNvPr>
          <p:cNvSpPr>
            <a:spLocks noChangeArrowheads="1"/>
          </p:cNvSpPr>
          <p:nvPr/>
        </p:nvSpPr>
        <p:spPr bwMode="auto">
          <a:xfrm>
            <a:off x="1209675" y="1791596"/>
            <a:ext cx="977265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Historical Development of Climate Science</a:t>
            </a:r>
            <a:r>
              <a:rPr lang="el-GR" sz="2000" dirty="0">
                <a:solidFill>
                  <a:srgbClr val="000000"/>
                </a:solidFill>
                <a:latin typeface="Open Sans" panose="020B0606030504020204" pitchFamily="34" charset="0"/>
              </a:rPr>
              <a:t>It starts with</a:t>
            </a:r>
            <a:r>
              <a:rPr lang="el-GR" sz="2000" dirty="0" err="1">
                <a:solidFill>
                  <a:srgbClr val="000000"/>
                </a:solidFill>
                <a:latin typeface="Open Sans" panose="020B0606030504020204" pitchFamily="34" charset="0"/>
              </a:rPr>
              <a:t>Jean-Baptiste</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Fourier</a:t>
            </a:r>
            <a:r>
              <a:rPr lang="el-GR" sz="2000" dirty="0">
                <a:solidFill>
                  <a:srgbClr val="000000"/>
                </a:solidFill>
                <a:latin typeface="Open Sans" panose="020B0606030504020204" pitchFamily="34" charset="0"/>
              </a:rPr>
              <a:t>(1824), who proposed that the atmosphere retains heat.</a:t>
            </a:r>
          </a:p>
          <a:p>
            <a:pPr algn="ctr" rtl="0">
              <a:lnSpc>
                <a:spcPct val="150000"/>
              </a:lnSpc>
              <a:buFont typeface="Arial" panose="020B0604020202020204" pitchFamily="34" charset="0"/>
              <a:buChar char="•"/>
            </a:pPr>
            <a:r>
              <a:rPr lang="el-GR" sz="2000" dirty="0" err="1">
                <a:solidFill>
                  <a:srgbClr val="000000"/>
                </a:solidFill>
                <a:latin typeface="Open Sans" panose="020B0606030504020204" pitchFamily="34" charset="0"/>
              </a:rPr>
              <a:t>Svante</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Arrhenius</a:t>
            </a:r>
            <a:r>
              <a:rPr lang="el-GR" sz="2000" dirty="0">
                <a:solidFill>
                  <a:srgbClr val="000000"/>
                </a:solidFill>
                <a:latin typeface="Open Sans" panose="020B0606030504020204" pitchFamily="34" charset="0"/>
              </a:rPr>
              <a:t>(1896): Calculated the effect of CO₂ on temperature.</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20th century: Developments in computer technology, satellites, sensors and databases.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IPCC established (1988): Issues repeated consensus reports on the severity of the phenomenon.</a:t>
            </a:r>
          </a:p>
        </p:txBody>
      </p:sp>
    </p:spTree>
    <p:extLst>
      <p:ext uri="{BB962C8B-B14F-4D97-AF65-F5344CB8AC3E}">
        <p14:creationId xmlns:p14="http://schemas.microsoft.com/office/powerpoint/2010/main" val="4267979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E66C-A184-36A6-7743-082C142D8D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2934F7-C8A0-DA0E-0A71-72BA71B9A127}"/>
              </a:ext>
            </a:extLst>
          </p:cNvPr>
          <p:cNvSpPr>
            <a:spLocks noChangeArrowheads="1"/>
          </p:cNvSpPr>
          <p:nvPr/>
        </p:nvSpPr>
        <p:spPr bwMode="auto">
          <a:xfrm>
            <a:off x="1209675" y="1719584"/>
            <a:ext cx="9772650"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Key Concepts: Adaptation, Mitigation, Resilience</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Adaptation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Strategic response to reduce the consequences of climate change, protecting societies, infrastructure and ecosystems.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Examples in local government</a:t>
            </a:r>
            <a:r>
              <a:rPr lang="el-GR" sz="2000" dirty="0">
                <a:solidFill>
                  <a:srgbClr val="000000"/>
                </a:solidFill>
                <a:latin typeface="Open Sans" panose="020B0606030504020204" pitchFamily="34" charset="0"/>
              </a:rPr>
              <a:t>:</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Construction of flood control projects, sewerage upgrade.</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agricultural practices.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Emergency plans for heat waves, fires, droughts.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Review of spatial plans, promotion of green areas (parks, green roofs).</a:t>
            </a:r>
          </a:p>
        </p:txBody>
      </p:sp>
    </p:spTree>
    <p:extLst>
      <p:ext uri="{BB962C8B-B14F-4D97-AF65-F5344CB8AC3E}">
        <p14:creationId xmlns:p14="http://schemas.microsoft.com/office/powerpoint/2010/main" val="1797458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31087-D13D-10EA-1E0B-4B45B263C87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E3D1661-FFD5-C111-CADE-0945B8FE823C}"/>
              </a:ext>
            </a:extLst>
          </p:cNvPr>
          <p:cNvSpPr>
            <a:spLocks noChangeArrowheads="1"/>
          </p:cNvSpPr>
          <p:nvPr/>
        </p:nvSpPr>
        <p:spPr bwMode="auto">
          <a:xfrm>
            <a:off x="1652587" y="2022429"/>
            <a:ext cx="8886825"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Requirements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Local data and forecasts.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Involvement of communities and institutions.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Coordination of services (technical, social, environmental).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a dynamic process of continuous monitoring and adjustment.</a:t>
            </a:r>
          </a:p>
        </p:txBody>
      </p:sp>
    </p:spTree>
    <p:extLst>
      <p:ext uri="{BB962C8B-B14F-4D97-AF65-F5344CB8AC3E}">
        <p14:creationId xmlns:p14="http://schemas.microsoft.com/office/powerpoint/2010/main" val="1956477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C112D-B165-D8CA-7885-D9807D84B4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4A568F5-919F-C444-50B6-C45FF2F3930E}"/>
              </a:ext>
            </a:extLst>
          </p:cNvPr>
          <p:cNvSpPr>
            <a:spLocks noChangeArrowheads="1"/>
          </p:cNvSpPr>
          <p:nvPr/>
        </p:nvSpPr>
        <p:spPr bwMode="auto">
          <a:xfrm>
            <a:off x="1652587" y="1765359"/>
            <a:ext cx="8886825"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Mitigation</a:t>
            </a:r>
            <a:r>
              <a:rPr lang="el-GR" sz="2000" dirty="0">
                <a:solidFill>
                  <a:srgbClr val="000000"/>
                </a:solidFill>
                <a:latin typeface="Open Sans" panose="020B0606030504020204" pitchFamily="34" charset="0"/>
              </a:rPr>
              <a:t>: Policies, actions and technologies to limit emissions or enhance natural</a:t>
            </a:r>
            <a:r>
              <a:rPr lang="el-GR" sz="2000" dirty="0" err="1">
                <a:solidFill>
                  <a:srgbClr val="000000"/>
                </a:solidFill>
                <a:latin typeface="Open Sans" panose="020B0606030504020204" pitchFamily="34" charset="0"/>
              </a:rPr>
              <a:t>sinkholes</a:t>
            </a:r>
            <a:r>
              <a:rPr lang="el-GR" sz="2000" dirty="0">
                <a:solidFill>
                  <a:srgbClr val="000000"/>
                </a:solidFill>
                <a:latin typeface="Open Sans" panose="020B0606030504020204" pitchFamily="34" charset="0"/>
              </a:rPr>
              <a:t>carbon (e.g. forests, wetlands).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Examples in local government</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upgrading of public buildings and schools.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Photovoltaics in municipal buildings.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urban mobility (</a:t>
            </a:r>
            <a:r>
              <a:rPr lang="el-GR" sz="2000" dirty="0" err="1">
                <a:solidFill>
                  <a:srgbClr val="000000"/>
                </a:solidFill>
                <a:latin typeface="Open Sans" panose="020B0606030504020204" pitchFamily="34" charset="0"/>
              </a:rPr>
              <a:t>bike paths</a:t>
            </a:r>
            <a:r>
              <a:rPr lang="el-GR" sz="2000" dirty="0">
                <a:solidFill>
                  <a:srgbClr val="000000"/>
                </a:solidFill>
                <a:latin typeface="Open Sans" panose="020B0606030504020204" pitchFamily="34" charset="0"/>
              </a:rPr>
              <a:t>, pedestrians, low-emission transport).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Waste management with material recovery and composting.</a:t>
            </a:r>
          </a:p>
        </p:txBody>
      </p:sp>
    </p:spTree>
    <p:extLst>
      <p:ext uri="{BB962C8B-B14F-4D97-AF65-F5344CB8AC3E}">
        <p14:creationId xmlns:p14="http://schemas.microsoft.com/office/powerpoint/2010/main" val="2373189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841E6-713C-9671-BC9E-98A105EE59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F0BB87-299B-370F-4851-A7F201A0EFCF}"/>
              </a:ext>
            </a:extLst>
          </p:cNvPr>
          <p:cNvSpPr>
            <a:spLocks noChangeArrowheads="1"/>
          </p:cNvSpPr>
          <p:nvPr/>
        </p:nvSpPr>
        <p:spPr bwMode="auto">
          <a:xfrm>
            <a:off x="1052512" y="2253261"/>
            <a:ext cx="10086975"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Features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brings long-term benefits, often not immediately visible.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requires investment and collaboration with the private sector.</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linked to the Covenant of Mayors and the European Green Deal.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Essential for stabilizing the global climate.</a:t>
            </a:r>
          </a:p>
        </p:txBody>
      </p:sp>
    </p:spTree>
    <p:extLst>
      <p:ext uri="{BB962C8B-B14F-4D97-AF65-F5344CB8AC3E}">
        <p14:creationId xmlns:p14="http://schemas.microsoft.com/office/powerpoint/2010/main" val="3288448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2CEE9-7A7E-32AF-DE49-03BBC43079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B7E66A-DAC1-427E-9951-EFA7A92746F2}"/>
              </a:ext>
            </a:extLst>
          </p:cNvPr>
          <p:cNvSpPr>
            <a:spLocks noChangeArrowheads="1"/>
          </p:cNvSpPr>
          <p:nvPr/>
        </p:nvSpPr>
        <p:spPr bwMode="auto">
          <a:xfrm>
            <a:off x="1052512" y="2022429"/>
            <a:ext cx="10086975"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Durability (</a:t>
            </a:r>
            <a:r>
              <a:rPr lang="el-GR" sz="2000" b="1" dirty="0" err="1">
                <a:solidFill>
                  <a:srgbClr val="000000"/>
                </a:solidFill>
                <a:latin typeface="Open Sans" panose="020B0606030504020204" pitchFamily="34" charset="0"/>
              </a:rPr>
              <a:t>Resilience</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Ability of a system (city, society, infrastructure) to absorb, adapt and recover from climate impacts.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extends to:</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 cohesion and citizen awareness.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Decision-making ability and administrative preparation.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Psychological and institutional adaptability after crises.</a:t>
            </a:r>
          </a:p>
        </p:txBody>
      </p:sp>
    </p:spTree>
    <p:extLst>
      <p:ext uri="{BB962C8B-B14F-4D97-AF65-F5344CB8AC3E}">
        <p14:creationId xmlns:p14="http://schemas.microsoft.com/office/powerpoint/2010/main" val="148912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DC2D-41E4-E9EF-B5D7-2097B2937E6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3FB09ED-5688-F156-0A17-F6AEDCDF8D1A}"/>
              </a:ext>
            </a:extLst>
          </p:cNvPr>
          <p:cNvSpPr>
            <a:spLocks noChangeArrowheads="1"/>
          </p:cNvSpPr>
          <p:nvPr/>
        </p:nvSpPr>
        <p:spPr bwMode="auto">
          <a:xfrm>
            <a:off x="709612" y="1791596"/>
            <a:ext cx="1077277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Data</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Preventive planning and emergency plans.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Training of executives and citizens.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err="1">
                <a:ln>
                  <a:noFill/>
                </a:ln>
                <a:solidFill>
                  <a:srgbClr val="000000"/>
                </a:solidFill>
                <a:effectLst/>
                <a:latin typeface="Open Sans" panose="020B0606030504020204" pitchFamily="34" charset="0"/>
              </a:rPr>
              <a:t>Cross-sectoral</a:t>
            </a:r>
            <a:r>
              <a:rPr kumimoji="0" lang="el-GR" altLang="el-GR" sz="2000" b="0" i="0" u="none" strike="noStrike" cap="none" normalizeH="0" baseline="0" dirty="0">
                <a:ln>
                  <a:noFill/>
                </a:ln>
                <a:solidFill>
                  <a:srgbClr val="000000"/>
                </a:solidFill>
                <a:effectLst/>
                <a:latin typeface="Open Sans" panose="020B0606030504020204" pitchFamily="34" charset="0"/>
              </a:rPr>
              <a:t>cooperation (environment, health, transport, civil protection).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Vulnerability assessment to identify vulnerable sectors/groups.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Result of successful adaptive governance for development through crises.</a:t>
            </a:r>
          </a:p>
        </p:txBody>
      </p:sp>
    </p:spTree>
    <p:extLst>
      <p:ext uri="{BB962C8B-B14F-4D97-AF65-F5344CB8AC3E}">
        <p14:creationId xmlns:p14="http://schemas.microsoft.com/office/powerpoint/2010/main" val="359227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B6C9-C4ED-A933-492B-5821DDF379E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2B726E4-E194-CD9C-6BF6-994940EA3E75}"/>
              </a:ext>
            </a:extLst>
          </p:cNvPr>
          <p:cNvSpPr txBox="1"/>
          <p:nvPr/>
        </p:nvSpPr>
        <p:spPr>
          <a:xfrm>
            <a:off x="1080793" y="1425670"/>
            <a:ext cx="10030413" cy="465980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Thematic sections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1. Climate Change Adaptation and Mitigation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Introduction to the scientific basis of climate change, with emphasis on local climate risks (e.g. floods in lowland areas, heat waves in urban centers).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Analysis of national and European policies, such as the Renewable Energy Directive 2018/2001 and the EU Strategy for Adaptation to Climate Change.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Practical actions: Designing adaptation measures, such as flood control projects or early warning systems.</a:t>
            </a:r>
          </a:p>
        </p:txBody>
      </p:sp>
    </p:spTree>
    <p:extLst>
      <p:ext uri="{BB962C8B-B14F-4D97-AF65-F5344CB8AC3E}">
        <p14:creationId xmlns:p14="http://schemas.microsoft.com/office/powerpoint/2010/main" val="1626945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4541-41FC-A5A1-FA1C-098B606625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A480629-135E-774B-C22B-A00593BDB658}"/>
              </a:ext>
            </a:extLst>
          </p:cNvPr>
          <p:cNvSpPr>
            <a:spLocks noChangeArrowheads="1"/>
          </p:cNvSpPr>
          <p:nvPr/>
        </p:nvSpPr>
        <p:spPr bwMode="auto">
          <a:xfrm>
            <a:off x="709612" y="868266"/>
            <a:ext cx="10772775"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Specialized Terms for Local Government</a:t>
            </a:r>
            <a:r>
              <a:rPr lang="el-GR" sz="2000" dirty="0">
                <a:solidFill>
                  <a:srgbClr val="000000"/>
                </a:solidFill>
                <a:latin typeface="Open Sans" panose="020B0606030504020204" pitchFamily="34" charset="0"/>
              </a:rPr>
              <a:t> </a:t>
            </a:r>
          </a:p>
          <a:p>
            <a:pPr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Vulnerability (</a:t>
            </a:r>
            <a:r>
              <a:rPr lang="el-GR" sz="2000" b="1" dirty="0" err="1">
                <a:solidFill>
                  <a:srgbClr val="000000"/>
                </a:solidFill>
                <a:latin typeface="Open Sans" panose="020B0606030504020204" pitchFamily="34" charset="0"/>
              </a:rPr>
              <a:t>Vulnerability</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Degree of exposure and inadequate preparation of a system/population to climate impacts, with social, economic and environmental factors.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 Risk (</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Risk</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Combination of probability of a climate event (e.g. heat wave, flood) and consequences for infrastructure, population, environment.</a:t>
            </a:r>
          </a:p>
          <a:p>
            <a:pPr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Decarbonization</a:t>
            </a:r>
            <a:r>
              <a:rPr lang="el-GR" sz="2000" b="1" dirty="0">
                <a:solidFill>
                  <a:srgbClr val="000000"/>
                </a:solidFill>
                <a:latin typeface="Open Sans" panose="020B0606030504020204" pitchFamily="34" charset="0"/>
              </a:rPr>
              <a:t>(</a:t>
            </a:r>
            <a:r>
              <a:rPr lang="el-GR" sz="2000" b="1" dirty="0" err="1">
                <a:solidFill>
                  <a:srgbClr val="000000"/>
                </a:solidFill>
                <a:latin typeface="Open Sans" panose="020B0606030504020204" pitchFamily="34" charset="0"/>
              </a:rPr>
              <a:t>Decarbonization</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Reduce/eliminate CO₂ emissions through transition to renewable energy sources in energy, transport, buildings.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Climate Neutrality (</a:t>
            </a: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Neutrality</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Greenhouse gas emission and removal balance for zero net emissions.</a:t>
            </a:r>
          </a:p>
        </p:txBody>
      </p:sp>
    </p:spTree>
    <p:extLst>
      <p:ext uri="{BB962C8B-B14F-4D97-AF65-F5344CB8AC3E}">
        <p14:creationId xmlns:p14="http://schemas.microsoft.com/office/powerpoint/2010/main" val="1339443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E90CD-166C-3DEC-3A73-394A1603BF05}"/>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CDF1046B-A101-B1C9-836E-9D106A9E9FC6}"/>
              </a:ext>
            </a:extLst>
          </p:cNvPr>
          <p:cNvSpPr>
            <a:spLocks noChangeArrowheads="1"/>
          </p:cNvSpPr>
          <p:nvPr/>
        </p:nvSpPr>
        <p:spPr bwMode="auto">
          <a:xfrm>
            <a:off x="902493" y="1791596"/>
            <a:ext cx="10387013"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Emissions Register (</a:t>
            </a:r>
            <a:r>
              <a:rPr kumimoji="0" lang="el-GR" altLang="el-GR" sz="2000" b="1" i="0" u="none" strike="noStrike" cap="none" normalizeH="0" baseline="0" dirty="0" err="1">
                <a:ln>
                  <a:noFill/>
                </a:ln>
                <a:solidFill>
                  <a:srgbClr val="000000"/>
                </a:solidFill>
                <a:effectLst/>
                <a:latin typeface="Open Sans" panose="020B0606030504020204" pitchFamily="34" charset="0"/>
              </a:rPr>
              <a:t>Emissions</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Inventory</a:t>
            </a:r>
            <a:r>
              <a:rPr kumimoji="0" lang="el-GR" altLang="el-GR" sz="2000" b="1"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a:ln>
                  <a:noFill/>
                </a:ln>
                <a:solidFill>
                  <a:srgbClr val="000000"/>
                </a:solidFill>
                <a:effectLst/>
                <a:latin typeface="Open Sans" panose="020B0606030504020204" pitchFamily="34" charset="0"/>
              </a:rPr>
              <a:t>: Tool for recording/monitoring emissions by sector (energy, waste, transport) for policy making.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Climate Change Action Plan</a:t>
            </a:r>
            <a:r>
              <a:rPr kumimoji="0" lang="el-GR" altLang="el-GR" sz="2000" b="0" i="0" u="none" strike="noStrike" cap="none" normalizeH="0" baseline="0" dirty="0">
                <a:ln>
                  <a:noFill/>
                </a:ln>
                <a:solidFill>
                  <a:srgbClr val="000000"/>
                </a:solidFill>
                <a:effectLst/>
                <a:latin typeface="Open Sans" panose="020B0606030504020204" pitchFamily="34" charset="0"/>
              </a:rPr>
              <a:t>: Strategic document with risk analysis, objectives, measures, indicators, timelines and financing.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Urban Heat Island</a:t>
            </a:r>
            <a:r>
              <a:rPr kumimoji="0" lang="el-GR" altLang="el-GR" sz="2000" b="0" i="0" u="none" strike="noStrike" cap="none" normalizeH="0" baseline="0" dirty="0">
                <a:ln>
                  <a:noFill/>
                </a:ln>
                <a:solidFill>
                  <a:srgbClr val="000000"/>
                </a:solidFill>
                <a:effectLst/>
                <a:latin typeface="Open Sans" panose="020B0606030504020204" pitchFamily="34" charset="0"/>
              </a:rPr>
              <a:t>: Higher temperatures in urban environments due to construction, lack of greenery and thermal storage of materials.</a:t>
            </a:r>
          </a:p>
        </p:txBody>
      </p:sp>
    </p:spTree>
    <p:extLst>
      <p:ext uri="{BB962C8B-B14F-4D97-AF65-F5344CB8AC3E}">
        <p14:creationId xmlns:p14="http://schemas.microsoft.com/office/powerpoint/2010/main" val="2732946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42C9-BE2D-12FD-10EE-FEDB9B6310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3454AB9-0953-676D-C6C2-95D9F1635573}"/>
              </a:ext>
            </a:extLst>
          </p:cNvPr>
          <p:cNvSpPr>
            <a:spLocks noChangeArrowheads="1"/>
          </p:cNvSpPr>
          <p:nvPr/>
        </p:nvSpPr>
        <p:spPr bwMode="auto">
          <a:xfrm>
            <a:off x="1038225" y="2022429"/>
            <a:ext cx="10115550"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Participatory Design</a:t>
            </a:r>
            <a:r>
              <a:rPr kumimoji="0" lang="el-GR" altLang="el-GR" sz="2000" b="0" i="0" u="none" strike="noStrike" cap="none" normalizeH="0" baseline="0" dirty="0">
                <a:ln>
                  <a:noFill/>
                </a:ln>
                <a:solidFill>
                  <a:srgbClr val="000000"/>
                </a:solidFill>
                <a:effectLst/>
                <a:latin typeface="Open Sans" panose="020B0606030504020204" pitchFamily="34" charset="0"/>
              </a:rPr>
              <a:t>: Involvement of citizens, institutions and local groups for socially acceptable and effective measures.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Analysis</a:t>
            </a:r>
            <a:r>
              <a:rPr kumimoji="0" lang="el-GR" altLang="el-GR" sz="2000" b="1" i="0" u="none" strike="noStrike" cap="none" normalizeH="0" baseline="0" dirty="0" err="1">
                <a:ln>
                  <a:noFill/>
                </a:ln>
                <a:solidFill>
                  <a:srgbClr val="000000"/>
                </a:solidFill>
                <a:effectLst/>
                <a:latin typeface="Open Sans" panose="020B0606030504020204" pitchFamily="34" charset="0"/>
              </a:rPr>
              <a:t>Vulnerability</a:t>
            </a:r>
            <a:r>
              <a:rPr kumimoji="0" lang="el-GR" altLang="el-GR" sz="2000" b="0" i="0" u="none" strike="noStrike" cap="none" normalizeH="0" baseline="0" dirty="0">
                <a:ln>
                  <a:noFill/>
                </a:ln>
                <a:solidFill>
                  <a:srgbClr val="000000"/>
                </a:solidFill>
                <a:effectLst/>
                <a:latin typeface="Open Sans" panose="020B0606030504020204" pitchFamily="34" charset="0"/>
              </a:rPr>
              <a:t>: Systematic identification of vulnerable groups/areas for</a:t>
            </a:r>
            <a:r>
              <a:rPr kumimoji="0" lang="el-GR" altLang="el-GR" sz="2000" b="0" i="0" u="none" strike="noStrike" cap="none" normalizeH="0" baseline="0" dirty="0" err="1">
                <a:ln>
                  <a:noFill/>
                </a:ln>
                <a:solidFill>
                  <a:srgbClr val="000000"/>
                </a:solidFill>
                <a:effectLst/>
                <a:latin typeface="Open Sans" panose="020B0606030504020204" pitchFamily="34" charset="0"/>
              </a:rPr>
              <a:t>prioritization</a:t>
            </a:r>
            <a:r>
              <a:rPr kumimoji="0" lang="el-GR" altLang="el-GR" sz="2000" b="0" i="0" u="none" strike="noStrike" cap="none" normalizeH="0" baseline="0" dirty="0">
                <a:ln>
                  <a:noFill/>
                </a:ln>
                <a:solidFill>
                  <a:srgbClr val="000000"/>
                </a:solidFill>
                <a:effectLst/>
                <a:latin typeface="Open Sans" panose="020B0606030504020204" pitchFamily="34" charset="0"/>
              </a:rPr>
              <a:t>adaptation measures.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Climate Governance</a:t>
            </a:r>
            <a:r>
              <a:rPr kumimoji="0" lang="el-GR" altLang="el-GR" sz="2000" b="0" i="0" u="none" strike="noStrike" cap="none" normalizeH="0" baseline="0" dirty="0">
                <a:ln>
                  <a:noFill/>
                </a:ln>
                <a:solidFill>
                  <a:srgbClr val="000000"/>
                </a:solidFill>
                <a:effectLst/>
                <a:latin typeface="Open Sans" panose="020B0606030504020204" pitchFamily="34" charset="0"/>
              </a:rPr>
              <a:t>: Institutions, processes and decision-making mechanisms for climate policy at local, national, supranational levels.</a:t>
            </a:r>
          </a:p>
        </p:txBody>
      </p:sp>
    </p:spTree>
    <p:extLst>
      <p:ext uri="{BB962C8B-B14F-4D97-AF65-F5344CB8AC3E}">
        <p14:creationId xmlns:p14="http://schemas.microsoft.com/office/powerpoint/2010/main" val="761898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22C2-1FB5-DB6B-D90E-10C77D8AA7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86708A2-7F09-0467-7DD8-5E172E9299D7}"/>
              </a:ext>
            </a:extLst>
          </p:cNvPr>
          <p:cNvSpPr>
            <a:spLocks noChangeArrowheads="1"/>
          </p:cNvSpPr>
          <p:nvPr/>
        </p:nvSpPr>
        <p:spPr bwMode="auto">
          <a:xfrm>
            <a:off x="945356" y="1329931"/>
            <a:ext cx="1030128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Conclusion</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Scientific knowledge is the basis for adaptation and mitigation strategies.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For local government executives, understanding phenomena, mechanisms and forecasts is essential for:</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Documented action plans.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Communication of risks and solutions with citizens and agencies.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Attracting financial tools based on climate indicators and scenarios.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738756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805A-F199-1D62-9188-0722220318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038D76-6582-BAFD-0089-FB77DD6528AA}"/>
              </a:ext>
            </a:extLst>
          </p:cNvPr>
          <p:cNvSpPr>
            <a:spLocks noChangeArrowheads="1"/>
          </p:cNvSpPr>
          <p:nvPr/>
        </p:nvSpPr>
        <p:spPr bwMode="auto">
          <a:xfrm>
            <a:off x="945356" y="2022429"/>
            <a:ext cx="10301288"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European Institutional Directions</a:t>
            </a:r>
            <a:r>
              <a:rPr lang="el-GR" sz="2000" dirty="0">
                <a:solidFill>
                  <a:srgbClr val="000000"/>
                </a:solidFill>
                <a:latin typeface="Open Sans" panose="020B0606030504020204" pitchFamily="34" charset="0"/>
              </a:rPr>
              <a:t>The EU is a global leader in climate policy, with ambitious legislation and action frameworks.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European Green Deal (2019)</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Strategic roadmap for a sustainable, circular, climate-neutral economy by 2050.</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995055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E7970-F64A-9295-5E44-EF13EA7C4F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92F95F-17EE-9BC8-7001-987E68BA0A84}"/>
              </a:ext>
            </a:extLst>
          </p:cNvPr>
          <p:cNvSpPr>
            <a:spLocks noChangeArrowheads="1"/>
          </p:cNvSpPr>
          <p:nvPr/>
        </p:nvSpPr>
        <p:spPr bwMode="auto">
          <a:xfrm>
            <a:off x="945356" y="1560764"/>
            <a:ext cx="1030128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Includes: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system reform with RES and energy efficiency.</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Clean transport (electricity, railways).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Sustainable agriculture and biodiversity ("From farm to fork").</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Just transition with a Just Transition Fund for coal-dependent regions.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Framework for individual legislative initiatives.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80899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34CE6-8267-D3F0-ACB4-E0EE0FAFCA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62A3F7-66FD-3088-A2D3-BCABCD086DB3}"/>
              </a:ext>
            </a:extLst>
          </p:cNvPr>
          <p:cNvSpPr>
            <a:spLocks noChangeArrowheads="1"/>
          </p:cNvSpPr>
          <p:nvPr/>
        </p:nvSpPr>
        <p:spPr bwMode="auto">
          <a:xfrm>
            <a:off x="945356" y="2484093"/>
            <a:ext cx="10301288"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European Climate Law (2021, EU Regulation 2021/1119)</a:t>
            </a:r>
            <a:r>
              <a:rPr lang="el-GR" sz="2000" dirty="0">
                <a:solidFill>
                  <a:srgbClr val="000000"/>
                </a:solidFill>
                <a:latin typeface="Open Sans" panose="020B0606030504020204" pitchFamily="34" charset="0"/>
              </a:rPr>
              <a:t>: Legally binding climate neutrality target by 2050.</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Intermediate target: Reduce emissions by ≥55% by 2030 (compared to 1990).</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86451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A625-BB42-B199-6895-8683A50FD1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1390DE-DC77-14C9-2527-B00DF7A0A519}"/>
              </a:ext>
            </a:extLst>
          </p:cNvPr>
          <p:cNvSpPr>
            <a:spLocks noChangeArrowheads="1"/>
          </p:cNvSpPr>
          <p:nvPr/>
        </p:nvSpPr>
        <p:spPr bwMode="auto">
          <a:xfrm>
            <a:off x="945356" y="1560763"/>
            <a:ext cx="10301288"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Establishment of a European Scientific Council for Climate to:</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Progress monitoring.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Providing advice.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Policy consistency assessment.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Mechanism «</a:t>
            </a:r>
            <a:r>
              <a:rPr lang="el-GR" sz="2000" dirty="0" err="1">
                <a:solidFill>
                  <a:srgbClr val="000000"/>
                </a:solidFill>
                <a:latin typeface="Open Sans" panose="020B0606030504020204" pitchFamily="34" charset="0"/>
              </a:rPr>
              <a:t>Climate</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Check</a:t>
            </a:r>
            <a:r>
              <a:rPr lang="el-GR" sz="2000" dirty="0">
                <a:solidFill>
                  <a:srgbClr val="000000"/>
                </a:solidFill>
                <a:latin typeface="Open Sans" panose="020B0606030504020204" pitchFamily="34" charset="0"/>
              </a:rPr>
              <a:t>» for evaluating national policies and</a:t>
            </a:r>
            <a:r>
              <a:rPr lang="el-GR" sz="2000" dirty="0" err="1">
                <a:solidFill>
                  <a:srgbClr val="000000"/>
                </a:solidFill>
                <a:latin typeface="Open Sans" panose="020B0606030504020204" pitchFamily="34" charset="0"/>
              </a:rPr>
              <a:t>NECPs</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It is associated with the package "</a:t>
            </a:r>
            <a:r>
              <a:rPr lang="el-GR" sz="2000" dirty="0" err="1">
                <a:solidFill>
                  <a:srgbClr val="000000"/>
                </a:solidFill>
                <a:latin typeface="Open Sans" panose="020B0606030504020204" pitchFamily="34" charset="0"/>
              </a:rPr>
              <a:t>Fit</a:t>
            </a:r>
            <a:r>
              <a:rPr lang="el-GR" sz="2000" dirty="0">
                <a:solidFill>
                  <a:srgbClr val="000000"/>
                </a:solidFill>
                <a:latin typeface="Open Sans" panose="020B0606030504020204" pitchFamily="34" charset="0"/>
              </a:rPr>
              <a:t>for 55" and long-term planning for a just transition.</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677951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9638-382B-CF53-D156-615F914B9F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5BF974-72CC-D0EA-9232-8F025835088A}"/>
              </a:ext>
            </a:extLst>
          </p:cNvPr>
          <p:cNvSpPr>
            <a:spLocks noChangeArrowheads="1"/>
          </p:cNvSpPr>
          <p:nvPr/>
        </p:nvSpPr>
        <p:spPr bwMode="auto">
          <a:xfrm>
            <a:off x="945356" y="1401666"/>
            <a:ext cx="10301288"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Package «</a:t>
            </a:r>
            <a:r>
              <a:rPr lang="el-GR" sz="2000" b="1" dirty="0" err="1">
                <a:solidFill>
                  <a:srgbClr val="000000"/>
                </a:solidFill>
                <a:latin typeface="Open Sans" panose="020B0606030504020204" pitchFamily="34" charset="0"/>
              </a:rPr>
              <a:t>Fit</a:t>
            </a:r>
            <a:r>
              <a:rPr lang="el-GR" sz="2000" b="1" dirty="0">
                <a:solidFill>
                  <a:srgbClr val="000000"/>
                </a:solidFill>
                <a:latin typeface="Open Sans" panose="020B0606030504020204" pitchFamily="34" charset="0"/>
              </a:rPr>
              <a:t>for 55" (2021)</a:t>
            </a:r>
            <a:r>
              <a:rPr lang="el-GR" sz="2000" dirty="0">
                <a:solidFill>
                  <a:srgbClr val="000000"/>
                </a:solidFill>
                <a:latin typeface="Open Sans" panose="020B0606030504020204" pitchFamily="34" charset="0"/>
              </a:rPr>
              <a:t>: Legislative package to reduce emissions by ≥55% by 2030.</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Axles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Extension of EU ETS to road transport and buildings, with a reduction in emission allowances.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Tax Review to eliminate fossil fuel advantages.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 Climate Fund to support vulnerable households and businesses.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Reinforcement</a:t>
            </a:r>
            <a:r>
              <a:rPr lang="el-GR" sz="2000" dirty="0" err="1">
                <a:solidFill>
                  <a:srgbClr val="000000"/>
                </a:solidFill>
                <a:latin typeface="Open Sans" panose="020B0606030504020204" pitchFamily="34" charset="0"/>
              </a:rPr>
              <a:t>NECPs</a:t>
            </a:r>
            <a:r>
              <a:rPr lang="el-GR" sz="2000" dirty="0">
                <a:solidFill>
                  <a:srgbClr val="000000"/>
                </a:solidFill>
                <a:latin typeface="Open Sans" panose="020B0606030504020204" pitchFamily="34" charset="0"/>
              </a:rPr>
              <a:t>with monitoring mechanisms.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66890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50DB0-6B8D-89D5-2FFB-FF8E25F6D4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1526814-BA3D-A1BE-0145-CA480621A4AB}"/>
              </a:ext>
            </a:extLst>
          </p:cNvPr>
          <p:cNvSpPr>
            <a:spLocks noChangeArrowheads="1"/>
          </p:cNvSpPr>
          <p:nvPr/>
        </p:nvSpPr>
        <p:spPr bwMode="auto">
          <a:xfrm>
            <a:off x="1009650" y="1791596"/>
            <a:ext cx="10172700"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Other measures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Target ≥40% RES by 2030.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Increased energy efficiency.</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Carbon Border Adjustment Mechanism (CBAM).</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Promotion of electric mobility and charging infrastructure.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the LULUCF Regulation for natural CO₂ absorptions.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introduces a clean, energy-efficient, socially just development model.</a:t>
            </a:r>
          </a:p>
        </p:txBody>
      </p:sp>
    </p:spTree>
    <p:extLst>
      <p:ext uri="{BB962C8B-B14F-4D97-AF65-F5344CB8AC3E}">
        <p14:creationId xmlns:p14="http://schemas.microsoft.com/office/powerpoint/2010/main" val="33191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67E47-3236-993C-1E5B-00EF703AAFE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3C36C81-9B0B-9013-00F9-B750FA2FE1FA}"/>
              </a:ext>
            </a:extLst>
          </p:cNvPr>
          <p:cNvSpPr txBox="1"/>
          <p:nvPr/>
        </p:nvSpPr>
        <p:spPr>
          <a:xfrm>
            <a:off x="1304117" y="1610727"/>
            <a:ext cx="9583765" cy="465980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2. Sustainable Urban Mobility and Energy Efficiency</a:t>
            </a:r>
            <a:r>
              <a:rPr lang="el-GR" sz="2000" dirty="0">
                <a:solidFill>
                  <a:srgbClr val="000000"/>
                </a:solidFill>
                <a:latin typeface="Open Sans" panose="020B0606030504020204" pitchFamily="34" charset="0"/>
              </a:rPr>
              <a:t>: Education on strategies to reduce emissions from transportation, such as promoting bike lanes, electric vehicles, and public transportation.</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Energy efficiency in municipal buildings and infrastructure, with an emphasis on technologies such as solar panels, LED lighting and smart energy management systems.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Example: The Municipality of Thessaloniki implements the program</a:t>
            </a:r>
            <a:r>
              <a:rPr lang="el-GR" sz="2000" b="1" dirty="0">
                <a:solidFill>
                  <a:srgbClr val="000000"/>
                </a:solidFill>
                <a:latin typeface="Open Sans" panose="020B0606030504020204" pitchFamily="34" charset="0"/>
              </a:rPr>
              <a:t>SUMP</a:t>
            </a:r>
            <a:r>
              <a:rPr lang="el-GR" sz="2000" dirty="0">
                <a:solidFill>
                  <a:srgbClr val="000000"/>
                </a:solidFill>
                <a:latin typeface="Open Sans" panose="020B0606030504020204" pitchFamily="34" charset="0"/>
              </a:rPr>
              <a:t>(Sustainable Urban Mobility Plan), aiming to reduce emissions from transport by 20% by 2030.</a:t>
            </a:r>
          </a:p>
        </p:txBody>
      </p:sp>
    </p:spTree>
    <p:extLst>
      <p:ext uri="{BB962C8B-B14F-4D97-AF65-F5344CB8AC3E}">
        <p14:creationId xmlns:p14="http://schemas.microsoft.com/office/powerpoint/2010/main" val="2917067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3644-4AE1-6BEF-9B55-F822FDBF08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58FA1A-6B1A-3239-8DF1-1A747993CE4C}"/>
              </a:ext>
            </a:extLst>
          </p:cNvPr>
          <p:cNvSpPr>
            <a:spLocks noChangeArrowheads="1"/>
          </p:cNvSpPr>
          <p:nvPr/>
        </p:nvSpPr>
        <p:spPr bwMode="auto">
          <a:xfrm>
            <a:off x="1009650" y="1260152"/>
            <a:ext cx="10172700"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EU Strategy on Adaptation to Climate Change (2021)</a:t>
            </a:r>
            <a:r>
              <a:rPr lang="el-GR" sz="2000" dirty="0">
                <a:solidFill>
                  <a:srgbClr val="000000"/>
                </a:solidFill>
                <a:latin typeface="Open Sans" panose="020B0606030504020204" pitchFamily="34" charset="0"/>
              </a:rPr>
              <a:t>: Approved as a follow-up to the 2013 strategy, with an emphasis on integration and action.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Axles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Local/regional adaptation through Mission Adaptation program (target: 150 resilient areas by 2030).</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digital tools (</a:t>
            </a:r>
            <a:r>
              <a:rPr lang="el-GR" sz="2000" dirty="0" err="1">
                <a:solidFill>
                  <a:srgbClr val="000000"/>
                </a:solidFill>
                <a:latin typeface="Open Sans" panose="020B0606030504020204" pitchFamily="34" charset="0"/>
              </a:rPr>
              <a:t>Climate</a:t>
            </a:r>
            <a:r>
              <a:rPr lang="el-GR" sz="2000" dirty="0">
                <a:solidFill>
                  <a:srgbClr val="000000"/>
                </a:solidFill>
                <a:latin typeface="Open Sans" panose="020B0606030504020204" pitchFamily="34" charset="0"/>
              </a:rPr>
              <a:t>-ADAPT) for data, indicators, good practices.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Nature-based solutions (</a:t>
            </a:r>
            <a:r>
              <a:rPr lang="el-GR" sz="2000" dirty="0" err="1">
                <a:solidFill>
                  <a:srgbClr val="000000"/>
                </a:solidFill>
                <a:latin typeface="Open Sans" panose="020B0606030504020204" pitchFamily="34" charset="0"/>
              </a:rPr>
              <a:t>NbS</a:t>
            </a:r>
            <a:r>
              <a:rPr lang="el-GR" sz="2000" dirty="0">
                <a:solidFill>
                  <a:srgbClr val="000000"/>
                </a:solidFill>
                <a:latin typeface="Open Sans" panose="020B0606030504020204" pitchFamily="34" charset="0"/>
              </a:rPr>
              <a:t>): Wetlands, urban trees, green infrastructure.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Social justice: Inclusion of vulnerable groups, gender equality, participatory governance.</a:t>
            </a:r>
          </a:p>
        </p:txBody>
      </p:sp>
    </p:spTree>
    <p:extLst>
      <p:ext uri="{BB962C8B-B14F-4D97-AF65-F5344CB8AC3E}">
        <p14:creationId xmlns:p14="http://schemas.microsoft.com/office/powerpoint/2010/main" val="4012796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2DB1C-D824-54D9-BE91-61D9EA52D3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FC1DC5-937F-9CF6-B459-AAC50D451705}"/>
              </a:ext>
            </a:extLst>
          </p:cNvPr>
          <p:cNvSpPr>
            <a:spLocks noChangeArrowheads="1"/>
          </p:cNvSpPr>
          <p:nvPr/>
        </p:nvSpPr>
        <p:spPr bwMode="auto">
          <a:xfrm>
            <a:off x="1309687" y="1791596"/>
            <a:ext cx="957262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Goals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Smart adaptation with better data.</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Systemic adaptation in all sectors.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Faster implementation of measures.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international cooperation for vulnerable countries.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complements mitigation policies and links climate policy with social/territorial cohesion.</a:t>
            </a:r>
          </a:p>
        </p:txBody>
      </p:sp>
    </p:spTree>
    <p:extLst>
      <p:ext uri="{BB962C8B-B14F-4D97-AF65-F5344CB8AC3E}">
        <p14:creationId xmlns:p14="http://schemas.microsoft.com/office/powerpoint/2010/main" val="23369573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6D21D-AAC9-A9C8-4A17-865F2D971F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ABE650-0471-03C3-51B4-6E98B435734C}"/>
              </a:ext>
            </a:extLst>
          </p:cNvPr>
          <p:cNvSpPr>
            <a:spLocks noChangeArrowheads="1"/>
          </p:cNvSpPr>
          <p:nvPr/>
        </p:nvSpPr>
        <p:spPr bwMode="auto">
          <a:xfrm>
            <a:off x="1309687" y="1791596"/>
            <a:ext cx="957262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National Strategies and Institutional Framework in Greece</a:t>
            </a:r>
            <a:r>
              <a:rPr lang="el-GR" sz="2000" dirty="0">
                <a:solidFill>
                  <a:srgbClr val="000000"/>
                </a:solidFill>
                <a:latin typeface="Open Sans" panose="020B0606030504020204" pitchFamily="34" charset="0"/>
              </a:rPr>
              <a:t>Greece is aligning with European goals for climate neutrality and adaptation.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National Energy and Climate Plan (NESEK, 2019, revision 2024)</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Basic design for</a:t>
            </a:r>
            <a:r>
              <a:rPr lang="el-GR" sz="2000" dirty="0" err="1">
                <a:solidFill>
                  <a:srgbClr val="000000"/>
                </a:solidFill>
                <a:latin typeface="Open Sans" panose="020B0606030504020204" pitchFamily="34" charset="0"/>
              </a:rPr>
              <a:t>decarbonization</a:t>
            </a:r>
            <a:r>
              <a:rPr lang="el-GR" sz="2000" dirty="0">
                <a:solidFill>
                  <a:srgbClr val="000000"/>
                </a:solidFill>
                <a:latin typeface="Open Sans" panose="020B0606030504020204" pitchFamily="34" charset="0"/>
              </a:rPr>
              <a:t>, RES, energy efficiency, security of supply.</a:t>
            </a:r>
          </a:p>
        </p:txBody>
      </p:sp>
    </p:spTree>
    <p:extLst>
      <p:ext uri="{BB962C8B-B14F-4D97-AF65-F5344CB8AC3E}">
        <p14:creationId xmlns:p14="http://schemas.microsoft.com/office/powerpoint/2010/main" val="12174248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4EE4-A180-6E12-3C38-FA08CF7EEA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8C87AA-2B24-B723-2013-8FCAEF756255}"/>
              </a:ext>
            </a:extLst>
          </p:cNvPr>
          <p:cNvSpPr>
            <a:spLocks noChangeArrowheads="1"/>
          </p:cNvSpPr>
          <p:nvPr/>
        </p:nvSpPr>
        <p:spPr bwMode="auto">
          <a:xfrm>
            <a:off x="1938337" y="1791596"/>
            <a:ext cx="8315325"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Goals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Reduction of emissions by 55% by 2030 (compared to 1990).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80% RES in electricity generation by 2030.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err="1">
                <a:ln>
                  <a:noFill/>
                </a:ln>
                <a:solidFill>
                  <a:srgbClr val="000000"/>
                </a:solidFill>
                <a:effectLst/>
                <a:latin typeface="Open Sans" panose="020B0606030504020204" pitchFamily="34" charset="0"/>
              </a:rPr>
              <a:t>Delignification</a:t>
            </a:r>
            <a:r>
              <a:rPr kumimoji="0" lang="el-GR" altLang="el-GR" sz="2000" b="0" i="0" u="none" strike="noStrike" cap="none" normalizeH="0" baseline="0" dirty="0">
                <a:ln>
                  <a:noFill/>
                </a:ln>
                <a:solidFill>
                  <a:srgbClr val="000000"/>
                </a:solidFill>
                <a:effectLst/>
                <a:latin typeface="Open Sans" panose="020B0606030504020204" pitchFamily="34" charset="0"/>
              </a:rPr>
              <a:t>until 2028 with RES, storage, green hydrogen.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Climate neutrality by 2050.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submitted to the EU, includes consultations with stakeholders.</a:t>
            </a:r>
          </a:p>
        </p:txBody>
      </p:sp>
    </p:spTree>
    <p:extLst>
      <p:ext uri="{BB962C8B-B14F-4D97-AF65-F5344CB8AC3E}">
        <p14:creationId xmlns:p14="http://schemas.microsoft.com/office/powerpoint/2010/main" val="2564787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8EF8-189E-0AA5-CD25-83CAB3B0BD7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3B281B-8EAA-230D-159F-417A967A1F6E}"/>
              </a:ext>
            </a:extLst>
          </p:cNvPr>
          <p:cNvSpPr>
            <a:spLocks noChangeArrowheads="1"/>
          </p:cNvSpPr>
          <p:nvPr/>
        </p:nvSpPr>
        <p:spPr bwMode="auto">
          <a:xfrm>
            <a:off x="1576728" y="637434"/>
            <a:ext cx="9038544" cy="558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Law 4936/2022 – Greek Climate Law</a:t>
            </a:r>
            <a:r>
              <a:rPr lang="el-GR" sz="2000" dirty="0">
                <a:solidFill>
                  <a:srgbClr val="000000"/>
                </a:solidFill>
                <a:latin typeface="Open Sans" panose="020B0606030504020204" pitchFamily="34" charset="0"/>
              </a:rPr>
              <a:t>: First comprehensive climate law, harmonized with the EU.</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Points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Climate neutrality by 2050.</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Intermediate targets: -55% emissions by 2030, -80% by 2040.</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Sectoral policies: Electrification of municipal fleets, ban on oil burners from 2025, climate targets per Ministry.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Regional Climate Plans and Climate Neutrality Plans for cities &gt;100,000 inhabitants.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Monitoring mechanism with annual report by the Ministry of National Education and Research and the National Committee.</a:t>
            </a:r>
          </a:p>
        </p:txBody>
      </p:sp>
    </p:spTree>
    <p:extLst>
      <p:ext uri="{BB962C8B-B14F-4D97-AF65-F5344CB8AC3E}">
        <p14:creationId xmlns:p14="http://schemas.microsoft.com/office/powerpoint/2010/main" val="2607234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E9A14-D5C3-8651-F892-70D7494484C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E5CEA9-B282-6F26-5AA4-ACEFD97B76CD}"/>
              </a:ext>
            </a:extLst>
          </p:cNvPr>
          <p:cNvSpPr>
            <a:spLocks noChangeArrowheads="1"/>
          </p:cNvSpPr>
          <p:nvPr/>
        </p:nvSpPr>
        <p:spPr bwMode="auto">
          <a:xfrm>
            <a:off x="1102518" y="1885102"/>
            <a:ext cx="9986963"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National Strategy for Adaptation to Climate Change (ESPKA, 2016, revision 2023)</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Institutional framework for addressing the impacts of climate change.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evaluated every five years, revised with recommendations from the National Council.</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Latest developments (2023–2024)</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Inclusion of Athens and Thessaloniki in the "100" mission</a:t>
            </a:r>
            <a:r>
              <a:rPr kumimoji="0" lang="el-GR" altLang="el-GR" sz="2000" b="0" i="0" u="none" strike="noStrike" cap="none" normalizeH="0" baseline="0" dirty="0" err="1">
                <a:ln>
                  <a:noFill/>
                </a:ln>
                <a:solidFill>
                  <a:srgbClr val="000000"/>
                </a:solidFill>
                <a:effectLst/>
                <a:latin typeface="Open Sans" panose="020B0606030504020204" pitchFamily="34" charset="0"/>
              </a:rPr>
              <a:t>Climate-Neutral</a:t>
            </a:r>
            <a:r>
              <a:rPr kumimoji="0" lang="el-GR" altLang="el-GR" sz="2000" b="0" i="0" u="none" strike="noStrike" cap="none" normalizeH="0" baseline="0" dirty="0">
                <a:ln>
                  <a:noFill/>
                </a:ln>
                <a:solidFill>
                  <a:srgbClr val="000000"/>
                </a:solidFill>
                <a:effectLst/>
                <a:latin typeface="Open Sans" panose="020B0606030504020204" pitchFamily="34" charset="0"/>
              </a:rPr>
              <a:t>and Smart Cities</a:t>
            </a:r>
            <a:r>
              <a:rPr kumimoji="0" lang="el-GR" altLang="el-GR" sz="2000" b="0" i="0" u="none" strike="noStrike" cap="none" normalizeH="0" baseline="0" dirty="0" err="1">
                <a:ln>
                  <a:noFill/>
                </a:ln>
                <a:solidFill>
                  <a:srgbClr val="000000"/>
                </a:solidFill>
                <a:effectLst/>
                <a:latin typeface="Open Sans" panose="020B0606030504020204" pitchFamily="34" charset="0"/>
              </a:rPr>
              <a:t>by</a:t>
            </a:r>
            <a:r>
              <a:rPr kumimoji="0" lang="el-GR" altLang="el-GR" sz="2000" b="0" i="0" u="none" strike="noStrike" cap="none" normalizeH="0" baseline="0" dirty="0">
                <a:ln>
                  <a:noFill/>
                </a:ln>
                <a:solidFill>
                  <a:srgbClr val="000000"/>
                </a:solidFill>
                <a:effectLst/>
                <a:latin typeface="Open Sans" panose="020B0606030504020204" pitchFamily="34" charset="0"/>
              </a:rPr>
              <a:t>2030".</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Development of local/regional climate plans with research institutions and local authorities.</a:t>
            </a:r>
          </a:p>
        </p:txBody>
      </p:sp>
    </p:spTree>
    <p:extLst>
      <p:ext uri="{BB962C8B-B14F-4D97-AF65-F5344CB8AC3E}">
        <p14:creationId xmlns:p14="http://schemas.microsoft.com/office/powerpoint/2010/main" val="193326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92F2-75EE-4705-2DB5-A2AE3BD5EA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72AA7B-2101-0CC5-09EA-069D50152F25}"/>
              </a:ext>
            </a:extLst>
          </p:cNvPr>
          <p:cNvSpPr>
            <a:spLocks noChangeArrowheads="1"/>
          </p:cNvSpPr>
          <p:nvPr/>
        </p:nvSpPr>
        <p:spPr bwMode="auto">
          <a:xfrm>
            <a:off x="1238250" y="1560763"/>
            <a:ext cx="971550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rtl="0" eaLnBrk="0" fontAlgn="base" hangingPunct="0">
              <a:lnSpc>
                <a:spcPct val="150000"/>
              </a:lnSpc>
              <a:spcBef>
                <a:spcPct val="0"/>
              </a:spcBef>
              <a:spcAft>
                <a:spcPct val="0"/>
              </a:spcAft>
              <a:buFontTx/>
              <a:buChar char="•"/>
            </a:pPr>
            <a:r>
              <a:rPr lang="el-GR" sz="2000" b="1" dirty="0">
                <a:solidFill>
                  <a:srgbClr val="000000"/>
                </a:solidFill>
                <a:latin typeface="Open Sans" panose="020B0606030504020204" pitchFamily="34" charset="0"/>
              </a:rPr>
              <a:t>Latest developments (2023–2024)</a:t>
            </a:r>
            <a:r>
              <a:rPr lang="el-GR" sz="2000" dirty="0">
                <a:solidFill>
                  <a:srgbClr val="000000"/>
                </a:solidFill>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Approval of Regional Adaptation Plans (</a:t>
            </a:r>
            <a:r>
              <a:rPr kumimoji="0" lang="el-GR" altLang="el-GR" sz="2000" b="0" i="0" u="none" strike="noStrike" cap="none" normalizeH="0" baseline="0" dirty="0" err="1">
                <a:ln>
                  <a:noFill/>
                </a:ln>
                <a:solidFill>
                  <a:srgbClr val="000000"/>
                </a:solidFill>
                <a:effectLst/>
                <a:latin typeface="Open Sans" panose="020B0606030504020204" pitchFamily="34" charset="0"/>
              </a:rPr>
              <a:t>PESPKA</a:t>
            </a:r>
            <a:r>
              <a:rPr kumimoji="0" lang="el-GR" altLang="el-GR" sz="2000" b="0" i="0" u="none" strike="noStrike" cap="none" normalizeH="0" baseline="0" dirty="0">
                <a:ln>
                  <a:noFill/>
                </a:ln>
                <a:solidFill>
                  <a:srgbClr val="000000"/>
                </a:solidFill>
                <a:effectLst/>
                <a:latin typeface="Open Sans" panose="020B0606030504020204" pitchFamily="34" charset="0"/>
              </a:rPr>
              <a:t>) for 13 Regions, with actions for agriculture, forests, infrastructure, health, tourism.</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Creation of digital platforms for recording risks and vulnerability indicators (with National Observatory, NAA, ELSTAT).</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85562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C5DD-A9ED-9844-221D-564688C2E8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B9B681-A85A-11CD-7417-83EA119057CE}"/>
              </a:ext>
            </a:extLst>
          </p:cNvPr>
          <p:cNvSpPr>
            <a:spLocks noChangeArrowheads="1"/>
          </p:cNvSpPr>
          <p:nvPr/>
        </p:nvSpPr>
        <p:spPr bwMode="auto">
          <a:xfrm>
            <a:off x="1238250" y="1560763"/>
            <a:ext cx="9715500"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Projected developments until 2030</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financing for adaptation through European/national resources.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Educational programs to raise awareness among citizens.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Integrating adaptation into municipal/regional development strategies.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Development of innovative tools for decision-making and implementation of measures.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385841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AAE33-5DDF-3749-841A-A653C517215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7DCCF9-3FCA-07C2-9978-2F57B2EE6A00}"/>
              </a:ext>
            </a:extLst>
          </p:cNvPr>
          <p:cNvSpPr>
            <a:spLocks noChangeArrowheads="1"/>
          </p:cNvSpPr>
          <p:nvPr/>
        </p:nvSpPr>
        <p:spPr bwMode="auto">
          <a:xfrm>
            <a:off x="845343" y="1510523"/>
            <a:ext cx="10501313"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Institutional and Legal Framework (Summary)</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ESEK (2019/2023)</a:t>
            </a:r>
            <a:r>
              <a:rPr kumimoji="0" lang="el-GR" altLang="el-GR" sz="2000" b="0" i="0" u="none" strike="noStrike" cap="none" normalizeH="0" baseline="0" dirty="0">
                <a:ln>
                  <a:noFill/>
                </a:ln>
                <a:solidFill>
                  <a:srgbClr val="000000"/>
                </a:solidFill>
                <a:effectLst/>
                <a:latin typeface="Open Sans" panose="020B0606030504020204" pitchFamily="34" charset="0"/>
              </a:rPr>
              <a:t>: National energy and climate planning, regulatory basis.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Law 4936/2022</a:t>
            </a:r>
            <a:r>
              <a:rPr kumimoji="0" lang="el-GR" altLang="el-GR" sz="2000" b="0" i="0" u="none" strike="noStrike" cap="none" normalizeH="0" baseline="0" dirty="0">
                <a:ln>
                  <a:noFill/>
                </a:ln>
                <a:solidFill>
                  <a:srgbClr val="000000"/>
                </a:solidFill>
                <a:effectLst/>
                <a:latin typeface="Open Sans" panose="020B0606030504020204" pitchFamily="34" charset="0"/>
              </a:rPr>
              <a:t>: First climate law, binding.</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ESPKA (2016, revision)</a:t>
            </a:r>
            <a:r>
              <a:rPr kumimoji="0" lang="el-GR" altLang="el-GR" sz="2000" b="0" i="0" u="none" strike="noStrike" cap="none" normalizeH="0" baseline="0" dirty="0">
                <a:ln>
                  <a:noFill/>
                </a:ln>
                <a:solidFill>
                  <a:srgbClr val="000000"/>
                </a:solidFill>
                <a:effectLst/>
                <a:latin typeface="Open Sans" panose="020B0606030504020204" pitchFamily="34" charset="0"/>
              </a:rPr>
              <a:t>: Adaptation at regional level, Joint Ministerial Decree.</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err="1">
                <a:ln>
                  <a:noFill/>
                </a:ln>
                <a:solidFill>
                  <a:srgbClr val="000000"/>
                </a:solidFill>
                <a:effectLst/>
                <a:latin typeface="Open Sans" panose="020B0606030504020204" pitchFamily="34" charset="0"/>
              </a:rPr>
              <a:t>PESPKA</a:t>
            </a:r>
            <a:r>
              <a:rPr kumimoji="0" lang="el-GR" altLang="el-GR" sz="2000" b="1" i="0" u="none" strike="noStrike" cap="none" normalizeH="0" baseline="0" dirty="0">
                <a:ln>
                  <a:noFill/>
                </a:ln>
                <a:solidFill>
                  <a:srgbClr val="000000"/>
                </a:solidFill>
                <a:effectLst/>
                <a:latin typeface="Open Sans" panose="020B0606030504020204" pitchFamily="34" charset="0"/>
              </a:rPr>
              <a:t>(2019–2023)</a:t>
            </a:r>
            <a:r>
              <a:rPr kumimoji="0" lang="el-GR" altLang="el-GR" sz="2000" b="0" i="0" u="none" strike="noStrike" cap="none" normalizeH="0" baseline="0" dirty="0">
                <a:ln>
                  <a:noFill/>
                </a:ln>
                <a:solidFill>
                  <a:srgbClr val="000000"/>
                </a:solidFill>
                <a:effectLst/>
                <a:latin typeface="Open Sans" panose="020B0606030504020204" pitchFamily="34" charset="0"/>
              </a:rPr>
              <a:t>: Action plans by Region, regional policy, Joint Ministerial Decrees &amp; Government Gazettes.</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Role of Local Government (LG)</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Critical role in the implementation of climate policy, as an institutional level close to citizens.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58214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878FD-154A-012C-1013-C2CC2AEAD47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1D34D4-E631-728E-C583-4204345E6412}"/>
              </a:ext>
            </a:extLst>
          </p:cNvPr>
          <p:cNvSpPr>
            <a:spLocks noChangeArrowheads="1"/>
          </p:cNvSpPr>
          <p:nvPr/>
        </p:nvSpPr>
        <p:spPr bwMode="auto">
          <a:xfrm>
            <a:off x="845343" y="1560763"/>
            <a:ext cx="1050131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Dimensions</a:t>
            </a:r>
            <a:r>
              <a:rPr lang="el-GR" sz="2000" dirty="0">
                <a:solidFill>
                  <a:srgbClr val="000000"/>
                </a:solidFill>
                <a:latin typeface="Open Sans" panose="020B0606030504020204" pitchFamily="34" charset="0"/>
              </a:rPr>
              <a:t>:</a:t>
            </a:r>
            <a:r>
              <a:rPr lang="el-GR" sz="2000" b="1" dirty="0">
                <a:solidFill>
                  <a:srgbClr val="000000"/>
                </a:solidFill>
                <a:latin typeface="Open Sans" panose="020B0606030504020204" pitchFamily="34" charset="0"/>
              </a:rPr>
              <a:t>Covenant of Mayors</a:t>
            </a:r>
            <a:r>
              <a:rPr lang="el-GR" sz="2000" dirty="0">
                <a:solidFill>
                  <a:srgbClr val="000000"/>
                </a:solidFill>
                <a:latin typeface="Open Sans" panose="020B0606030504020204" pitchFamily="34" charset="0"/>
              </a:rPr>
              <a:t>: Commitment of municipalities to emission reduction and resilience through SDAEEP (energy saving, RES, sustainable mobility, risk management).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Targeted measures</a:t>
            </a:r>
            <a:r>
              <a:rPr lang="el-GR" sz="2000" dirty="0">
                <a:solidFill>
                  <a:srgbClr val="000000"/>
                </a:solidFill>
                <a:latin typeface="Open Sans" panose="020B0606030504020204" pitchFamily="34" charset="0"/>
              </a:rPr>
              <a:t>: Waste management (recycling, composting), electric mobility, energy infrastructure upgrade.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Local adaptation strategies</a:t>
            </a:r>
            <a:r>
              <a:rPr lang="el-GR" sz="2000" dirty="0">
                <a:solidFill>
                  <a:srgbClr val="000000"/>
                </a:solidFill>
                <a:latin typeface="Open Sans" panose="020B0606030504020204" pitchFamily="34" charset="0"/>
              </a:rPr>
              <a:t>: Contribution to</a:t>
            </a:r>
            <a:r>
              <a:rPr lang="el-GR" sz="2000" dirty="0" err="1">
                <a:solidFill>
                  <a:srgbClr val="000000"/>
                </a:solidFill>
                <a:latin typeface="Open Sans" panose="020B0606030504020204" pitchFamily="34" charset="0"/>
              </a:rPr>
              <a:t>PESPKA</a:t>
            </a:r>
            <a:r>
              <a:rPr lang="el-GR" sz="2000" dirty="0">
                <a:solidFill>
                  <a:srgbClr val="000000"/>
                </a:solidFill>
                <a:latin typeface="Open Sans" panose="020B0606030504020204" pitchFamily="34" charset="0"/>
              </a:rPr>
              <a:t>and creation of local projects with the Ministry of Education, Culture and Sports and research institutions.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97507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48B07-AC8D-06D2-E35B-4670744E6CB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9FF5C9-1A9F-0F23-3C9A-30F5DA18747C}"/>
              </a:ext>
            </a:extLst>
          </p:cNvPr>
          <p:cNvSpPr txBox="1"/>
          <p:nvPr/>
        </p:nvSpPr>
        <p:spPr>
          <a:xfrm>
            <a:off x="2140148" y="1560764"/>
            <a:ext cx="7911703"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3. Greenhouse Gas Emissions Assessment and Reporting</a:t>
            </a:r>
            <a:r>
              <a:rPr lang="el-GR" sz="2000" dirty="0">
                <a:solidFill>
                  <a:srgbClr val="000000"/>
                </a:solidFill>
                <a:latin typeface="Open Sans" panose="020B0606030504020204" pitchFamily="34" charset="0"/>
              </a:rPr>
              <a:t>: Learning emission inventory methods based on international standards, such as</a:t>
            </a:r>
            <a:r>
              <a:rPr lang="el-GR" sz="2000" b="1" dirty="0" err="1">
                <a:solidFill>
                  <a:srgbClr val="000000"/>
                </a:solidFill>
                <a:latin typeface="Open Sans" panose="020B0606030504020204" pitchFamily="34" charset="0"/>
              </a:rPr>
              <a:t>Greenhouse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Gas</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Protocol</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Use of digital tools and platforms to monitor and report emissions, e.g. software such as</a:t>
            </a:r>
            <a:r>
              <a:rPr lang="el-GR" sz="2000" b="1" dirty="0" err="1">
                <a:solidFill>
                  <a:srgbClr val="000000"/>
                </a:solidFill>
                <a:latin typeface="Open Sans" panose="020B0606030504020204" pitchFamily="34" charset="0"/>
              </a:rPr>
              <a:t>Covenant</a:t>
            </a:r>
            <a:r>
              <a:rPr lang="el-GR" sz="2000" b="1" dirty="0">
                <a:solidFill>
                  <a:srgbClr val="000000"/>
                </a:solidFill>
                <a:latin typeface="Open Sans" panose="020B0606030504020204" pitchFamily="34" charset="0"/>
              </a:rPr>
              <a:t>of</a:t>
            </a:r>
            <a:r>
              <a:rPr lang="el-GR" sz="2000" b="1" dirty="0" err="1">
                <a:solidFill>
                  <a:srgbClr val="000000"/>
                </a:solidFill>
                <a:latin typeface="Open Sans" panose="020B0606030504020204" pitchFamily="34" charset="0"/>
              </a:rPr>
              <a:t>Mayors</a:t>
            </a:r>
            <a:r>
              <a:rPr lang="el-GR" sz="2000" b="1" dirty="0">
                <a:solidFill>
                  <a:srgbClr val="000000"/>
                </a:solidFill>
                <a:latin typeface="Open Sans" panose="020B0606030504020204" pitchFamily="34" charset="0"/>
              </a:rPr>
              <a:t>Reporting</a:t>
            </a:r>
            <a:r>
              <a:rPr lang="el-GR" sz="2000" b="1" dirty="0" err="1">
                <a:solidFill>
                  <a:srgbClr val="000000"/>
                </a:solidFill>
                <a:latin typeface="Open Sans" panose="020B0606030504020204" pitchFamily="34" charset="0"/>
              </a:rPr>
              <a:t>Platform</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Practical exercises: Writing environmental performance reports for municipal authorities.</a:t>
            </a:r>
          </a:p>
        </p:txBody>
      </p:sp>
    </p:spTree>
    <p:extLst>
      <p:ext uri="{BB962C8B-B14F-4D97-AF65-F5344CB8AC3E}">
        <p14:creationId xmlns:p14="http://schemas.microsoft.com/office/powerpoint/2010/main" val="3574258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4761-D6A0-8874-5944-09A6C3EFFD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FBC4FA-B4CC-E1D0-897C-464DFDCE798E}"/>
              </a:ext>
            </a:extLst>
          </p:cNvPr>
          <p:cNvSpPr>
            <a:spLocks noChangeArrowheads="1"/>
          </p:cNvSpPr>
          <p:nvPr/>
        </p:nvSpPr>
        <p:spPr bwMode="auto">
          <a:xfrm>
            <a:off x="845343" y="2253260"/>
            <a:ext cx="10501313" cy="235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Financial tools</a:t>
            </a:r>
            <a:r>
              <a:rPr lang="el-GR" sz="2000" dirty="0">
                <a:solidFill>
                  <a:srgbClr val="000000"/>
                </a:solidFill>
                <a:latin typeface="Open Sans" panose="020B0606030504020204" pitchFamily="34" charset="0"/>
              </a:rPr>
              <a:t>: Access to Green Fund, NSRF 2021–2027, Recovery Fund, LIFE,</a:t>
            </a:r>
            <a:r>
              <a:rPr lang="el-GR" sz="2000" dirty="0" err="1">
                <a:solidFill>
                  <a:srgbClr val="000000"/>
                </a:solidFill>
                <a:latin typeface="Open Sans" panose="020B0606030504020204" pitchFamily="34" charset="0"/>
              </a:rPr>
              <a:t>Horizon</a:t>
            </a:r>
            <a:r>
              <a:rPr lang="el-GR" sz="2000" dirty="0">
                <a:solidFill>
                  <a:srgbClr val="000000"/>
                </a:solidFill>
                <a:latin typeface="Open Sans" panose="020B0606030504020204" pitchFamily="34" charset="0"/>
              </a:rPr>
              <a:t>Europe.</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Participatory governance</a:t>
            </a:r>
            <a:r>
              <a:rPr lang="el-GR" sz="2000" dirty="0">
                <a:solidFill>
                  <a:srgbClr val="000000"/>
                </a:solidFill>
                <a:latin typeface="Open Sans" panose="020B0606030504020204" pitchFamily="34" charset="0"/>
              </a:rPr>
              <a:t>: Encouraging participation of citizens, institutions, scientific communities for transparency and acceptance.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41194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3918F-EACB-9DFA-F502-2D882D138D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DF730A-D72E-0EB8-E0B8-9256E130C8C7}"/>
              </a:ext>
            </a:extLst>
          </p:cNvPr>
          <p:cNvSpPr>
            <a:spLocks noChangeArrowheads="1"/>
          </p:cNvSpPr>
          <p:nvPr/>
        </p:nvSpPr>
        <p:spPr bwMode="auto">
          <a:xfrm>
            <a:off x="845343" y="1791596"/>
            <a:ext cx="10501313"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Trends and challenges</a:t>
            </a:r>
            <a:r>
              <a:rPr lang="el-GR" sz="2000" dirty="0">
                <a:solidFill>
                  <a:srgbClr val="000000"/>
                </a:solidFill>
                <a:latin typeface="Open Sans" panose="020B0606030504020204" pitchFamily="34" charset="0"/>
              </a:rPr>
              <a:t>: Use of digital tools (GIS,</a:t>
            </a:r>
            <a:r>
              <a:rPr lang="el-GR" sz="2000" dirty="0" err="1">
                <a:solidFill>
                  <a:srgbClr val="000000"/>
                </a:solidFill>
                <a:latin typeface="Open Sans" panose="020B0606030504020204" pitchFamily="34" charset="0"/>
              </a:rPr>
              <a:t>modeling</a:t>
            </a:r>
            <a:r>
              <a:rPr lang="el-GR" sz="2000" dirty="0">
                <a:solidFill>
                  <a:srgbClr val="000000"/>
                </a:solidFill>
                <a:latin typeface="Open Sans" panose="020B0606030504020204" pitchFamily="34" charset="0"/>
              </a:rPr>
              <a:t>risk, monitoring indicators).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Need to strengthen the administrative capacity of small municipalities for submitting/implementing plans.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Simplifying access to funding and technical support from the State and the EU.</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5686521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43A3-7103-A524-A858-E63CB7CDC0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8E4B0C-B6B2-B847-96E2-351B2BC4C684}"/>
              </a:ext>
            </a:extLst>
          </p:cNvPr>
          <p:cNvSpPr txBox="1"/>
          <p:nvPr/>
        </p:nvSpPr>
        <p:spPr>
          <a:xfrm>
            <a:off x="1253254" y="1743588"/>
            <a:ext cx="9685491"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1.2 Climate Risk, Vulnerability Analysis and Planning for Resilience and Mitigation at Local Level</a:t>
            </a:r>
          </a:p>
          <a:p>
            <a:pPr algn="ctr" rtl="0">
              <a:lnSpc>
                <a:spcPct val="150000"/>
              </a:lnSpc>
              <a:buFont typeface="Arial" panose="020B0604020202020204" pitchFamily="34" charset="0"/>
              <a:buChar char="•"/>
            </a:pPr>
            <a:endParaRPr lang="el-GR" sz="2000" b="1" dirty="0">
              <a:solidFill>
                <a:srgbClr val="000000"/>
              </a:solidFill>
              <a:latin typeface="Open Sans" panose="020B0606030504020204" pitchFamily="34" charset="0"/>
            </a:endParaRP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Introduction and Meaning</a:t>
            </a:r>
            <a:r>
              <a:rPr lang="el-GR" sz="2000" dirty="0">
                <a:solidFill>
                  <a:srgbClr val="000000"/>
                </a:solidFill>
                <a:latin typeface="Open Sans" panose="020B0606030504020204" pitchFamily="34" charset="0"/>
              </a:rPr>
              <a:t>Climate change is accelerating, making it necessary to systematically assess its impacts at the local level.</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Municipalities are the first recipients of consequences, such as: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Extreme weather events.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Thermal stress.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Floods.</a:t>
            </a:r>
          </a:p>
        </p:txBody>
      </p:sp>
    </p:spTree>
    <p:extLst>
      <p:ext uri="{BB962C8B-B14F-4D97-AF65-F5344CB8AC3E}">
        <p14:creationId xmlns:p14="http://schemas.microsoft.com/office/powerpoint/2010/main" val="13310105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318C9-41F2-7B00-68EC-E824B91CF7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5E61A8-2187-F872-2E88-484A90AAD30F}"/>
              </a:ext>
            </a:extLst>
          </p:cNvPr>
          <p:cNvSpPr>
            <a:spLocks noChangeArrowheads="1"/>
          </p:cNvSpPr>
          <p:nvPr/>
        </p:nvSpPr>
        <p:spPr bwMode="auto">
          <a:xfrm>
            <a:off x="879361" y="1506018"/>
            <a:ext cx="10433277"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Municipalities are called upon to develop</a:t>
            </a:r>
            <a:r>
              <a:rPr kumimoji="0" lang="el-GR" altLang="el-GR" sz="2000" b="0" i="0" u="none" strike="noStrike" cap="none" normalizeH="0" baseline="0" dirty="0" err="1">
                <a:ln>
                  <a:noFill/>
                </a:ln>
                <a:solidFill>
                  <a:srgbClr val="000000"/>
                </a:solidFill>
                <a:effectLst/>
                <a:latin typeface="Open Sans" panose="020B0606030504020204" pitchFamily="34" charset="0"/>
              </a:rPr>
              <a:t>targeted</a:t>
            </a:r>
            <a:r>
              <a:rPr kumimoji="0" lang="el-GR" altLang="el-GR" sz="2000" b="0" i="0" u="none" strike="noStrike" cap="none" normalizeH="0" baseline="0" dirty="0">
                <a:ln>
                  <a:noFill/>
                </a:ln>
                <a:solidFill>
                  <a:srgbClr val="000000"/>
                </a:solidFill>
                <a:effectLst/>
                <a:latin typeface="Open Sans" panose="020B0606030504020204" pitchFamily="34" charset="0"/>
              </a:rPr>
              <a:t>resilience policies.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 analysis of climate risk, vulnerability and</a:t>
            </a:r>
            <a:r>
              <a:rPr kumimoji="0" lang="el-GR" altLang="el-GR" sz="2000" b="0" i="0" u="none" strike="noStrike" cap="none" normalizeH="0" baseline="0" dirty="0" err="1">
                <a:ln>
                  <a:noFill/>
                </a:ln>
                <a:solidFill>
                  <a:srgbClr val="000000"/>
                </a:solidFill>
                <a:effectLst/>
                <a:latin typeface="Open Sans" panose="020B0606030504020204" pitchFamily="34" charset="0"/>
              </a:rPr>
              <a:t>vulnerability</a:t>
            </a:r>
            <a:r>
              <a:rPr kumimoji="0" lang="el-GR" altLang="el-GR" sz="2000" b="0" i="0" u="none" strike="noStrike" cap="none" normalizeH="0" baseline="0" dirty="0">
                <a:ln>
                  <a:noFill/>
                </a:ln>
                <a:solidFill>
                  <a:srgbClr val="000000"/>
                </a:solidFill>
                <a:effectLst/>
                <a:latin typeface="Open Sans" panose="020B0606030504020204" pitchFamily="34" charset="0"/>
              </a:rPr>
              <a:t>is a critical planning tool for:</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Understanding existing and future threats.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Designing socially just interventions.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Strengthening resilience and sustainable development.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based on scientific climate change scenarios (RCP and SSP) to project possible future developments.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Understanding these tools is a key prerequisite for effective planning.</a:t>
            </a:r>
          </a:p>
        </p:txBody>
      </p:sp>
    </p:spTree>
    <p:extLst>
      <p:ext uri="{BB962C8B-B14F-4D97-AF65-F5344CB8AC3E}">
        <p14:creationId xmlns:p14="http://schemas.microsoft.com/office/powerpoint/2010/main" val="11255806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7110-14A5-FFF0-9AB6-36591C610A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123877-A6CE-347D-0392-39C26A7BD6AF}"/>
              </a:ext>
            </a:extLst>
          </p:cNvPr>
          <p:cNvSpPr>
            <a:spLocks noChangeArrowheads="1"/>
          </p:cNvSpPr>
          <p:nvPr/>
        </p:nvSpPr>
        <p:spPr bwMode="auto">
          <a:xfrm>
            <a:off x="787289" y="1969956"/>
            <a:ext cx="10617422"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Practical Tools for Risk, Vulnerability and</a:t>
            </a:r>
            <a:r>
              <a:rPr lang="el-GR" sz="2000" b="1" dirty="0" err="1">
                <a:solidFill>
                  <a:srgbClr val="000000"/>
                </a:solidFill>
                <a:effectLst/>
                <a:latin typeface="Open Sans" panose="020B0606030504020204" pitchFamily="34" charset="0"/>
              </a:rPr>
              <a:t>Vulnerability</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Methodologies have been developed to support local authorities in designing resilience policies: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RVA (</a:t>
            </a:r>
            <a:r>
              <a:rPr lang="el-GR" sz="2000" b="1" dirty="0" err="1">
                <a:solidFill>
                  <a:srgbClr val="000000"/>
                </a:solidFill>
                <a:latin typeface="Open Sans" panose="020B0606030504020204" pitchFamily="34" charset="0"/>
              </a:rPr>
              <a:t>Risk</a:t>
            </a:r>
            <a:r>
              <a:rPr lang="el-GR" sz="2000" b="1" dirty="0">
                <a:solidFill>
                  <a:srgbClr val="000000"/>
                </a:solidFill>
                <a:latin typeface="Open Sans" panose="020B0606030504020204" pitchFamily="34" charset="0"/>
              </a:rPr>
              <a:t>and</a:t>
            </a:r>
            <a:r>
              <a:rPr lang="el-GR" sz="2000" b="1" dirty="0" err="1">
                <a:solidFill>
                  <a:srgbClr val="000000"/>
                </a:solidFill>
                <a:latin typeface="Open Sans" panose="020B0606030504020204" pitchFamily="34" charset="0"/>
              </a:rPr>
              <a:t>Vulnerability</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Assessment</a:t>
            </a:r>
            <a:r>
              <a:rPr lang="el-GR" sz="2000" b="1" dirty="0">
                <a:solidFill>
                  <a:srgbClr val="000000"/>
                </a:solidFill>
                <a:latin typeface="Open Sans" panose="020B0606030504020204" pitchFamily="34" charset="0"/>
              </a:rPr>
              <a:t>– Risk and Vulnerability Assessment)</a:t>
            </a:r>
            <a:r>
              <a:rPr lang="el-GR" sz="2000" dirty="0">
                <a:solidFill>
                  <a:srgbClr val="000000"/>
                </a:solidFill>
                <a:latin typeface="Open Sans" panose="020B0606030504020204" pitchFamily="34" charset="0"/>
              </a:rPr>
              <a:t> </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Key step for local adaptation plans (e.g. SDAEK/SECAP).</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Includes:</a:t>
            </a: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Identification of natural hazards (floods, droughts, heat waves, fires) based on geography and historical data.</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953573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BC683-622F-0D99-C390-B9689D1AA7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0122C5-5271-4643-584D-B3B26EBF892C}"/>
              </a:ext>
            </a:extLst>
          </p:cNvPr>
          <p:cNvSpPr>
            <a:spLocks noChangeArrowheads="1"/>
          </p:cNvSpPr>
          <p:nvPr/>
        </p:nvSpPr>
        <p:spPr bwMode="auto">
          <a:xfrm>
            <a:off x="787289" y="1828441"/>
            <a:ext cx="10617422"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Practical Tools for Risk, Vulnerability and</a:t>
            </a:r>
            <a:r>
              <a:rPr lang="el-GR" sz="2000" b="1" dirty="0" err="1">
                <a:solidFill>
                  <a:srgbClr val="000000"/>
                </a:solidFill>
                <a:effectLst/>
                <a:latin typeface="Open Sans" panose="020B0606030504020204" pitchFamily="34" charset="0"/>
              </a:rPr>
              <a:t>Vulnerability</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Methodologies have been developed to support local authorities in designing resilience policies:</a:t>
            </a:r>
          </a:p>
          <a:p>
            <a:pPr algn="ctr" rtl="0">
              <a:lnSpc>
                <a:spcPct val="150000"/>
              </a:lnSpc>
              <a:buFont typeface="Arial" panose="020B0604020202020204" pitchFamily="34" charset="0"/>
              <a:buChar char="•"/>
            </a:pPr>
            <a:endParaRPr lang="el-GR" sz="2000" dirty="0">
              <a:solidFill>
                <a:srgbClr val="000000"/>
              </a:solidFill>
              <a:effectLst/>
              <a:latin typeface="Open Sans" panose="020B0606030504020204" pitchFamily="34" charset="0"/>
            </a:endParaRP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Exposure assessment: Physical or social systems at risk (e.g. schools, hospitals, road networks, housing).</a:t>
            </a: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Vulnerability Analysis: Grade</a:t>
            </a:r>
            <a:r>
              <a:rPr lang="el-GR" sz="2000" dirty="0" err="1">
                <a:solidFill>
                  <a:srgbClr val="000000"/>
                </a:solidFill>
                <a:latin typeface="Open Sans" panose="020B0606030504020204" pitchFamily="34" charset="0"/>
              </a:rPr>
              <a:t>vulnerability</a:t>
            </a:r>
            <a:r>
              <a:rPr lang="el-GR" sz="2000" dirty="0">
                <a:solidFill>
                  <a:srgbClr val="000000"/>
                </a:solidFill>
                <a:latin typeface="Open Sans" panose="020B0606030504020204" pitchFamily="34" charset="0"/>
              </a:rPr>
              <a:t>systems or groups (e.g. elderly people without access to cooling during heatwaves).</a:t>
            </a:r>
          </a:p>
          <a:p>
            <a:pPr marL="1600200" lvl="3"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Assessment of adaptive capacity: Institutional, technical, social capabilities of the municipality to respond.</a:t>
            </a:r>
          </a:p>
        </p:txBody>
      </p:sp>
    </p:spTree>
    <p:extLst>
      <p:ext uri="{BB962C8B-B14F-4D97-AF65-F5344CB8AC3E}">
        <p14:creationId xmlns:p14="http://schemas.microsoft.com/office/powerpoint/2010/main" val="39398472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D8D4-8E21-13A3-143B-28FFBFAA813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EA7322-47F0-4362-282D-852CD03D5094}"/>
              </a:ext>
            </a:extLst>
          </p:cNvPr>
          <p:cNvSpPr>
            <a:spLocks noChangeArrowheads="1"/>
          </p:cNvSpPr>
          <p:nvPr/>
        </p:nvSpPr>
        <p:spPr bwMode="auto">
          <a:xfrm>
            <a:off x="650111" y="868266"/>
            <a:ext cx="10891777"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Application</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Used in</a:t>
            </a:r>
            <a:r>
              <a:rPr kumimoji="0" lang="el-GR" altLang="el-GR" sz="2000" b="0" i="0" u="none" strike="noStrike" cap="none" normalizeH="0" baseline="0" dirty="0" err="1">
                <a:ln>
                  <a:noFill/>
                </a:ln>
                <a:solidFill>
                  <a:srgbClr val="000000"/>
                </a:solidFill>
                <a:effectLst/>
                <a:latin typeface="Open Sans" panose="020B0606030504020204" pitchFamily="34" charset="0"/>
              </a:rPr>
              <a:t>PESPKA</a:t>
            </a:r>
            <a:r>
              <a:rPr kumimoji="0" lang="el-GR" altLang="el-GR" sz="2000" b="0" i="0" u="none" strike="noStrike" cap="none" normalizeH="0" baseline="0" dirty="0">
                <a:ln>
                  <a:noFill/>
                </a:ln>
                <a:solidFill>
                  <a:srgbClr val="000000"/>
                </a:solidFill>
                <a:effectLst/>
                <a:latin typeface="Open Sans" panose="020B0606030504020204" pitchFamily="34" charset="0"/>
              </a:rPr>
              <a:t>, LIFE projects,</a:t>
            </a:r>
            <a:r>
              <a:rPr kumimoji="0" lang="el-GR" altLang="el-GR" sz="2000" b="0" i="0" u="none" strike="noStrike" cap="none" normalizeH="0" baseline="0" dirty="0" err="1">
                <a:ln>
                  <a:noFill/>
                </a:ln>
                <a:solidFill>
                  <a:srgbClr val="000000"/>
                </a:solidFill>
                <a:effectLst/>
                <a:latin typeface="Open Sans" panose="020B0606030504020204" pitchFamily="34" charset="0"/>
              </a:rPr>
              <a:t>Horizon</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Instructions from</a:t>
            </a:r>
            <a:r>
              <a:rPr kumimoji="0" lang="el-GR" altLang="el-GR" sz="2000" b="0" i="0" u="none" strike="noStrike" cap="none" normalizeH="0" baseline="0" dirty="0" err="1">
                <a:ln>
                  <a:noFill/>
                </a:ln>
                <a:solidFill>
                  <a:srgbClr val="000000"/>
                </a:solidFill>
                <a:effectLst/>
                <a:latin typeface="Open Sans" panose="020B0606030504020204" pitchFamily="34" charset="0"/>
              </a:rPr>
              <a:t>Covenant</a:t>
            </a:r>
            <a:r>
              <a:rPr kumimoji="0" lang="el-GR" altLang="el-GR" sz="2000" b="0" i="0" u="none" strike="noStrike" cap="none" normalizeH="0" baseline="0" dirty="0">
                <a:ln>
                  <a:noFill/>
                </a:ln>
                <a:solidFill>
                  <a:srgbClr val="000000"/>
                </a:solidFill>
                <a:effectLst/>
                <a:latin typeface="Open Sans" panose="020B0606030504020204" pitchFamily="34" charset="0"/>
              </a:rPr>
              <a:t>of</a:t>
            </a:r>
            <a:r>
              <a:rPr kumimoji="0" lang="el-GR" altLang="el-GR" sz="2000" b="0" i="0" u="none" strike="noStrike" cap="none" normalizeH="0" baseline="0" dirty="0" err="1">
                <a:ln>
                  <a:noFill/>
                </a:ln>
                <a:solidFill>
                  <a:srgbClr val="000000"/>
                </a:solidFill>
                <a:effectLst/>
                <a:latin typeface="Open Sans" panose="020B0606030504020204" pitchFamily="34" charset="0"/>
              </a:rPr>
              <a:t>Mayors</a:t>
            </a:r>
            <a:r>
              <a:rPr kumimoji="0" lang="el-GR" altLang="el-GR" sz="2000" b="0" i="0" u="none" strike="noStrike" cap="none" normalizeH="0" baseline="0" dirty="0">
                <a:ln>
                  <a:noFill/>
                </a:ln>
                <a:solidFill>
                  <a:srgbClr val="000000"/>
                </a:solidFill>
                <a:effectLst/>
                <a:latin typeface="Open Sans" panose="020B0606030504020204" pitchFamily="34" charset="0"/>
              </a:rPr>
              <a:t>and ECB.</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BEI (</a:t>
            </a:r>
            <a:r>
              <a:rPr kumimoji="0" lang="el-GR" altLang="el-GR" sz="2000" b="1" i="0" u="none" strike="noStrike" cap="none" normalizeH="0" baseline="0" dirty="0" err="1">
                <a:ln>
                  <a:noFill/>
                </a:ln>
                <a:solidFill>
                  <a:srgbClr val="000000"/>
                </a:solidFill>
                <a:effectLst/>
                <a:latin typeface="Open Sans" panose="020B0606030504020204" pitchFamily="34" charset="0"/>
              </a:rPr>
              <a:t>Baseline</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Emission</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Inventory</a:t>
            </a:r>
            <a:r>
              <a:rPr kumimoji="0" lang="el-GR" altLang="el-GR" sz="2000" b="1" i="0" u="none" strike="noStrike" cap="none" normalizeH="0" baseline="0" dirty="0">
                <a:ln>
                  <a:noFill/>
                </a:ln>
                <a:solidFill>
                  <a:srgbClr val="000000"/>
                </a:solidFill>
                <a:effectLst/>
                <a:latin typeface="Open Sans" panose="020B0606030504020204" pitchFamily="34" charset="0"/>
              </a:rPr>
              <a:t>– Reference Emissions Inventory)</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Records CO₂ emissions at a local level for:</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Highlighting main sources of emissions (municipal lighting, transport, private buildings).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Establish a base year (e.g. 2005, 2010) for monitoring progress.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Guiding policy priorities (energy upgrading, sustainable transport).</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890357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DD3D-71DF-0885-2E07-0ED290EFDE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CF99DA-B1BB-AA40-9753-199DAE49357E}"/>
              </a:ext>
            </a:extLst>
          </p:cNvPr>
          <p:cNvSpPr>
            <a:spLocks noChangeArrowheads="1"/>
          </p:cNvSpPr>
          <p:nvPr/>
        </p:nvSpPr>
        <p:spPr bwMode="auto">
          <a:xfrm>
            <a:off x="1223962" y="868266"/>
            <a:ext cx="9744075" cy="512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Use</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Necessary for joining the Covenant of Mayors.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It is linked to SDAEK/SECAP.</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Compatible with IPCC standards, uses tools</a:t>
            </a:r>
            <a:r>
              <a:rPr kumimoji="0" lang="el-GR" altLang="el-GR" sz="2000" b="0" i="0" u="none" strike="noStrike" cap="none" normalizeH="0" baseline="0" dirty="0" err="1">
                <a:ln>
                  <a:noFill/>
                </a:ln>
                <a:solidFill>
                  <a:srgbClr val="000000"/>
                </a:solidFill>
                <a:effectLst/>
                <a:latin typeface="Open Sans" panose="020B0606030504020204" pitchFamily="34" charset="0"/>
              </a:rPr>
              <a:t>MyCovenant</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Platform</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err="1">
                <a:ln>
                  <a:noFill/>
                </a:ln>
                <a:solidFill>
                  <a:srgbClr val="000000"/>
                </a:solidFill>
                <a:effectLst/>
                <a:latin typeface="Open Sans" panose="020B0606030504020204" pitchFamily="34" charset="0"/>
              </a:rPr>
              <a:t>Climate</a:t>
            </a:r>
            <a:r>
              <a:rPr kumimoji="0" lang="el-GR" altLang="el-GR" sz="2000" b="1" i="0" u="none" strike="noStrike" cap="none" normalizeH="0" baseline="0" dirty="0">
                <a:ln>
                  <a:noFill/>
                </a:ln>
                <a:solidFill>
                  <a:srgbClr val="000000"/>
                </a:solidFill>
                <a:effectLst/>
                <a:latin typeface="Open Sans" panose="020B0606030504020204" pitchFamily="34" charset="0"/>
              </a:rPr>
              <a:t>-ADAPT &amp;</a:t>
            </a:r>
            <a:r>
              <a:rPr kumimoji="0" lang="el-GR" altLang="el-GR" sz="2000" b="1" i="0" u="none" strike="noStrike" cap="none" normalizeH="0" baseline="0" dirty="0" err="1">
                <a:ln>
                  <a:noFill/>
                </a:ln>
                <a:solidFill>
                  <a:srgbClr val="000000"/>
                </a:solidFill>
                <a:effectLst/>
                <a:latin typeface="Open Sans" panose="020B0606030504020204" pitchFamily="34" charset="0"/>
              </a:rPr>
              <a:t>Urban</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Adaptation</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Support</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Tools</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err="1">
                <a:ln>
                  <a:noFill/>
                </a:ln>
                <a:solidFill>
                  <a:srgbClr val="000000"/>
                </a:solidFill>
                <a:effectLst/>
                <a:latin typeface="Open Sans" panose="020B0606030504020204" pitchFamily="34" charset="0"/>
              </a:rPr>
              <a:t>Climate</a:t>
            </a:r>
            <a:r>
              <a:rPr kumimoji="0" lang="el-GR" altLang="el-GR" sz="2000" b="1" i="0" u="none" strike="noStrike" cap="none" normalizeH="0" baseline="0" dirty="0">
                <a:ln>
                  <a:noFill/>
                </a:ln>
                <a:solidFill>
                  <a:srgbClr val="000000"/>
                </a:solidFill>
                <a:effectLst/>
                <a:latin typeface="Open Sans" panose="020B0606030504020204" pitchFamily="34" charset="0"/>
              </a:rPr>
              <a:t>-ADAPT</a:t>
            </a:r>
            <a:r>
              <a:rPr kumimoji="0" lang="el-GR" altLang="el-GR" sz="2000" b="0" i="0" u="none" strike="noStrike" cap="none" normalizeH="0" baseline="0" dirty="0">
                <a:ln>
                  <a:noFill/>
                </a:ln>
                <a:solidFill>
                  <a:srgbClr val="000000"/>
                </a:solidFill>
                <a:effectLst/>
                <a:latin typeface="Open Sans" panose="020B0606030504020204" pitchFamily="34" charset="0"/>
              </a:rPr>
              <a:t>: Official EU portal for climate change adaptation, includes: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Vulnerability and risk maps (RCP4.5, RCP8.5).</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Good practices, guides,</a:t>
            </a:r>
            <a:r>
              <a:rPr kumimoji="0" lang="el-GR" altLang="el-GR" sz="2000" b="0" i="0" u="none" strike="noStrike" cap="none" normalizeH="0" baseline="0" dirty="0" err="1">
                <a:ln>
                  <a:noFill/>
                </a:ln>
                <a:solidFill>
                  <a:srgbClr val="000000"/>
                </a:solidFill>
                <a:effectLst/>
                <a:latin typeface="Open Sans" panose="020B0606030504020204" pitchFamily="34" charset="0"/>
              </a:rPr>
              <a:t>case</a:t>
            </a:r>
            <a:r>
              <a:rPr kumimoji="0" lang="el-GR" altLang="el-GR" sz="2000" b="0" i="0" u="none" strike="noStrike" cap="none" normalizeH="0" baseline="0" dirty="0">
                <a:ln>
                  <a:noFill/>
                </a:ln>
                <a:solidFill>
                  <a:srgbClr val="000000"/>
                </a:solidFill>
                <a:effectLst/>
                <a:latin typeface="Open Sans" panose="020B0606030504020204" pitchFamily="34" charset="0"/>
              </a:rPr>
              <a:t> </a:t>
            </a:r>
            <a:r>
              <a:rPr kumimoji="0" lang="el-GR" altLang="el-GR" sz="2000" b="0" i="0" u="none" strike="noStrike" cap="none" normalizeH="0" baseline="0" dirty="0" err="1">
                <a:ln>
                  <a:noFill/>
                </a:ln>
                <a:solidFill>
                  <a:srgbClr val="000000"/>
                </a:solidFill>
                <a:effectLst/>
                <a:latin typeface="Open Sans" panose="020B0606030504020204" pitchFamily="34" charset="0"/>
              </a:rPr>
              <a:t>studies</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Vulnerability indicators in health, infrastructure, agriculture, coastal areas.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840263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E3E45-91E1-E204-BC8D-8DCFE14AA6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0263E6E-52B6-EA2A-B1E2-7EF1585634BC}"/>
              </a:ext>
            </a:extLst>
          </p:cNvPr>
          <p:cNvSpPr>
            <a:spLocks noChangeArrowheads="1"/>
          </p:cNvSpPr>
          <p:nvPr/>
        </p:nvSpPr>
        <p:spPr bwMode="auto">
          <a:xfrm>
            <a:off x="1123950" y="2022429"/>
            <a:ext cx="9944100"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err="1">
                <a:ln>
                  <a:noFill/>
                </a:ln>
                <a:solidFill>
                  <a:srgbClr val="000000"/>
                </a:solidFill>
                <a:effectLst/>
                <a:latin typeface="Open Sans" panose="020B0606030504020204" pitchFamily="34" charset="0"/>
              </a:rPr>
              <a:t>Urban</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Adaptation</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Support</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Tools</a:t>
            </a:r>
            <a:r>
              <a:rPr kumimoji="0" lang="el-GR" altLang="el-GR" sz="2000" b="0" i="0" u="none" strike="noStrike" cap="none" normalizeH="0" baseline="0" dirty="0">
                <a:ln>
                  <a:noFill/>
                </a:ln>
                <a:solidFill>
                  <a:srgbClr val="000000"/>
                </a:solidFill>
                <a:effectLst/>
                <a:latin typeface="Open Sans" panose="020B0606030504020204" pitchFamily="34" charset="0"/>
              </a:rPr>
              <a:t>: Tool for municipalities with instructions for:</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Risk analysis.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Hierarchy of vulnerabilities.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Selection of adaptive interventions.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Monitoring and evaluation of measures.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Use</a:t>
            </a:r>
            <a:r>
              <a:rPr kumimoji="0" lang="el-GR" altLang="el-GR" sz="2000" b="0" i="0" u="none" strike="noStrike" cap="none" normalizeH="0" baseline="0" dirty="0">
                <a:ln>
                  <a:noFill/>
                </a:ln>
                <a:solidFill>
                  <a:srgbClr val="000000"/>
                </a:solidFill>
                <a:effectLst/>
                <a:latin typeface="Open Sans" panose="020B0606030504020204" pitchFamily="34" charset="0"/>
              </a:rPr>
              <a:t>: Ideal for medium/small municipalities without scientific support.</a:t>
            </a:r>
          </a:p>
        </p:txBody>
      </p:sp>
    </p:spTree>
    <p:extLst>
      <p:ext uri="{BB962C8B-B14F-4D97-AF65-F5344CB8AC3E}">
        <p14:creationId xmlns:p14="http://schemas.microsoft.com/office/powerpoint/2010/main" val="30995067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1A7C1-34A7-FE86-2E0E-D7DC2379EE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DA5000-05DB-70C3-C6FF-A01CB5A33E06}"/>
              </a:ext>
            </a:extLst>
          </p:cNvPr>
          <p:cNvSpPr txBox="1"/>
          <p:nvPr/>
        </p:nvSpPr>
        <p:spPr>
          <a:xfrm>
            <a:off x="1975842" y="2022429"/>
            <a:ext cx="8240315" cy="2813142"/>
          </a:xfrm>
          <a:prstGeom prst="rect">
            <a:avLst/>
          </a:prstGeom>
          <a:noFill/>
        </p:spPr>
        <p:txBody>
          <a:bodyPr wrap="square">
            <a:spAutoFit/>
          </a:bodyPr>
          <a:lstStyle/>
          <a:p>
            <a:pPr algn="ctr" rtl="0">
              <a:lnSpc>
                <a:spcPct val="150000"/>
              </a:lnSpc>
              <a:buNone/>
            </a:pPr>
            <a:r>
              <a:rPr lang="el-GR" sz="2000" b="1" dirty="0">
                <a:solidFill>
                  <a:srgbClr val="000000"/>
                </a:solidFill>
                <a:effectLst/>
                <a:latin typeface="Open Sans" panose="020B0606030504020204" pitchFamily="34" charset="0"/>
              </a:rPr>
              <a:t>Vulnerability and Vulnerability Indicators: Analysis and Application</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 fundamental tool for climate risk analysis, they capture: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Who and where are most affected?</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Physical exposure and social, economic, spatial parameters.</a:t>
            </a:r>
          </a:p>
        </p:txBody>
      </p:sp>
    </p:spTree>
    <p:extLst>
      <p:ext uri="{BB962C8B-B14F-4D97-AF65-F5344CB8AC3E}">
        <p14:creationId xmlns:p14="http://schemas.microsoft.com/office/powerpoint/2010/main" val="207393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A363C-F0D6-6A9E-43E0-F29FD768F9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9FCF8C8-6F5B-32BC-E050-3ED09FB17C5F}"/>
              </a:ext>
            </a:extLst>
          </p:cNvPr>
          <p:cNvSpPr txBox="1"/>
          <p:nvPr/>
        </p:nvSpPr>
        <p:spPr>
          <a:xfrm>
            <a:off x="2140148" y="1560764"/>
            <a:ext cx="7911703" cy="3736472"/>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Program objectives</a:t>
            </a:r>
            <a:r>
              <a:rPr lang="el-GR" sz="2000" dirty="0">
                <a:solidFill>
                  <a:srgbClr val="000000"/>
                </a:solidFill>
                <a:latin typeface="Open Sans" panose="020B0606030504020204" pitchFamily="34" charset="0"/>
              </a:rPr>
              <a:t>: Strengthening the capacity of local authorities to design and implement policies that are aligned with the National Climate Change Strategy.</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Interconnecting science, technology and policy to develop integrated solutions at the local level.</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Strengthening cooperation between local authorities, citizens and local bodies to promote sustainable practices.</a:t>
            </a:r>
          </a:p>
        </p:txBody>
      </p:sp>
    </p:spTree>
    <p:extLst>
      <p:ext uri="{BB962C8B-B14F-4D97-AF65-F5344CB8AC3E}">
        <p14:creationId xmlns:p14="http://schemas.microsoft.com/office/powerpoint/2010/main" val="42727354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633D0-5810-3563-A0BE-24B87E9D20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6F9E44-184C-EE2F-A826-485E7079D712}"/>
              </a:ext>
            </a:extLst>
          </p:cNvPr>
          <p:cNvSpPr txBox="1"/>
          <p:nvPr/>
        </p:nvSpPr>
        <p:spPr>
          <a:xfrm>
            <a:off x="154842" y="1917759"/>
            <a:ext cx="11882316"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Socioeconomic Indicators</a:t>
            </a:r>
            <a:r>
              <a:rPr lang="el-GR" sz="2000" dirty="0">
                <a:solidFill>
                  <a:srgbClr val="000000"/>
                </a:solidFill>
                <a:latin typeface="Open Sans" panose="020B0606030504020204" pitchFamily="34" charset="0"/>
              </a:rPr>
              <a:t>They are related to social/economic</a:t>
            </a:r>
            <a:r>
              <a:rPr lang="el-GR" sz="2000" dirty="0" err="1">
                <a:solidFill>
                  <a:srgbClr val="000000"/>
                </a:solidFill>
                <a:latin typeface="Open Sans" panose="020B0606030504020204" pitchFamily="34" charset="0"/>
              </a:rPr>
              <a:t>vulnerability</a:t>
            </a:r>
            <a:r>
              <a:rPr lang="el-GR" sz="2000" dirty="0">
                <a:solidFill>
                  <a:srgbClr val="000000"/>
                </a:solidFill>
                <a:latin typeface="Open Sans" panose="020B0606030504020204" pitchFamily="34" charset="0"/>
              </a:rPr>
              <a:t>, e.g.: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Percentage of elderly people (&gt;65 years old): Vulnerable to heat waves, reduced mobility, chronic diseases.</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Poverty/income level: Limited resources for protection (e.g. insulation, air conditioning).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Education/access to information: Affects risk understanding and response.</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Access to services (health, transportation): Increases risk if it is limited.</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Example</a:t>
            </a:r>
            <a:r>
              <a:rPr lang="el-GR" sz="2000" dirty="0">
                <a:solidFill>
                  <a:srgbClr val="000000"/>
                </a:solidFill>
                <a:latin typeface="Open Sans" panose="020B0606030504020204" pitchFamily="34" charset="0"/>
              </a:rPr>
              <a:t>: In Athens, West Attica has higher vulnerability indicators due to low income and limited access to health services (NAA, 2023).</a:t>
            </a:r>
          </a:p>
        </p:txBody>
      </p:sp>
    </p:spTree>
    <p:extLst>
      <p:ext uri="{BB962C8B-B14F-4D97-AF65-F5344CB8AC3E}">
        <p14:creationId xmlns:p14="http://schemas.microsoft.com/office/powerpoint/2010/main" val="2321929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7CD1A-6F32-FEC7-2116-452D2C8C76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502F43-A6BB-5316-BAF9-C69C580B4B8D}"/>
              </a:ext>
            </a:extLst>
          </p:cNvPr>
          <p:cNvSpPr txBox="1"/>
          <p:nvPr/>
        </p:nvSpPr>
        <p:spPr>
          <a:xfrm>
            <a:off x="1975842" y="1329931"/>
            <a:ext cx="8240315" cy="4198137"/>
          </a:xfrm>
          <a:prstGeom prst="rect">
            <a:avLst/>
          </a:prstGeom>
          <a:noFill/>
        </p:spPr>
        <p:txBody>
          <a:bodyPr wrap="square">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Health Indicators</a:t>
            </a:r>
            <a:r>
              <a:rPr lang="el-GR" sz="2000" dirty="0">
                <a:solidFill>
                  <a:srgbClr val="000000"/>
                </a:solidFill>
                <a:latin typeface="Open Sans" panose="020B0606030504020204" pitchFamily="34" charset="0"/>
              </a:rPr>
              <a:t>They focus on healthcare</a:t>
            </a:r>
            <a:r>
              <a:rPr lang="el-GR" sz="2000" dirty="0" err="1">
                <a:solidFill>
                  <a:srgbClr val="000000"/>
                </a:solidFill>
                <a:latin typeface="Open Sans" panose="020B0606030504020204" pitchFamily="34" charset="0"/>
              </a:rPr>
              <a:t>vulnerability</a:t>
            </a:r>
            <a:r>
              <a:rPr lang="el-GR" sz="2000" dirty="0">
                <a:solidFill>
                  <a:srgbClr val="000000"/>
                </a:solidFill>
                <a:latin typeface="Open Sans" panose="020B0606030504020204" pitchFamily="34" charset="0"/>
              </a:rPr>
              <a:t>, e.g.:</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Chronically ill (respiratory, cardiovascular): Vulnerable to extreme temperatures, pollution.</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Diseases exacerbated by climate change:</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Heatstroke during heat waves.</a:t>
            </a:r>
          </a:p>
          <a:p>
            <a:pPr marL="1143000" lvl="2" indent="-22860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Respiratory problems in areas with poor air quality.</a:t>
            </a:r>
          </a:p>
          <a:p>
            <a:pPr marL="742950" lvl="1" indent="-285750"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Mental health: Affected by natural disasters (floods, fires).</a:t>
            </a:r>
          </a:p>
        </p:txBody>
      </p:sp>
    </p:spTree>
    <p:extLst>
      <p:ext uri="{BB962C8B-B14F-4D97-AF65-F5344CB8AC3E}">
        <p14:creationId xmlns:p14="http://schemas.microsoft.com/office/powerpoint/2010/main" val="2842282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D9F82-6166-9012-4CF1-84A18AD1658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A80847-CF11-A4F2-B964-1D1614BDDD82}"/>
              </a:ext>
            </a:extLst>
          </p:cNvPr>
          <p:cNvSpPr>
            <a:spLocks noChangeArrowheads="1"/>
          </p:cNvSpPr>
          <p:nvPr/>
        </p:nvSpPr>
        <p:spPr bwMode="auto">
          <a:xfrm>
            <a:off x="1888331" y="406602"/>
            <a:ext cx="8415337" cy="604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Urban Vulnerability Indicators</a:t>
            </a:r>
            <a:r>
              <a:rPr kumimoji="0" lang="el-GR" altLang="el-GR" sz="2000" b="0" i="0" u="none" strike="noStrike" cap="none" normalizeH="0" baseline="0" dirty="0">
                <a:ln>
                  <a:noFill/>
                </a:ln>
                <a:solidFill>
                  <a:srgbClr val="000000"/>
                </a:solidFill>
                <a:effectLst/>
                <a:latin typeface="Open Sans" panose="020B0606030504020204" pitchFamily="34" charset="0"/>
              </a:rPr>
              <a:t> </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They highlight physical/structural</a:t>
            </a:r>
            <a:r>
              <a:rPr kumimoji="0" lang="el-GR" altLang="el-GR" sz="2000" b="0" i="0" u="none" strike="noStrike" cap="none" normalizeH="0" baseline="0" dirty="0" err="1">
                <a:ln>
                  <a:noFill/>
                </a:ln>
                <a:solidFill>
                  <a:srgbClr val="000000"/>
                </a:solidFill>
                <a:effectLst/>
                <a:latin typeface="Open Sans" panose="020B0606030504020204" pitchFamily="34" charset="0"/>
              </a:rPr>
              <a:t>vulnerability</a:t>
            </a:r>
            <a:r>
              <a:rPr kumimoji="0" lang="el-GR" altLang="el-GR" sz="2000" b="0" i="0" u="none" strike="noStrike" cap="none" normalizeH="0" baseline="0" dirty="0">
                <a:ln>
                  <a:noFill/>
                </a:ln>
                <a:solidFill>
                  <a:srgbClr val="000000"/>
                </a:solidFill>
                <a:effectLst/>
                <a:latin typeface="Open Sans" panose="020B0606030504020204" pitchFamily="34" charset="0"/>
              </a:rPr>
              <a:t>urban environment, e.g.:</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Building density: Increases thermal stress.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Lack of greenery/shading: Intensifies the risk of heat island.</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Poor construction quality: Buildings without insulation intensify the effects.</a:t>
            </a:r>
          </a:p>
          <a:p>
            <a:pPr marL="457200" marR="0" lvl="1"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Urban</a:t>
            </a:r>
            <a:r>
              <a:rPr kumimoji="0" lang="el-GR" altLang="el-GR" sz="2000" b="0" i="0" u="none" strike="noStrike" cap="none" normalizeH="0" baseline="0" dirty="0" err="1">
                <a:ln>
                  <a:noFill/>
                </a:ln>
                <a:solidFill>
                  <a:srgbClr val="000000"/>
                </a:solidFill>
                <a:effectLst/>
                <a:latin typeface="Open Sans" panose="020B0606030504020204" pitchFamily="34" charset="0"/>
              </a:rPr>
              <a:t>microclimate</a:t>
            </a:r>
            <a:r>
              <a:rPr kumimoji="0" lang="el-GR" altLang="el-GR" sz="2000" b="0" i="0" u="none" strike="noStrike" cap="none" normalizeH="0" baseline="0" dirty="0">
                <a:ln>
                  <a:noFill/>
                </a:ln>
                <a:solidFill>
                  <a:srgbClr val="000000"/>
                </a:solidFill>
                <a:effectLst/>
                <a:latin typeface="Open Sans" panose="020B0606030504020204" pitchFamily="34" charset="0"/>
              </a:rPr>
              <a:t>: Urban morphology affects air flow, heat accumulation.</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UHI index (</a:t>
            </a:r>
            <a:r>
              <a:rPr kumimoji="0" lang="el-GR" altLang="el-GR" sz="2000" b="1" i="0" u="none" strike="noStrike" cap="none" normalizeH="0" baseline="0" dirty="0" err="1">
                <a:ln>
                  <a:noFill/>
                </a:ln>
                <a:solidFill>
                  <a:srgbClr val="000000"/>
                </a:solidFill>
                <a:effectLst/>
                <a:latin typeface="Open Sans" panose="020B0606030504020204" pitchFamily="34" charset="0"/>
              </a:rPr>
              <a:t>Urban</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Heat</a:t>
            </a:r>
            <a:r>
              <a:rPr kumimoji="0" lang="el-GR" altLang="el-GR" sz="2000" b="1" i="0" u="none" strike="noStrike" cap="none" normalizeH="0" baseline="0" dirty="0">
                <a:ln>
                  <a:noFill/>
                </a:ln>
                <a:solidFill>
                  <a:srgbClr val="000000"/>
                </a:solidFill>
                <a:effectLst/>
                <a:latin typeface="Open Sans" panose="020B0606030504020204" pitchFamily="34" charset="0"/>
              </a:rPr>
              <a:t> </a:t>
            </a:r>
            <a:r>
              <a:rPr kumimoji="0" lang="el-GR" altLang="el-GR" sz="2000" b="1" i="0" u="none" strike="noStrike" cap="none" normalizeH="0" baseline="0" dirty="0" err="1">
                <a:ln>
                  <a:noFill/>
                </a:ln>
                <a:solidFill>
                  <a:srgbClr val="000000"/>
                </a:solidFill>
                <a:effectLst/>
                <a:latin typeface="Open Sans" panose="020B0606030504020204" pitchFamily="34" charset="0"/>
              </a:rPr>
              <a:t>Island</a:t>
            </a:r>
            <a:r>
              <a:rPr kumimoji="0" lang="el-GR" altLang="el-GR" sz="2000" b="1" i="0" u="none" strike="noStrike" cap="none" normalizeH="0" baseline="0" dirty="0">
                <a:ln>
                  <a:noFill/>
                </a:ln>
                <a:solidFill>
                  <a:srgbClr val="000000"/>
                </a:solidFill>
                <a:effectLst/>
                <a:latin typeface="Open Sans" panose="020B0606030504020204" pitchFamily="34" charset="0"/>
              </a:rPr>
              <a:t>)</a:t>
            </a:r>
            <a:r>
              <a:rPr kumimoji="0" lang="el-GR" altLang="el-GR" sz="2000" b="0" i="0" u="none" strike="noStrike" cap="none" normalizeH="0" baseline="0" dirty="0">
                <a:ln>
                  <a:noFill/>
                </a:ln>
                <a:solidFill>
                  <a:srgbClr val="000000"/>
                </a:solidFill>
                <a:effectLst/>
                <a:latin typeface="Open Sans" panose="020B0606030504020204" pitchFamily="34" charset="0"/>
              </a:rPr>
              <a:t>: Depicts temperature differences of urban/semi-urban areas, guides urban revitalization measures (e.g. planting, water features).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2121189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8D29-4EC8-1FD2-D9D2-FAB6350BC7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6C6CD8-DF85-38B6-1BCD-1E54FC7EB89D}"/>
              </a:ext>
            </a:extLst>
          </p:cNvPr>
          <p:cNvSpPr>
            <a:spLocks noChangeArrowheads="1"/>
          </p:cNvSpPr>
          <p:nvPr/>
        </p:nvSpPr>
        <p:spPr bwMode="auto">
          <a:xfrm>
            <a:off x="1888331" y="1329931"/>
            <a:ext cx="8415337"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Synthetic Indices</a:t>
            </a:r>
            <a:r>
              <a:rPr lang="el-GR" sz="2000" dirty="0">
                <a:solidFill>
                  <a:srgbClr val="000000"/>
                </a:solidFill>
                <a:latin typeface="Open Sans" panose="020B0606030504020204" pitchFamily="34" charset="0"/>
              </a:rPr>
              <a:t>They combine individual indicators for an overall vulnerability score, e.g.:</a:t>
            </a:r>
          </a:p>
          <a:p>
            <a:pPr marL="742950" lvl="1" indent="-285750"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Climate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Vulnerability</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Index</a:t>
            </a:r>
            <a:r>
              <a:rPr lang="el-GR" sz="2000" b="1" dirty="0">
                <a:solidFill>
                  <a:srgbClr val="000000"/>
                </a:solidFill>
                <a:latin typeface="Open Sans" panose="020B0606030504020204" pitchFamily="34" charset="0"/>
              </a:rPr>
              <a:t>(CVI)</a:t>
            </a:r>
            <a:r>
              <a:rPr lang="el-GR" sz="2000" dirty="0">
                <a:solidFill>
                  <a:srgbClr val="000000"/>
                </a:solidFill>
                <a:latin typeface="Open Sans" panose="020B0606030504020204" pitchFamily="34" charset="0"/>
              </a:rPr>
              <a:t>: Combines exposure, vulnerability, response capacity.</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Environmental Justice</a:t>
            </a:r>
            <a:r>
              <a:rPr lang="el-GR" sz="2000" b="1" dirty="0" err="1">
                <a:solidFill>
                  <a:srgbClr val="000000"/>
                </a:solidFill>
                <a:latin typeface="Open Sans" panose="020B0606030504020204" pitchFamily="34" charset="0"/>
              </a:rPr>
              <a:t>Index</a:t>
            </a:r>
            <a:r>
              <a:rPr lang="el-GR" sz="2000" dirty="0">
                <a:solidFill>
                  <a:srgbClr val="000000"/>
                </a:solidFill>
                <a:latin typeface="Open Sans" panose="020B0606030504020204" pitchFamily="34" charset="0"/>
              </a:rPr>
              <a:t>: Focuses on a fair distribution of environmental pressures.</a:t>
            </a:r>
          </a:p>
          <a:p>
            <a:pPr marL="742950" lvl="1" indent="-285750" algn="ctr" rtl="0">
              <a:lnSpc>
                <a:spcPct val="150000"/>
              </a:lnSpc>
              <a:buFont typeface="Arial" panose="020B0604020202020204" pitchFamily="34" charset="0"/>
              <a:buChar char="•"/>
            </a:pPr>
            <a:r>
              <a:rPr lang="el-GR" sz="2000" b="1" dirty="0" err="1">
                <a:solidFill>
                  <a:srgbClr val="000000"/>
                </a:solidFill>
                <a:latin typeface="Open Sans" panose="020B0606030504020204" pitchFamily="34" charset="0"/>
              </a:rPr>
              <a:t>Index</a:t>
            </a:r>
            <a:r>
              <a:rPr lang="el-GR" sz="2000" b="1" dirty="0">
                <a:solidFill>
                  <a:srgbClr val="000000"/>
                </a:solidFill>
                <a:latin typeface="Open Sans" panose="020B0606030504020204" pitchFamily="34" charset="0"/>
              </a:rPr>
              <a:t>for</a:t>
            </a:r>
            <a:r>
              <a:rPr lang="el-GR" sz="2000" b="1" dirty="0" err="1">
                <a:solidFill>
                  <a:srgbClr val="000000"/>
                </a:solidFill>
                <a:latin typeface="Open Sans" panose="020B0606030504020204" pitchFamily="34" charset="0"/>
              </a:rPr>
              <a:t>Risk</a:t>
            </a:r>
            <a:r>
              <a:rPr lang="el-GR" sz="2000" b="1" dirty="0">
                <a:solidFill>
                  <a:srgbClr val="000000"/>
                </a:solidFill>
                <a:latin typeface="Open Sans" panose="020B0606030504020204" pitchFamily="34" charset="0"/>
              </a:rPr>
              <a:t>Management (INFORM)</a:t>
            </a:r>
            <a:r>
              <a:rPr lang="el-GR" sz="2000" dirty="0">
                <a:solidFill>
                  <a:srgbClr val="000000"/>
                </a:solidFill>
                <a:latin typeface="Open Sans" panose="020B0606030504020204" pitchFamily="34" charset="0"/>
              </a:rPr>
              <a:t>: Application for natural/man-made disasters.</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82836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FCF4-3459-0A50-B923-CD1BF16E5F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B1F172-3982-F1FF-6F0C-527F65C90E20}"/>
              </a:ext>
            </a:extLst>
          </p:cNvPr>
          <p:cNvSpPr>
            <a:spLocks noChangeArrowheads="1"/>
          </p:cNvSpPr>
          <p:nvPr/>
        </p:nvSpPr>
        <p:spPr bwMode="auto">
          <a:xfrm>
            <a:off x="1216818" y="1791596"/>
            <a:ext cx="9758363" cy="327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Use</a:t>
            </a:r>
            <a:r>
              <a:rPr kumimoji="0" lang="el-GR" altLang="el-GR" sz="2000" b="0" i="0" u="none" strike="noStrike" cap="none" normalizeH="0" baseline="0" dirty="0">
                <a:ln>
                  <a:noFill/>
                </a:ln>
                <a:solidFill>
                  <a:srgbClr val="000000"/>
                </a:solidFill>
                <a:effectLst/>
                <a:latin typeface="Open Sans" panose="020B0606030504020204" pitchFamily="34" charset="0"/>
              </a:rPr>
              <a: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Mapping of vulnerable zones (neighborhood, municipal unit).</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Comparison of areas within/between municipalities.</a:t>
            </a: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0" i="0" u="none" strike="noStrike" cap="none" normalizeH="0" baseline="0" dirty="0">
                <a:ln>
                  <a:noFill/>
                </a:ln>
                <a:solidFill>
                  <a:srgbClr val="000000"/>
                </a:solidFill>
                <a:effectLst/>
                <a:latin typeface="Open Sans" panose="020B0606030504020204" pitchFamily="34" charset="0"/>
              </a:rPr>
              <a:t>Decision support for resource allocation.</a:t>
            </a:r>
          </a:p>
          <a:p>
            <a:pPr marL="0" marR="0" lvl="0" indent="0" algn="ctr" defTabSz="914400" rtl="0" eaLnBrk="0" fontAlgn="base" latinLnBrk="0" hangingPunct="0">
              <a:lnSpc>
                <a:spcPct val="150000"/>
              </a:lnSpc>
              <a:spcBef>
                <a:spcPct val="0"/>
              </a:spcBef>
              <a:spcAft>
                <a:spcPct val="0"/>
              </a:spcAft>
              <a:buClrTx/>
              <a:buSzTx/>
              <a:buFontTx/>
              <a:buChar char="•"/>
              <a:tabLst/>
            </a:pPr>
            <a:endParaRPr kumimoji="0" lang="el-GR" altLang="el-GR" sz="2000" b="0" i="0" u="none" strike="noStrike" cap="none" normalizeH="0" baseline="0" dirty="0">
              <a:ln>
                <a:noFill/>
              </a:ln>
              <a:solidFill>
                <a:srgbClr val="000000"/>
              </a:solidFill>
              <a:effectLst/>
              <a:latin typeface="Open Sans" panose="020B0606030504020204" pitchFamily="34" charset="0"/>
            </a:endParaRPr>
          </a:p>
          <a:p>
            <a:pPr marL="0" marR="0" lvl="0" indent="0" algn="ctr" defTabSz="914400" rtl="0" eaLnBrk="0" fontAlgn="base" latinLnBrk="0" hangingPunct="0">
              <a:lnSpc>
                <a:spcPct val="150000"/>
              </a:lnSpc>
              <a:spcBef>
                <a:spcPct val="0"/>
              </a:spcBef>
              <a:spcAft>
                <a:spcPct val="0"/>
              </a:spcAft>
              <a:buClrTx/>
              <a:buSzTx/>
              <a:buFontTx/>
              <a:buChar char="•"/>
              <a:tabLst/>
            </a:pPr>
            <a:r>
              <a:rPr kumimoji="0" lang="el-GR" altLang="el-GR" sz="2000" b="1" i="0" u="none" strike="noStrike" cap="none" normalizeH="0" baseline="0" dirty="0">
                <a:ln>
                  <a:noFill/>
                </a:ln>
                <a:solidFill>
                  <a:srgbClr val="000000"/>
                </a:solidFill>
                <a:effectLst/>
                <a:latin typeface="Open Sans" panose="020B0606030504020204" pitchFamily="34" charset="0"/>
              </a:rPr>
              <a:t>EU application</a:t>
            </a:r>
            <a:r>
              <a:rPr kumimoji="0" lang="el-GR" altLang="el-GR" sz="2000" b="0" i="0" u="none" strike="noStrike" cap="none" normalizeH="0" baseline="0" dirty="0">
                <a:ln>
                  <a:noFill/>
                </a:ln>
                <a:solidFill>
                  <a:srgbClr val="000000"/>
                </a:solidFill>
                <a:effectLst/>
                <a:latin typeface="Open Sans" panose="020B0606030504020204" pitchFamily="34" charset="0"/>
              </a:rPr>
              <a:t>: ESPON Programme</a:t>
            </a:r>
            <a:r>
              <a:rPr kumimoji="0" lang="el-GR" altLang="el-GR" sz="2000" b="0" i="0" u="none" strike="noStrike" cap="none" normalizeH="0" baseline="0" dirty="0" err="1">
                <a:ln>
                  <a:noFill/>
                </a:ln>
                <a:solidFill>
                  <a:srgbClr val="000000"/>
                </a:solidFill>
                <a:effectLst/>
                <a:latin typeface="Open Sans" panose="020B0606030504020204" pitchFamily="34" charset="0"/>
              </a:rPr>
              <a:t>Climate</a:t>
            </a:r>
            <a:r>
              <a:rPr kumimoji="0" lang="el-GR" altLang="el-GR" sz="2000" b="0" i="0" u="none" strike="noStrike" cap="none" normalizeH="0" baseline="0" dirty="0">
                <a:ln>
                  <a:noFill/>
                </a:ln>
                <a:solidFill>
                  <a:srgbClr val="000000"/>
                </a:solidFill>
                <a:effectLst/>
                <a:latin typeface="Open Sans" panose="020B0606030504020204" pitchFamily="34" charset="0"/>
              </a:rPr>
              <a:t>provides risk/vulnerability maps for regions, a basis for local analyses.</a:t>
            </a:r>
          </a:p>
        </p:txBody>
      </p:sp>
    </p:spTree>
    <p:extLst>
      <p:ext uri="{BB962C8B-B14F-4D97-AF65-F5344CB8AC3E}">
        <p14:creationId xmlns:p14="http://schemas.microsoft.com/office/powerpoint/2010/main" val="2798360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25CF-E7FF-48CE-3E33-E135AC328D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B43223-CF42-AB54-6ABA-2EC024FFED0D}"/>
              </a:ext>
            </a:extLst>
          </p:cNvPr>
          <p:cNvSpPr>
            <a:spLocks noChangeArrowheads="1"/>
          </p:cNvSpPr>
          <p:nvPr/>
        </p:nvSpPr>
        <p:spPr bwMode="auto">
          <a:xfrm>
            <a:off x="1216818" y="2022429"/>
            <a:ext cx="9758363"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Significance and Political Relevance</a:t>
            </a:r>
            <a:r>
              <a:rPr lang="el-GR" sz="2000" dirty="0">
                <a:solidFill>
                  <a:srgbClr val="000000"/>
                </a:solidFill>
                <a:latin typeface="Open Sans" panose="020B0606030504020204" pitchFamily="34" charset="0"/>
              </a:rPr>
              <a:t>They facilitate</a:t>
            </a:r>
            <a:r>
              <a:rPr lang="el-GR" sz="2000" dirty="0" err="1">
                <a:solidFill>
                  <a:srgbClr val="000000"/>
                </a:solidFill>
                <a:latin typeface="Open Sans" panose="020B0606030504020204" pitchFamily="34" charset="0"/>
              </a:rPr>
              <a:t>targeted</a:t>
            </a:r>
            <a:r>
              <a:rPr lang="el-GR" sz="2000" dirty="0">
                <a:solidFill>
                  <a:srgbClr val="000000"/>
                </a:solidFill>
                <a:latin typeface="Open Sans" panose="020B0606030504020204" pitchFamily="34" charset="0"/>
              </a:rPr>
              <a:t>Planning: Identification of vulnerable groups/areas.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support social justice: They ensure inclusion of vulnerable populations.</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Basis for documentation of funding requests (LIFE, NSRF, Recovery Fund).</a:t>
            </a:r>
          </a:p>
        </p:txBody>
      </p:sp>
    </p:spTree>
    <p:extLst>
      <p:ext uri="{BB962C8B-B14F-4D97-AF65-F5344CB8AC3E}">
        <p14:creationId xmlns:p14="http://schemas.microsoft.com/office/powerpoint/2010/main" val="32334740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7D02-086A-3597-D6D9-B7BC795C52D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7E2123-69AC-830C-809E-A3A950FFC48A}"/>
              </a:ext>
            </a:extLst>
          </p:cNvPr>
          <p:cNvSpPr>
            <a:spLocks noChangeArrowheads="1"/>
          </p:cNvSpPr>
          <p:nvPr/>
        </p:nvSpPr>
        <p:spPr bwMode="auto">
          <a:xfrm>
            <a:off x="1216818" y="2022429"/>
            <a:ext cx="9758363"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None/>
            </a:pPr>
            <a:r>
              <a:rPr lang="el-GR" sz="2000" b="1" dirty="0">
                <a:solidFill>
                  <a:srgbClr val="000000"/>
                </a:solidFill>
                <a:effectLst/>
                <a:latin typeface="Open Sans" panose="020B0606030504020204" pitchFamily="34" charset="0"/>
              </a:rPr>
              <a:t>RCP and SSP Scenarios: What They Are and Why They Matter</a:t>
            </a:r>
            <a:endParaRPr lang="el-GR" sz="2000" dirty="0">
              <a:solidFill>
                <a:srgbClr val="000000"/>
              </a:solidFill>
              <a:effectLst/>
              <a:latin typeface="Open Sans" panose="020B0606030504020204" pitchFamily="34" charset="0"/>
            </a:endParaRP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Essential for assessments of future climate conditions, they combine:</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RCP (</a:t>
            </a:r>
            <a:r>
              <a:rPr lang="el-GR" sz="2000" b="1" dirty="0" err="1">
                <a:solidFill>
                  <a:srgbClr val="000000"/>
                </a:solidFill>
                <a:latin typeface="Open Sans" panose="020B0606030504020204" pitchFamily="34" charset="0"/>
              </a:rPr>
              <a:t>Representative</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Concentration</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Pathways</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Greenhouse gas concentration levels.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 (</a:t>
            </a:r>
            <a:r>
              <a:rPr lang="el-GR" sz="2000" b="1" dirty="0" err="1">
                <a:solidFill>
                  <a:srgbClr val="000000"/>
                </a:solidFill>
                <a:latin typeface="Open Sans" panose="020B0606030504020204" pitchFamily="34" charset="0"/>
              </a:rPr>
              <a:t>Shared</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Socioeconomic</a:t>
            </a:r>
            <a:r>
              <a:rPr lang="el-GR" sz="2000" b="1" dirty="0">
                <a:solidFill>
                  <a:srgbClr val="000000"/>
                </a:solidFill>
                <a:latin typeface="Open Sans" panose="020B0606030504020204" pitchFamily="34" charset="0"/>
              </a:rPr>
              <a:t> </a:t>
            </a:r>
            <a:r>
              <a:rPr lang="el-GR" sz="2000" b="1" dirty="0" err="1">
                <a:solidFill>
                  <a:srgbClr val="000000"/>
                </a:solidFill>
                <a:latin typeface="Open Sans" panose="020B0606030504020204" pitchFamily="34" charset="0"/>
              </a:rPr>
              <a:t>Pathways</a:t>
            </a:r>
            <a:r>
              <a:rPr lang="el-GR" sz="2000" b="1" dirty="0">
                <a:solidFill>
                  <a:srgbClr val="000000"/>
                </a:solidFill>
                <a:latin typeface="Open Sans" panose="020B0606030504020204" pitchFamily="34" charset="0"/>
              </a:rPr>
              <a:t>)</a:t>
            </a:r>
            <a:r>
              <a:rPr lang="el-GR" sz="2000" dirty="0">
                <a:solidFill>
                  <a:srgbClr val="000000"/>
                </a:solidFill>
                <a:latin typeface="Open Sans" panose="020B0606030504020204" pitchFamily="34" charset="0"/>
              </a:rPr>
              <a:t>: Socioeconomic developments.</a:t>
            </a:r>
          </a:p>
          <a:p>
            <a:pPr algn="ctr" rtl="0">
              <a:lnSpc>
                <a:spcPct val="150000"/>
              </a:lnSpc>
              <a:buFont typeface="Arial" panose="020B0604020202020204" pitchFamily="34" charset="0"/>
              <a:buChar char="•"/>
            </a:pPr>
            <a:r>
              <a:rPr lang="el-GR" sz="2000" dirty="0">
                <a:solidFill>
                  <a:srgbClr val="000000"/>
                </a:solidFill>
                <a:effectLst/>
                <a:latin typeface="Open Sans" panose="020B0606030504020204" pitchFamily="34" charset="0"/>
              </a:rPr>
              <a:t>They were developed by IPCC, a basis for climate impact models.</a:t>
            </a:r>
          </a:p>
        </p:txBody>
      </p:sp>
    </p:spTree>
    <p:extLst>
      <p:ext uri="{BB962C8B-B14F-4D97-AF65-F5344CB8AC3E}">
        <p14:creationId xmlns:p14="http://schemas.microsoft.com/office/powerpoint/2010/main" val="29098776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D4FF7-38EB-5CCE-D017-2DA2688B02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43E3D6-F82F-E3BD-3414-76637DE91ACE}"/>
              </a:ext>
            </a:extLst>
          </p:cNvPr>
          <p:cNvSpPr>
            <a:spLocks noChangeArrowheads="1"/>
          </p:cNvSpPr>
          <p:nvPr/>
        </p:nvSpPr>
        <p:spPr bwMode="auto">
          <a:xfrm>
            <a:off x="314446" y="1732703"/>
            <a:ext cx="11563108" cy="4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RCP scenarios</a:t>
            </a:r>
            <a:r>
              <a:rPr lang="el-GR" sz="2000" dirty="0">
                <a:solidFill>
                  <a:srgbClr val="000000"/>
                </a:solidFill>
                <a:latin typeface="Open Sans" panose="020B0606030504020204" pitchFamily="34" charset="0"/>
              </a:rPr>
              <a:t>They describe greenhouse gas concentrations up to 2100, with</a:t>
            </a:r>
            <a:r>
              <a:rPr lang="el-GR" sz="2000" dirty="0" err="1">
                <a:solidFill>
                  <a:srgbClr val="000000"/>
                </a:solidFill>
                <a:latin typeface="Open Sans" panose="020B0606030504020204" pitchFamily="34" charset="0"/>
              </a:rPr>
              <a:t>radiation</a:t>
            </a:r>
            <a:r>
              <a:rPr lang="el-GR" sz="2000" dirty="0">
                <a:solidFill>
                  <a:srgbClr val="000000"/>
                </a:solidFill>
                <a:latin typeface="Open Sans" panose="020B0606030504020204" pitchFamily="34" charset="0"/>
              </a:rPr>
              <a:t>pressure (W/m²).</a:t>
            </a:r>
          </a:p>
          <a:p>
            <a:pPr algn="ctr" rtl="0">
              <a:lnSpc>
                <a:spcPct val="150000"/>
              </a:lnSpc>
              <a:buFont typeface="Arial" panose="020B0604020202020204" pitchFamily="34" charset="0"/>
              <a:buChar char="•"/>
            </a:pPr>
            <a:r>
              <a:rPr lang="el-GR" sz="2000" dirty="0">
                <a:solidFill>
                  <a:srgbClr val="000000"/>
                </a:solidFill>
                <a:latin typeface="Open Sans" panose="020B0606030504020204" pitchFamily="34" charset="0"/>
              </a:rPr>
              <a:t>They focus on shows, not political/social models.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Categories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RCP2.6</a:t>
            </a:r>
            <a:r>
              <a:rPr lang="el-GR" sz="2000" dirty="0">
                <a:solidFill>
                  <a:srgbClr val="000000"/>
                </a:solidFill>
                <a:latin typeface="Open Sans" panose="020B0606030504020204" pitchFamily="34" charset="0"/>
              </a:rPr>
              <a:t>: +2.6 W/m², +1.5–1.8°C, large emission reduction (Agreement</a:t>
            </a:r>
            <a:r>
              <a:rPr lang="el-GR" sz="2000" dirty="0" err="1">
                <a:solidFill>
                  <a:srgbClr val="000000"/>
                </a:solidFill>
                <a:latin typeface="Open Sans" panose="020B0606030504020204" pitchFamily="34" charset="0"/>
              </a:rPr>
              <a:t>Parisian</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RCP4.5</a:t>
            </a:r>
            <a:r>
              <a:rPr lang="el-GR" sz="2000" dirty="0">
                <a:solidFill>
                  <a:srgbClr val="000000"/>
                </a:solidFill>
                <a:latin typeface="Open Sans" panose="020B0606030504020204" pitchFamily="34" charset="0"/>
              </a:rPr>
              <a:t>: +4.5 W/m², +2.0–2.7°C, moderate stabilization, mild policies.</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RCP6.0</a:t>
            </a:r>
            <a:r>
              <a:rPr lang="el-GR" sz="2000" dirty="0">
                <a:solidFill>
                  <a:srgbClr val="000000"/>
                </a:solidFill>
                <a:latin typeface="Open Sans" panose="020B0606030504020204" pitchFamily="34" charset="0"/>
              </a:rPr>
              <a:t>: +6.0 W/m², ~+3.0°C, moderate delayed effect, technology dependence.</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RCP8.5</a:t>
            </a:r>
            <a:r>
              <a:rPr lang="el-GR" sz="2000" dirty="0">
                <a:solidFill>
                  <a:srgbClr val="000000"/>
                </a:solidFill>
                <a:latin typeface="Open Sans" panose="020B0606030504020204" pitchFamily="34" charset="0"/>
              </a:rPr>
              <a:t>: +8.5 W/m², +4.3–5.0°C, high growth without climate policies.</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Use</a:t>
            </a:r>
            <a:r>
              <a:rPr lang="el-GR" sz="2000" dirty="0">
                <a:solidFill>
                  <a:srgbClr val="000000"/>
                </a:solidFill>
                <a:latin typeface="Open Sans" panose="020B0606030504020204" pitchFamily="34" charset="0"/>
              </a:rPr>
              <a:t>: RCP4.5 realistic for planning, RCP8.5 for assessing extreme impacts.</a:t>
            </a:r>
          </a:p>
        </p:txBody>
      </p:sp>
    </p:spTree>
    <p:extLst>
      <p:ext uri="{BB962C8B-B14F-4D97-AF65-F5344CB8AC3E}">
        <p14:creationId xmlns:p14="http://schemas.microsoft.com/office/powerpoint/2010/main" val="2290352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F92FE-D49E-6A3B-0827-258993D7BF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9A8E75-DB3B-1E02-D16D-88FEED02F41C}"/>
              </a:ext>
            </a:extLst>
          </p:cNvPr>
          <p:cNvSpPr>
            <a:spLocks noChangeArrowheads="1"/>
          </p:cNvSpPr>
          <p:nvPr/>
        </p:nvSpPr>
        <p:spPr bwMode="auto">
          <a:xfrm>
            <a:off x="302871" y="1099099"/>
            <a:ext cx="11586258" cy="465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 Scenarios</a:t>
            </a:r>
            <a:r>
              <a:rPr lang="el-GR" sz="2000" dirty="0">
                <a:solidFill>
                  <a:srgbClr val="000000"/>
                </a:solidFill>
                <a:latin typeface="Open Sans" panose="020B0606030504020204" pitchFamily="34" charset="0"/>
              </a:rPr>
              <a:t>They describe socioeconomic developments (economy, inequality, education, technology, cooperation).</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Categories</a:t>
            </a:r>
            <a:r>
              <a:rPr lang="el-GR" sz="2000" dirty="0">
                <a:solidFill>
                  <a:srgbClr val="000000"/>
                </a:solidFill>
                <a:latin typeface="Open Sans" panose="020B0606030504020204" pitchFamily="34" charset="0"/>
              </a:rPr>
              <a:t>:</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SSP1 – Sustainable Development</a:t>
            </a:r>
            <a:r>
              <a:rPr lang="el-GR" sz="2000" dirty="0">
                <a:solidFill>
                  <a:srgbClr val="000000"/>
                </a:solidFill>
                <a:latin typeface="Open Sans" panose="020B0606030504020204" pitchFamily="34" charset="0"/>
              </a:rPr>
              <a:t>: Low inequality, green technologies, cooperation (RCP2.6).</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SSP2 –</a:t>
            </a:r>
            <a:r>
              <a:rPr lang="el-GR" sz="2000" b="1" dirty="0" err="1">
                <a:solidFill>
                  <a:srgbClr val="000000"/>
                </a:solidFill>
                <a:latin typeface="Open Sans" panose="020B0606030504020204" pitchFamily="34" charset="0"/>
              </a:rPr>
              <a:t>Semi</a:t>
            </a:r>
            <a:r>
              <a:rPr lang="el-GR" sz="2000" b="1" dirty="0">
                <a:solidFill>
                  <a:srgbClr val="000000"/>
                </a:solidFill>
                <a:latin typeface="Open Sans" panose="020B0606030504020204" pitchFamily="34" charset="0"/>
              </a:rPr>
              <a:t>-Realistic Route</a:t>
            </a:r>
            <a:r>
              <a:rPr lang="el-GR" sz="2000" dirty="0">
                <a:solidFill>
                  <a:srgbClr val="000000"/>
                </a:solidFill>
                <a:latin typeface="Open Sans" panose="020B0606030504020204" pitchFamily="34" charset="0"/>
              </a:rPr>
              <a:t>: Current trends, average trajectory (RCP4.5).</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SSP3 – Regional Competitiveness</a:t>
            </a:r>
            <a:r>
              <a:rPr lang="el-GR" sz="2000" dirty="0">
                <a:solidFill>
                  <a:srgbClr val="000000"/>
                </a:solidFill>
                <a:latin typeface="Open Sans" panose="020B0606030504020204" pitchFamily="34" charset="0"/>
              </a:rPr>
              <a:t>: Low cooperation, poverty, nationalism (RCP6.0/RCP8.5).</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SSP4 – Inequalities</a:t>
            </a:r>
            <a:r>
              <a:rPr lang="el-GR" sz="2000" dirty="0">
                <a:solidFill>
                  <a:srgbClr val="000000"/>
                </a:solidFill>
                <a:latin typeface="Open Sans" panose="020B0606030504020204" pitchFamily="34" charset="0"/>
              </a:rPr>
              <a:t>: Social bipolarity, technological elite, vulnerable groups (RCP6.0).</a:t>
            </a:r>
          </a:p>
          <a:p>
            <a:pPr marL="742950" lvl="1" indent="-285750"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SSP5 – Fossil Fuel Development</a:t>
            </a:r>
            <a:r>
              <a:rPr lang="el-GR" sz="2000" dirty="0">
                <a:solidFill>
                  <a:srgbClr val="000000"/>
                </a:solidFill>
                <a:latin typeface="Open Sans" panose="020B0606030504020204" pitchFamily="34" charset="0"/>
              </a:rPr>
              <a:t>: High growth, climate indifference (RCP8.5).</a:t>
            </a:r>
          </a:p>
        </p:txBody>
      </p:sp>
    </p:spTree>
    <p:extLst>
      <p:ext uri="{BB962C8B-B14F-4D97-AF65-F5344CB8AC3E}">
        <p14:creationId xmlns:p14="http://schemas.microsoft.com/office/powerpoint/2010/main" val="2960985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5077-2469-0316-820F-3A5217FE41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A992A9-C86A-E130-851E-796581CCC2B0}"/>
              </a:ext>
            </a:extLst>
          </p:cNvPr>
          <p:cNvSpPr>
            <a:spLocks noChangeArrowheads="1"/>
          </p:cNvSpPr>
          <p:nvPr/>
        </p:nvSpPr>
        <p:spPr bwMode="auto">
          <a:xfrm>
            <a:off x="1216818" y="2210506"/>
            <a:ext cx="9758363" cy="373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Importance for Local Government</a:t>
            </a:r>
            <a:r>
              <a:rPr lang="el-GR" sz="2000" dirty="0">
                <a:solidFill>
                  <a:srgbClr val="000000"/>
                </a:solidFill>
                <a:latin typeface="Open Sans" panose="020B0606030504020204" pitchFamily="34" charset="0"/>
              </a:rPr>
              <a:t> </a:t>
            </a:r>
            <a:r>
              <a:rPr lang="el-GR" sz="2000" b="1" dirty="0">
                <a:solidFill>
                  <a:srgbClr val="000000"/>
                </a:solidFill>
                <a:latin typeface="Open Sans" panose="020B0606030504020204" pitchFamily="34" charset="0"/>
              </a:rPr>
              <a:t>Risk and Vulnerability Analysis</a:t>
            </a:r>
            <a:r>
              <a:rPr lang="el-GR" sz="2000" dirty="0">
                <a:solidFill>
                  <a:srgbClr val="000000"/>
                </a:solidFill>
                <a:latin typeface="Open Sans" panose="020B0606030504020204" pitchFamily="34" charset="0"/>
              </a:rPr>
              <a:t>: Identification of risk evolution (floods, heat waves) under RCP4.5</a:t>
            </a:r>
            <a:r>
              <a:rPr lang="el-GR" sz="2000" dirty="0" err="1">
                <a:solidFill>
                  <a:srgbClr val="000000"/>
                </a:solidFill>
                <a:latin typeface="Open Sans" panose="020B0606030504020204" pitchFamily="34" charset="0"/>
              </a:rPr>
              <a:t>vs.</a:t>
            </a:r>
            <a:r>
              <a:rPr lang="el-GR" sz="2000" dirty="0">
                <a:solidFill>
                  <a:srgbClr val="000000"/>
                </a:solidFill>
                <a:latin typeface="Open Sans" panose="020B0606030504020204" pitchFamily="34" charset="0"/>
              </a:rPr>
              <a:t>RCP8.5.</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Creating Local Scenarios</a:t>
            </a:r>
            <a:r>
              <a:rPr lang="el-GR" sz="2000" dirty="0">
                <a:solidFill>
                  <a:srgbClr val="000000"/>
                </a:solidFill>
                <a:latin typeface="Open Sans" panose="020B0606030504020204" pitchFamily="34" charset="0"/>
              </a:rPr>
              <a:t>: Linking natural hazards with social/economic parameters (SSP).</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Designing Resilient Measures</a:t>
            </a:r>
            <a:r>
              <a:rPr lang="el-GR" sz="2000" dirty="0">
                <a:solidFill>
                  <a:srgbClr val="000000"/>
                </a:solidFill>
                <a:latin typeface="Open Sans" panose="020B0606030504020204" pitchFamily="34" charset="0"/>
              </a:rPr>
              <a:t>: Selection of measures effective in various conditions («</a:t>
            </a:r>
            <a:r>
              <a:rPr lang="el-GR" sz="2000" dirty="0" err="1">
                <a:solidFill>
                  <a:srgbClr val="000000"/>
                </a:solidFill>
                <a:latin typeface="Open Sans" panose="020B0606030504020204" pitchFamily="34" charset="0"/>
              </a:rPr>
              <a:t>no</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regrets</a:t>
            </a:r>
            <a:r>
              <a:rPr lang="el-GR" sz="2000" dirty="0">
                <a:solidFill>
                  <a:srgbClr val="000000"/>
                </a:solidFill>
                <a:latin typeface="Open Sans" panose="020B0606030504020204" pitchFamily="34" charset="0"/>
              </a:rPr>
              <a:t>», «</a:t>
            </a:r>
            <a:r>
              <a:rPr lang="el-GR" sz="2000" dirty="0" err="1">
                <a:solidFill>
                  <a:srgbClr val="000000"/>
                </a:solidFill>
                <a:latin typeface="Open Sans" panose="020B0606030504020204" pitchFamily="34" charset="0"/>
              </a:rPr>
              <a:t>robust</a:t>
            </a:r>
            <a:r>
              <a:rPr lang="el-GR" sz="2000" dirty="0">
                <a:solidFill>
                  <a:srgbClr val="000000"/>
                </a:solidFill>
                <a:latin typeface="Open Sans" panose="020B0606030504020204" pitchFamily="34" charset="0"/>
              </a:rPr>
              <a:t>").</a:t>
            </a:r>
          </a:p>
          <a:p>
            <a:pPr algn="ctr" rtl="0">
              <a:lnSpc>
                <a:spcPct val="150000"/>
              </a:lnSpc>
              <a:buFont typeface="Arial" panose="020B0604020202020204" pitchFamily="34" charset="0"/>
              <a:buChar char="•"/>
            </a:pPr>
            <a:r>
              <a:rPr lang="el-GR" sz="2000" b="1" dirty="0">
                <a:solidFill>
                  <a:srgbClr val="000000"/>
                </a:solidFill>
                <a:latin typeface="Open Sans" panose="020B0606030504020204" pitchFamily="34" charset="0"/>
              </a:rPr>
              <a:t>Funding Claim</a:t>
            </a:r>
            <a:r>
              <a:rPr lang="el-GR" sz="2000" dirty="0">
                <a:solidFill>
                  <a:srgbClr val="000000"/>
                </a:solidFill>
                <a:latin typeface="Open Sans" panose="020B0606030504020204" pitchFamily="34" charset="0"/>
              </a:rPr>
              <a:t>: Provides documentation to proposals for LIFE, NSRF, Recovery Fund.</a:t>
            </a:r>
          </a:p>
        </p:txBody>
      </p:sp>
    </p:spTree>
    <p:extLst>
      <p:ext uri="{BB962C8B-B14F-4D97-AF65-F5344CB8AC3E}">
        <p14:creationId xmlns:p14="http://schemas.microsoft.com/office/powerpoint/2010/main" val="2926833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618</TotalTime>
  <Words>37475</Words>
  <Application>Microsoft Office PowerPoint</Application>
  <PresentationFormat>Widescreen</PresentationFormat>
  <Paragraphs>4234</Paragraphs>
  <Slides>305</Slides>
  <Notes>304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305</vt:i4>
      </vt:variant>
    </vt:vector>
  </HeadingPairs>
  <TitlesOfParts>
    <vt:vector size="312" baseType="lpstr">
      <vt:lpstr>Aptos</vt:lpstr>
      <vt:lpstr>Aptos Display</vt:lpstr>
      <vt:lpstr>Arial</vt:lpstr>
      <vt:lpstr>Montserrat Bold</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Φοίβος Μπέρδος</dc:creator>
  <cp:lastModifiedBy>anatoliki2</cp:lastModifiedBy>
  <cp:revision>47</cp:revision>
  <dcterms:created xsi:type="dcterms:W3CDTF">2025-05-22T08:06:07Z</dcterms:created>
  <dcterms:modified xsi:type="dcterms:W3CDTF">2026-01-20T13:56:54Z</dcterms:modified>
</cp:coreProperties>
</file>